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slideLayouts/slideLayout8.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slideLayouts/slideLayout9.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0.xml" ContentType="application/vnd.openxmlformats-officedocument.presentationml.slideLayout+xml"/>
  <Override PartName="/ppt/theme/theme39.xml" ContentType="application/vnd.openxmlformats-officedocument.theme+xml"/>
  <Override PartName="/ppt/theme/theme40.xml" ContentType="application/vnd.openxmlformats-officedocument.theme+xml"/>
  <Override PartName="/ppt/slideLayouts/slideLayout11.xml" ContentType="application/vnd.openxmlformats-officedocument.presentationml.slideLayout+xml"/>
  <Override PartName="/ppt/theme/theme41.xml" ContentType="application/vnd.openxmlformats-officedocument.theme+xml"/>
  <Override PartName="/ppt/slideLayouts/slideLayout12.xml" ContentType="application/vnd.openxmlformats-officedocument.presentationml.slideLayout+xml"/>
  <Override PartName="/ppt/theme/theme42.xml" ContentType="application/vnd.openxmlformats-officedocument.theme+xml"/>
  <Override PartName="/ppt/slideLayouts/slideLayout13.xml" ContentType="application/vnd.openxmlformats-officedocument.presentationml.slideLayout+xml"/>
  <Override PartName="/ppt/theme/theme43.xml" ContentType="application/vnd.openxmlformats-officedocument.theme+xml"/>
  <Override PartName="/ppt/slideLayouts/slideLayout14.xml" ContentType="application/vnd.openxmlformats-officedocument.presentationml.slideLayout+xml"/>
  <Override PartName="/ppt/theme/theme4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5.xml" ContentType="application/vnd.openxmlformats-officedocument.theme+xml"/>
  <Override PartName="/ppt/slideLayouts/slideLayout18.xml" ContentType="application/vnd.openxmlformats-officedocument.presentationml.slideLayout+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slideLayouts/slideLayout19.xml" ContentType="application/vnd.openxmlformats-officedocument.presentationml.slideLayout+xml"/>
  <Override PartName="/ppt/theme/theme50.xml" ContentType="application/vnd.openxmlformats-officedocument.theme+xml"/>
  <Override PartName="/ppt/slideLayouts/slideLayout20.xml" ContentType="application/vnd.openxmlformats-officedocument.presentationml.slideLayout+xml"/>
  <Override PartName="/ppt/theme/theme51.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2.xml" ContentType="application/vnd.openxmlformats-officedocument.theme+xml"/>
  <Override PartName="/ppt/slideLayouts/slideLayout23.xml" ContentType="application/vnd.openxmlformats-officedocument.presentationml.slideLayout+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703" r:id="rId5"/>
    <p:sldMasterId id="2147483723" r:id="rId6"/>
    <p:sldMasterId id="2147483744" r:id="rId7"/>
    <p:sldMasterId id="2147483770" r:id="rId8"/>
    <p:sldMasterId id="2147483806" r:id="rId9"/>
    <p:sldMasterId id="2147483824" r:id="rId10"/>
    <p:sldMasterId id="2147483858" r:id="rId11"/>
    <p:sldMasterId id="2147483945" r:id="rId12"/>
    <p:sldMasterId id="2147483979" r:id="rId13"/>
    <p:sldMasterId id="2147484018" r:id="rId14"/>
    <p:sldMasterId id="2147484054" r:id="rId15"/>
    <p:sldMasterId id="2147484079" r:id="rId16"/>
    <p:sldMasterId id="2147484205" r:id="rId17"/>
    <p:sldMasterId id="2147484178" r:id="rId18"/>
    <p:sldMasterId id="2147484154" r:id="rId19"/>
    <p:sldMasterId id="2147484136" r:id="rId20"/>
    <p:sldMasterId id="2147484113" r:id="rId21"/>
    <p:sldMasterId id="2147484235" r:id="rId22"/>
    <p:sldMasterId id="2147484266" r:id="rId23"/>
    <p:sldMasterId id="2147484312" r:id="rId24"/>
    <p:sldMasterId id="2147484340" r:id="rId25"/>
    <p:sldMasterId id="2147484386" r:id="rId26"/>
    <p:sldMasterId id="2147484406" r:id="rId27"/>
    <p:sldMasterId id="2147484423" r:id="rId28"/>
    <p:sldMasterId id="2147484438" r:id="rId29"/>
    <p:sldMasterId id="2147484472" r:id="rId30"/>
    <p:sldMasterId id="2147484491" r:id="rId31"/>
    <p:sldMasterId id="2147484511" r:id="rId32"/>
    <p:sldMasterId id="2147484559" r:id="rId33"/>
    <p:sldMasterId id="2147484561" r:id="rId34"/>
    <p:sldMasterId id="2147484589" r:id="rId35"/>
    <p:sldMasterId id="2147484620" r:id="rId36"/>
    <p:sldMasterId id="2147484670" r:id="rId37"/>
    <p:sldMasterId id="2147484693" r:id="rId38"/>
    <p:sldMasterId id="2147484698" r:id="rId39"/>
    <p:sldMasterId id="2147484700" r:id="rId40"/>
    <p:sldMasterId id="2147484718" r:id="rId41"/>
    <p:sldMasterId id="2147484740" r:id="rId42"/>
    <p:sldMasterId id="2147484743" r:id="rId43"/>
    <p:sldMasterId id="2147484763" r:id="rId44"/>
    <p:sldMasterId id="2147484774" r:id="rId45"/>
    <p:sldMasterId id="2147484776" r:id="rId46"/>
    <p:sldMasterId id="2147484792" r:id="rId47"/>
    <p:sldMasterId id="2147484812" r:id="rId48"/>
    <p:sldMasterId id="2147484826" r:id="rId49"/>
    <p:sldMasterId id="2147484865" r:id="rId50"/>
    <p:sldMasterId id="2147484883" r:id="rId51"/>
    <p:sldMasterId id="2147484885" r:id="rId52"/>
    <p:sldMasterId id="2147484904" r:id="rId53"/>
    <p:sldMasterId id="2147484915" r:id="rId54"/>
    <p:sldMasterId id="2147484934" r:id="rId55"/>
    <p:sldMasterId id="2147484959" r:id="rId56"/>
    <p:sldMasterId id="2147484968" r:id="rId57"/>
  </p:sldMasterIdLst>
  <p:notesMasterIdLst>
    <p:notesMasterId r:id="rId101"/>
  </p:notesMasterIdLst>
  <p:handoutMasterIdLst>
    <p:handoutMasterId r:id="rId102"/>
  </p:handoutMasterIdLst>
  <p:sldIdLst>
    <p:sldId id="533" r:id="rId58"/>
    <p:sldId id="506" r:id="rId59"/>
    <p:sldId id="690" r:id="rId60"/>
    <p:sldId id="720" r:id="rId61"/>
    <p:sldId id="645" r:id="rId62"/>
    <p:sldId id="684" r:id="rId63"/>
    <p:sldId id="685" r:id="rId64"/>
    <p:sldId id="647" r:id="rId65"/>
    <p:sldId id="691" r:id="rId66"/>
    <p:sldId id="554" r:id="rId67"/>
    <p:sldId id="721" r:id="rId68"/>
    <p:sldId id="722" r:id="rId69"/>
    <p:sldId id="723" r:id="rId70"/>
    <p:sldId id="724" r:id="rId71"/>
    <p:sldId id="725" r:id="rId72"/>
    <p:sldId id="726" r:id="rId73"/>
    <p:sldId id="727" r:id="rId74"/>
    <p:sldId id="688" r:id="rId75"/>
    <p:sldId id="650" r:id="rId76"/>
    <p:sldId id="651" r:id="rId77"/>
    <p:sldId id="652" r:id="rId78"/>
    <p:sldId id="719" r:id="rId79"/>
    <p:sldId id="653" r:id="rId80"/>
    <p:sldId id="701" r:id="rId81"/>
    <p:sldId id="700" r:id="rId82"/>
    <p:sldId id="659" r:id="rId83"/>
    <p:sldId id="693" r:id="rId84"/>
    <p:sldId id="694" r:id="rId85"/>
    <p:sldId id="712" r:id="rId86"/>
    <p:sldId id="713" r:id="rId87"/>
    <p:sldId id="711" r:id="rId88"/>
    <p:sldId id="615" r:id="rId89"/>
    <p:sldId id="729" r:id="rId90"/>
    <p:sldId id="654" r:id="rId91"/>
    <p:sldId id="662" r:id="rId92"/>
    <p:sldId id="716" r:id="rId93"/>
    <p:sldId id="687" r:id="rId94"/>
    <p:sldId id="626" r:id="rId95"/>
    <p:sldId id="730" r:id="rId96"/>
    <p:sldId id="728" r:id="rId97"/>
    <p:sldId id="718" r:id="rId98"/>
    <p:sldId id="708" r:id="rId99"/>
    <p:sldId id="673" r:id="rId10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215B84-9168-4CFC-8926-5023755DEB34}">
          <p14:sldIdLst>
            <p14:sldId id="533"/>
            <p14:sldId id="506"/>
          </p14:sldIdLst>
        </p14:section>
        <p14:section name="Intro &amp; Vision" id="{596409EF-9D4B-4D98-AB42-9B03097E9293}">
          <p14:sldIdLst>
            <p14:sldId id="690"/>
            <p14:sldId id="720"/>
          </p14:sldIdLst>
        </p14:section>
        <p14:section name="Untitled Section" id="{318EBE3E-4003-48A1-904D-A109A3ECFF09}">
          <p14:sldIdLst>
            <p14:sldId id="645"/>
            <p14:sldId id="684"/>
            <p14:sldId id="685"/>
            <p14:sldId id="647"/>
            <p14:sldId id="691"/>
            <p14:sldId id="554"/>
            <p14:sldId id="721"/>
            <p14:sldId id="722"/>
            <p14:sldId id="723"/>
            <p14:sldId id="724"/>
            <p14:sldId id="725"/>
            <p14:sldId id="726"/>
            <p14:sldId id="727"/>
            <p14:sldId id="688"/>
            <p14:sldId id="650"/>
            <p14:sldId id="651"/>
            <p14:sldId id="652"/>
            <p14:sldId id="719"/>
            <p14:sldId id="653"/>
            <p14:sldId id="701"/>
            <p14:sldId id="700"/>
            <p14:sldId id="659"/>
            <p14:sldId id="693"/>
            <p14:sldId id="694"/>
            <p14:sldId id="712"/>
            <p14:sldId id="713"/>
            <p14:sldId id="711"/>
            <p14:sldId id="615"/>
            <p14:sldId id="729"/>
            <p14:sldId id="654"/>
            <p14:sldId id="662"/>
            <p14:sldId id="716"/>
            <p14:sldId id="687"/>
            <p14:sldId id="626"/>
            <p14:sldId id="730"/>
            <p14:sldId id="728"/>
          </p14:sldIdLst>
        </p14:section>
        <p14:section name="Conclusion" id="{E317AB44-B60A-4FCA-B275-8FAE0D515C1C}">
          <p14:sldIdLst>
            <p14:sldId id="718"/>
            <p14:sldId id="708"/>
          </p14:sldIdLst>
        </p14:section>
        <p14:section name="What's Next" id="{F3B93E12-BA15-458F-8B2C-0697B36A833A}">
          <p14:sldIdLst>
            <p14:sldId id="6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60606"/>
    <a:srgbClr val="18182A"/>
    <a:srgbClr val="181820"/>
    <a:srgbClr val="FF3300"/>
    <a:srgbClr val="000103"/>
    <a:srgbClr val="2348FF"/>
    <a:srgbClr val="C7450B"/>
    <a:srgbClr val="CC0000"/>
    <a:srgbClr val="2268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84" autoAdjust="0"/>
    <p:restoredTop sz="60264" autoAdjust="0"/>
  </p:normalViewPr>
  <p:slideViewPr>
    <p:cSldViewPr snapToGrid="0">
      <p:cViewPr varScale="1">
        <p:scale>
          <a:sx n="62" d="100"/>
          <a:sy n="62" d="100"/>
        </p:scale>
        <p:origin x="2754" y="102"/>
      </p:cViewPr>
      <p:guideLst/>
    </p:cSldViewPr>
  </p:slideViewPr>
  <p:outlineViewPr>
    <p:cViewPr>
      <p:scale>
        <a:sx n="33" d="100"/>
        <a:sy n="33" d="100"/>
      </p:scale>
      <p:origin x="0" y="-7770"/>
    </p:cViewPr>
  </p:outlineViewPr>
  <p:notesTextViewPr>
    <p:cViewPr>
      <p:scale>
        <a:sx n="3" d="2"/>
        <a:sy n="3" d="2"/>
      </p:scale>
      <p:origin x="0" y="0"/>
    </p:cViewPr>
  </p:notesTextViewPr>
  <p:sorterViewPr>
    <p:cViewPr varScale="1">
      <p:scale>
        <a:sx n="1" d="1"/>
        <a:sy n="1" d="1"/>
      </p:scale>
      <p:origin x="0" y="-41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47" Type="http://schemas.openxmlformats.org/officeDocument/2006/relationships/slideMaster" Target="slideMasters/slideMaster44.xml"/><Relationship Id="rId63" Type="http://schemas.openxmlformats.org/officeDocument/2006/relationships/slide" Target="slides/slide6.xml"/><Relationship Id="rId68" Type="http://schemas.openxmlformats.org/officeDocument/2006/relationships/slide" Target="slides/slide11.xml"/><Relationship Id="rId84" Type="http://schemas.openxmlformats.org/officeDocument/2006/relationships/slide" Target="slides/slide27.xml"/><Relationship Id="rId89" Type="http://schemas.openxmlformats.org/officeDocument/2006/relationships/slide" Target="slides/slide32.xml"/><Relationship Id="rId7" Type="http://schemas.openxmlformats.org/officeDocument/2006/relationships/slideMaster" Target="slideMasters/slideMaster4.xml"/><Relationship Id="rId71" Type="http://schemas.openxmlformats.org/officeDocument/2006/relationships/slide" Target="slides/slide14.xml"/><Relationship Id="rId92"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07" Type="http://schemas.openxmlformats.org/officeDocument/2006/relationships/tableStyles" Target="tableStyles.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53" Type="http://schemas.openxmlformats.org/officeDocument/2006/relationships/slideMaster" Target="slideMasters/slideMaster50.xml"/><Relationship Id="rId58" Type="http://schemas.openxmlformats.org/officeDocument/2006/relationships/slide" Target="slides/slide1.xml"/><Relationship Id="rId66" Type="http://schemas.openxmlformats.org/officeDocument/2006/relationships/slide" Target="slides/slide9.xml"/><Relationship Id="rId74" Type="http://schemas.openxmlformats.org/officeDocument/2006/relationships/slide" Target="slides/slide17.xml"/><Relationship Id="rId79" Type="http://schemas.openxmlformats.org/officeDocument/2006/relationships/slide" Target="slides/slide22.xml"/><Relationship Id="rId87" Type="http://schemas.openxmlformats.org/officeDocument/2006/relationships/slide" Target="slides/slide30.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xml"/><Relationship Id="rId82" Type="http://schemas.openxmlformats.org/officeDocument/2006/relationships/slide" Target="slides/slide25.xml"/><Relationship Id="rId90" Type="http://schemas.openxmlformats.org/officeDocument/2006/relationships/slide" Target="slides/slide33.xml"/><Relationship Id="rId95" Type="http://schemas.openxmlformats.org/officeDocument/2006/relationships/slide" Target="slides/slide38.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Master" Target="slideMasters/slideMaster40.xml"/><Relationship Id="rId48" Type="http://schemas.openxmlformats.org/officeDocument/2006/relationships/slideMaster" Target="slideMasters/slideMaster45.xml"/><Relationship Id="rId56" Type="http://schemas.openxmlformats.org/officeDocument/2006/relationships/slideMaster" Target="slideMasters/slideMaster53.xml"/><Relationship Id="rId64" Type="http://schemas.openxmlformats.org/officeDocument/2006/relationships/slide" Target="slides/slide7.xml"/><Relationship Id="rId69" Type="http://schemas.openxmlformats.org/officeDocument/2006/relationships/slide" Target="slides/slide12.xml"/><Relationship Id="rId77" Type="http://schemas.openxmlformats.org/officeDocument/2006/relationships/slide" Target="slides/slide20.xml"/><Relationship Id="rId100" Type="http://schemas.openxmlformats.org/officeDocument/2006/relationships/slide" Target="slides/slide43.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 Target="slides/slide15.xml"/><Relationship Id="rId80" Type="http://schemas.openxmlformats.org/officeDocument/2006/relationships/slide" Target="slides/slide23.xml"/><Relationship Id="rId85" Type="http://schemas.openxmlformats.org/officeDocument/2006/relationships/slide" Target="slides/slide28.xml"/><Relationship Id="rId93" Type="http://schemas.openxmlformats.org/officeDocument/2006/relationships/slide" Target="slides/slide36.xml"/><Relationship Id="rId98"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Master" Target="slideMasters/slideMaster43.xml"/><Relationship Id="rId59" Type="http://schemas.openxmlformats.org/officeDocument/2006/relationships/slide" Target="slides/slide2.xml"/><Relationship Id="rId67" Type="http://schemas.openxmlformats.org/officeDocument/2006/relationships/slide" Target="slides/slide10.xml"/><Relationship Id="rId103" Type="http://schemas.openxmlformats.org/officeDocument/2006/relationships/commentAuthors" Target="commentAuthors.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Master" Target="slideMasters/slideMaster51.xml"/><Relationship Id="rId62" Type="http://schemas.openxmlformats.org/officeDocument/2006/relationships/slide" Target="slides/slide5.xml"/><Relationship Id="rId70" Type="http://schemas.openxmlformats.org/officeDocument/2006/relationships/slide" Target="slides/slide13.xml"/><Relationship Id="rId75" Type="http://schemas.openxmlformats.org/officeDocument/2006/relationships/slide" Target="slides/slide18.xml"/><Relationship Id="rId83" Type="http://schemas.openxmlformats.org/officeDocument/2006/relationships/slide" Target="slides/slide26.xml"/><Relationship Id="rId88" Type="http://schemas.openxmlformats.org/officeDocument/2006/relationships/slide" Target="slides/slide31.xml"/><Relationship Id="rId91" Type="http://schemas.openxmlformats.org/officeDocument/2006/relationships/slide" Target="slides/slide34.xml"/><Relationship Id="rId96"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Master" Target="slideMasters/slideMaster46.xml"/><Relationship Id="rId57" Type="http://schemas.openxmlformats.org/officeDocument/2006/relationships/slideMaster" Target="slideMasters/slideMaster54.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Master" Target="slideMasters/slideMaster41.xml"/><Relationship Id="rId52" Type="http://schemas.openxmlformats.org/officeDocument/2006/relationships/slideMaster" Target="slideMasters/slideMaster49.xml"/><Relationship Id="rId60" Type="http://schemas.openxmlformats.org/officeDocument/2006/relationships/slide" Target="slides/slide3.xml"/><Relationship Id="rId65" Type="http://schemas.openxmlformats.org/officeDocument/2006/relationships/slide" Target="slides/slide8.xml"/><Relationship Id="rId73" Type="http://schemas.openxmlformats.org/officeDocument/2006/relationships/slide" Target="slides/slide16.xml"/><Relationship Id="rId78" Type="http://schemas.openxmlformats.org/officeDocument/2006/relationships/slide" Target="slides/slide21.xml"/><Relationship Id="rId81" Type="http://schemas.openxmlformats.org/officeDocument/2006/relationships/slide" Target="slides/slide24.xml"/><Relationship Id="rId86" Type="http://schemas.openxmlformats.org/officeDocument/2006/relationships/slide" Target="slides/slide29.xml"/><Relationship Id="rId94" Type="http://schemas.openxmlformats.org/officeDocument/2006/relationships/slide" Target="slides/slide37.xml"/><Relationship Id="rId99" Type="http://schemas.openxmlformats.org/officeDocument/2006/relationships/slide" Target="slides/slide42.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34" Type="http://schemas.openxmlformats.org/officeDocument/2006/relationships/slideMaster" Target="slideMasters/slideMaster31.xml"/><Relationship Id="rId50" Type="http://schemas.openxmlformats.org/officeDocument/2006/relationships/slideMaster" Target="slideMasters/slideMaster47.xml"/><Relationship Id="rId55" Type="http://schemas.openxmlformats.org/officeDocument/2006/relationships/slideMaster" Target="slideMasters/slideMaster52.xml"/><Relationship Id="rId76" Type="http://schemas.openxmlformats.org/officeDocument/2006/relationships/slide" Target="slides/slide19.xml"/><Relationship Id="rId97" Type="http://schemas.openxmlformats.org/officeDocument/2006/relationships/slide" Target="slides/slide40.xml"/><Relationship Id="rId10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F0AC8F-5D25-4317-BE9C-9C7D0E98EF53}"/>
              </a:ext>
            </a:extLst>
          </p:cNvPr>
          <p:cNvSpPr>
            <a:spLocks noGrp="1"/>
          </p:cNvSpPr>
          <p:nvPr>
            <p:ph type="hdr" sz="quarter"/>
          </p:nvPr>
        </p:nvSpPr>
        <p:spPr>
          <a:xfrm>
            <a:off x="0" y="1"/>
            <a:ext cx="3170583" cy="482027"/>
          </a:xfrm>
          <a:prstGeom prst="rect">
            <a:avLst/>
          </a:prstGeom>
        </p:spPr>
        <p:txBody>
          <a:bodyPr vert="horz" lIns="94851" tIns="47425" rIns="94851" bIns="47425" rtlCol="0"/>
          <a:lstStyle>
            <a:lvl1pPr algn="l">
              <a:defRPr sz="1200"/>
            </a:lvl1pPr>
          </a:lstStyle>
          <a:p>
            <a:endParaRPr lang="en-US"/>
          </a:p>
        </p:txBody>
      </p:sp>
      <p:sp>
        <p:nvSpPr>
          <p:cNvPr id="3" name="Date Placeholder 2">
            <a:extLst>
              <a:ext uri="{FF2B5EF4-FFF2-40B4-BE49-F238E27FC236}">
                <a16:creationId xmlns:a16="http://schemas.microsoft.com/office/drawing/2014/main" id="{ED6A6575-19AE-4A3E-AFEE-BD75FAADDCA0}"/>
              </a:ext>
            </a:extLst>
          </p:cNvPr>
          <p:cNvSpPr>
            <a:spLocks noGrp="1"/>
          </p:cNvSpPr>
          <p:nvPr>
            <p:ph type="dt" sz="quarter" idx="1"/>
          </p:nvPr>
        </p:nvSpPr>
        <p:spPr>
          <a:xfrm>
            <a:off x="4142962" y="1"/>
            <a:ext cx="3170583" cy="482027"/>
          </a:xfrm>
          <a:prstGeom prst="rect">
            <a:avLst/>
          </a:prstGeom>
        </p:spPr>
        <p:txBody>
          <a:bodyPr vert="horz" lIns="94851" tIns="47425" rIns="94851" bIns="47425" rtlCol="0"/>
          <a:lstStyle>
            <a:lvl1pPr algn="r">
              <a:defRPr sz="1200"/>
            </a:lvl1pPr>
          </a:lstStyle>
          <a:p>
            <a:fld id="{1787D0CD-7599-4D34-944D-31595A2C64B3}" type="datetimeFigureOut">
              <a:rPr lang="en-US" smtClean="0"/>
              <a:t>11/21/2017</a:t>
            </a:fld>
            <a:endParaRPr lang="en-US"/>
          </a:p>
        </p:txBody>
      </p:sp>
      <p:sp>
        <p:nvSpPr>
          <p:cNvPr id="4" name="Footer Placeholder 3">
            <a:extLst>
              <a:ext uri="{FF2B5EF4-FFF2-40B4-BE49-F238E27FC236}">
                <a16:creationId xmlns:a16="http://schemas.microsoft.com/office/drawing/2014/main" id="{BAA4E8AA-8E81-4AB4-B339-AD88BC66B7C1}"/>
              </a:ext>
            </a:extLst>
          </p:cNvPr>
          <p:cNvSpPr>
            <a:spLocks noGrp="1"/>
          </p:cNvSpPr>
          <p:nvPr>
            <p:ph type="ftr" sz="quarter" idx="2"/>
          </p:nvPr>
        </p:nvSpPr>
        <p:spPr>
          <a:xfrm>
            <a:off x="0" y="9119173"/>
            <a:ext cx="3170583" cy="482027"/>
          </a:xfrm>
          <a:prstGeom prst="rect">
            <a:avLst/>
          </a:prstGeom>
        </p:spPr>
        <p:txBody>
          <a:bodyPr vert="horz" lIns="94851" tIns="47425" rIns="94851" bIns="4742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11BCF65-3308-4433-BDCC-483340058623}"/>
              </a:ext>
            </a:extLst>
          </p:cNvPr>
          <p:cNvSpPr>
            <a:spLocks noGrp="1"/>
          </p:cNvSpPr>
          <p:nvPr>
            <p:ph type="sldNum" sz="quarter" idx="3"/>
          </p:nvPr>
        </p:nvSpPr>
        <p:spPr>
          <a:xfrm>
            <a:off x="4142962" y="9119173"/>
            <a:ext cx="3170583" cy="482027"/>
          </a:xfrm>
          <a:prstGeom prst="rect">
            <a:avLst/>
          </a:prstGeom>
        </p:spPr>
        <p:txBody>
          <a:bodyPr vert="horz" lIns="94851" tIns="47425" rIns="94851" bIns="47425" rtlCol="0" anchor="b"/>
          <a:lstStyle>
            <a:lvl1pPr algn="r">
              <a:defRPr sz="1200"/>
            </a:lvl1pPr>
          </a:lstStyle>
          <a:p>
            <a:fld id="{AA313F73-FB67-41A9-AE18-0FCA56FE4206}" type="slidenum">
              <a:rPr lang="en-US" smtClean="0"/>
              <a:t>‹#›</a:t>
            </a:fld>
            <a:endParaRPr lang="en-US"/>
          </a:p>
        </p:txBody>
      </p:sp>
    </p:spTree>
    <p:extLst>
      <p:ext uri="{BB962C8B-B14F-4D97-AF65-F5344CB8AC3E}">
        <p14:creationId xmlns:p14="http://schemas.microsoft.com/office/powerpoint/2010/main" val="214708312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3T07:06:00.146"/>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3T07:06:02.859"/>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3T07:06:03.031"/>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3T07:06:05.529"/>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3T07:06:54.248"/>
    </inkml:context>
    <inkml:brush xml:id="br0">
      <inkml:brushProperty name="width" value="0.05" units="cm"/>
      <inkml:brushProperty name="height" value="0.05" units="cm"/>
      <inkml:brushProperty name="ignorePressure" value="1"/>
    </inkml:brush>
  </inkml:definitions>
  <inkml:trace contextRef="#ctx0" brushRef="#br0">16 0,'0'7,"-6"2,-3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293" tIns="48146" rIns="96293" bIns="48146"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293" tIns="48146" rIns="96293" bIns="48146" rtlCol="0"/>
          <a:lstStyle>
            <a:lvl1pPr algn="r">
              <a:defRPr sz="1200"/>
            </a:lvl1pPr>
          </a:lstStyle>
          <a:p>
            <a:fld id="{243CA4A0-46A3-4AF8-A8EB-48053EBEE4C3}" type="datetimeFigureOut">
              <a:rPr lang="en-US" smtClean="0"/>
              <a:t>11/21/2017</a:t>
            </a:fld>
            <a:endParaRPr lang="en-US"/>
          </a:p>
        </p:txBody>
      </p:sp>
      <p:sp>
        <p:nvSpPr>
          <p:cNvPr id="4" name="Slide Image Placeholder 3"/>
          <p:cNvSpPr>
            <a:spLocks noGrp="1" noRot="1" noChangeAspect="1"/>
          </p:cNvSpPr>
          <p:nvPr>
            <p:ph type="sldImg" idx="2"/>
          </p:nvPr>
        </p:nvSpPr>
        <p:spPr>
          <a:xfrm>
            <a:off x="776288" y="1200150"/>
            <a:ext cx="5762625" cy="3241675"/>
          </a:xfrm>
          <a:prstGeom prst="rect">
            <a:avLst/>
          </a:prstGeom>
          <a:noFill/>
          <a:ln w="12700">
            <a:solidFill>
              <a:prstClr val="black"/>
            </a:solidFill>
          </a:ln>
        </p:spPr>
        <p:txBody>
          <a:bodyPr vert="horz" lIns="96293" tIns="48146" rIns="96293" bIns="48146" rtlCol="0" anchor="ctr"/>
          <a:lstStyle/>
          <a:p>
            <a:endParaRPr lang="en-US"/>
          </a:p>
        </p:txBody>
      </p:sp>
      <p:sp>
        <p:nvSpPr>
          <p:cNvPr id="5" name="Notes Placeholder 4"/>
          <p:cNvSpPr>
            <a:spLocks noGrp="1"/>
          </p:cNvSpPr>
          <p:nvPr>
            <p:ph type="body" sz="quarter" idx="3"/>
          </p:nvPr>
        </p:nvSpPr>
        <p:spPr>
          <a:xfrm>
            <a:off x="731520" y="4620578"/>
            <a:ext cx="5852160" cy="3780473"/>
          </a:xfrm>
          <a:prstGeom prst="rect">
            <a:avLst/>
          </a:prstGeom>
        </p:spPr>
        <p:txBody>
          <a:bodyPr vert="horz" lIns="96293" tIns="48146" rIns="96293" bIns="481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7"/>
          </a:xfrm>
          <a:prstGeom prst="rect">
            <a:avLst/>
          </a:prstGeom>
        </p:spPr>
        <p:txBody>
          <a:bodyPr vert="horz" lIns="96293" tIns="48146" rIns="96293" bIns="48146"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5"/>
            <a:ext cx="3169920" cy="481727"/>
          </a:xfrm>
          <a:prstGeom prst="rect">
            <a:avLst/>
          </a:prstGeom>
        </p:spPr>
        <p:txBody>
          <a:bodyPr vert="horz" lIns="96293" tIns="48146" rIns="96293" bIns="48146" rtlCol="0" anchor="b"/>
          <a:lstStyle>
            <a:lvl1pPr algn="r">
              <a:defRPr sz="1200"/>
            </a:lvl1pPr>
          </a:lstStyle>
          <a:p>
            <a:fld id="{D6FCFD6A-4BD9-4516-9E31-F047A5C70304}" type="slidenum">
              <a:rPr lang="en-US" smtClean="0"/>
              <a:t>‹#›</a:t>
            </a:fld>
            <a:endParaRPr lang="en-US"/>
          </a:p>
        </p:txBody>
      </p:sp>
    </p:spTree>
    <p:extLst>
      <p:ext uri="{BB962C8B-B14F-4D97-AF65-F5344CB8AC3E}">
        <p14:creationId xmlns:p14="http://schemas.microsoft.com/office/powerpoint/2010/main" val="74207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https://channel9.msdn.com/Events/Connect/2017/G102</a:t>
            </a:r>
          </a:p>
        </p:txBody>
      </p:sp>
      <p:sp>
        <p:nvSpPr>
          <p:cNvPr id="4" name="Header Placeholder 3"/>
          <p:cNvSpPr>
            <a:spLocks noGrp="1"/>
          </p:cNvSpPr>
          <p:nvPr>
            <p:ph type="hdr" sz="quarter" idx="10"/>
          </p:nvPr>
        </p:nvSpPr>
        <p:spPr/>
        <p:txBody>
          <a:bodyPr/>
          <a:lstStyle/>
          <a:p>
            <a:pPr defTabSz="982240">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1828" defTabSz="96260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82240">
              <a:defRPr/>
            </a:pPr>
            <a:fld id="{C1C3D530-3419-45A5-AB8A-2242E8FDFF4E}" type="datetime8">
              <a:rPr lang="en-US">
                <a:solidFill>
                  <a:prstClr val="black"/>
                </a:solidFill>
                <a:latin typeface="Segoe UI" pitchFamily="34" charset="0"/>
              </a:rPr>
              <a:pPr defTabSz="982240">
                <a:defRPr/>
              </a:pPr>
              <a:t>11/21/2017 4:44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82240">
              <a:defRPr/>
            </a:pPr>
            <a:fld id="{B4008EB6-D09E-4580-8CD6-DDB14511944F}" type="slidenum">
              <a:rPr lang="en-US">
                <a:solidFill>
                  <a:prstClr val="black"/>
                </a:solidFill>
                <a:latin typeface="Segoe UI" pitchFamily="34" charset="0"/>
              </a:rPr>
              <a:pPr defTabSz="982240">
                <a:defRPr/>
              </a:pPr>
              <a:t>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527858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Corom Thompson is a Principal Engineer in my team.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Within a few days, he built a powerful AI application on Azure for understanding and organizing vast amounts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uses cognitive services and Azure search, and makes all this unstructured data searchable and analyzable.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me welcome Corom to tell us what he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306944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02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227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469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Skills produce knowledge in the form of annotation that are stored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47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52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1189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And while we showed you a problem the CIA might have, imagine how the Cognitive Search pattern could be applied on your data, or your customers’ data. Whether it’s analyzing legal contracts, understanding engineering diagrams, or automatically extracting information from manually filled forms. </a:t>
            </a:r>
            <a:br>
              <a:rPr lang="en-US" dirty="0"/>
            </a:br>
            <a:r>
              <a:rPr lang="en-US" dirty="0"/>
              <a:t>Come join us on our journey as we build together the solutions to power new experiences on top of your piles of unstructured data.</a:t>
            </a:r>
          </a:p>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510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Corom &lt;click&gt;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AI is now for everyone – from healthcare to financial services and the public sector.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Everywhere that you’re using software, AI will be there. And it will transform every aspect of business.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aren’t already planning for, experimenting, and deploying AI – you’re falling behind.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553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types of companies from large enterprises to startups are deploying AI. Here are a few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Unilever is embarking on a major transformation in HR and employee services and as part of this digital transformation and they wanted to be able to provide a more self-service and human like approach to employees to engaging with HR.   HR and Employee services also wanted to move away from agent heavy support over to automated service offerings and being able to answer employee questions through automation and BOTS using a large knowledge base of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and employee related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3751" rtl="0" eaLnBrk="1" fontAlgn="base" latinLnBrk="0" hangingPunct="1">
              <a:lnSpc>
                <a:spcPct val="100000"/>
              </a:lnSpc>
              <a:spcBef>
                <a:spcPts val="294"/>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Rolls Royce is </a:t>
            </a: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a:t>
            </a: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iltering the signal from the noise</a:t>
            </a:r>
          </a:p>
          <a:p>
            <a:pPr marL="0" marR="0" lvl="0" indent="0" algn="l" defTabSz="913751" rtl="0" eaLnBrk="1" fontAlgn="base" latinLnBrk="0" hangingPunct="1">
              <a:lnSpc>
                <a:spcPct val="100000"/>
              </a:lnSpc>
              <a:spcBef>
                <a:spcPts val="294"/>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Used analytics to discover actionable insights around fuel usage, predictive maintenance and stop unscheduled delays</a:t>
            </a:r>
            <a:endParaRPr kumimoji="0" lang="en-GB"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Researchers at UCL and the Cochrane Transform Project are using AI and machine learning to text mine thousands of reports to automatically select ones to include in systematic reviews. This saves weeks of monotonous work, freeing up the expert reviewers to spend their time and energy on high-level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Publicis has developed an </a:t>
            </a:r>
            <a:r>
              <a:rPr lang="en-US" sz="1200" dirty="0" err="1">
                <a:solidFill>
                  <a:schemeClr val="bg1"/>
                </a:solidFill>
                <a:latin typeface="Georgia" charset="0"/>
                <a:ea typeface="Georgia" charset="0"/>
                <a:cs typeface="Georgia" charset="0"/>
              </a:rPr>
              <a:t>AdvisorBot</a:t>
            </a:r>
            <a:r>
              <a:rPr lang="en-US" sz="1200" dirty="0">
                <a:solidFill>
                  <a:schemeClr val="bg1"/>
                </a:solidFill>
                <a:latin typeface="Georgia" charset="0"/>
                <a:ea typeface="Georgia" charset="0"/>
                <a:cs typeface="Georgia" charset="0"/>
              </a:rPr>
              <a:t> App that provides intelligent products recommendations based on your Skin color, Skin tones, other facial features, geolocation, weather and contextual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Georgi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latin typeface="Georgia" charset="0"/>
              </a:rPr>
              <a:t>Emarts</a:t>
            </a:r>
            <a:r>
              <a:rPr lang="en-US" sz="1200" dirty="0">
                <a:solidFill>
                  <a:schemeClr val="bg1"/>
                </a:solidFill>
                <a:latin typeface="Georgia" charset="0"/>
              </a:rPr>
              <a:t> connected Drone Service </a:t>
            </a:r>
            <a:r>
              <a:rPr kumimoji="0" lang="en-US" sz="12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enables power line inspection with Azure and Deep Learning</a:t>
            </a:r>
            <a:endParaRPr lang="en-US" sz="1200" dirty="0">
              <a:solidFill>
                <a:schemeClr val="bg1"/>
              </a:solidFill>
              <a:latin typeface="Georgi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Georgi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Segoe UI" panose="020B0502040204020203" pitchFamily="34" charset="0"/>
                <a:cs typeface="Segoe UI" panose="020B0502040204020203" pitchFamily="34" charset="0"/>
              </a:rPr>
              <a:t>Portland Train Blazers - Reaching and engaging fans is a priority for the Trail Blazers, and our work with Azure Machine Learning has delivered real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Segoe UI" panose="020B0502040204020203" pitchFamily="34" charset="0"/>
              <a:cs typeface="Segoe UI" panose="020B0502040204020203" pitchFamily="34" charset="0"/>
            </a:endParaRPr>
          </a:p>
          <a:p>
            <a:pPr marL="0" indent="0">
              <a:buNone/>
            </a:pPr>
            <a:r>
              <a:rPr lang="en-US" sz="1200" kern="0" dirty="0">
                <a:solidFill>
                  <a:srgbClr val="FFFFFF"/>
                </a:solidFill>
                <a:latin typeface="Segoe UI" panose="020B0502040204020203" pitchFamily="34" charset="0"/>
                <a:cs typeface="Segoe UI" panose="020B0502040204020203" pitchFamily="34" charset="0"/>
              </a:rPr>
              <a:t>Hendricks Motor Sports </a:t>
            </a:r>
            <a:r>
              <a:rPr lang="en-US" dirty="0"/>
              <a:t>Fuel level prediction of racing cars and Image analysis to understand the wear and tear on the cars.</a:t>
            </a:r>
          </a:p>
          <a:p>
            <a:pPr marL="0" indent="0">
              <a:buNone/>
            </a:pPr>
            <a:endParaRPr lang="en-US" dirty="0"/>
          </a:p>
          <a:p>
            <a:pPr marL="0" indent="0">
              <a:buNone/>
            </a:pPr>
            <a:r>
              <a:rPr lang="en-US" dirty="0"/>
              <a:t>AI is even being used to identify snow leopards in the </a:t>
            </a:r>
            <a:r>
              <a:rPr lang="en-US" dirty="0" err="1"/>
              <a:t>Himalays</a:t>
            </a:r>
            <a:r>
              <a:rPr lang="en-US" dirty="0"/>
              <a:t> from automated digital camera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11/21/2017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721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Good afternoon. I am excited to have you join us</a:t>
            </a:r>
            <a:r>
              <a:rPr lang="en-US" sz="1200" kern="1200" baseline="0" dirty="0">
                <a:solidFill>
                  <a:schemeClr val="tx1"/>
                </a:solidFill>
                <a:effectLst/>
                <a:latin typeface="+mn-lt"/>
                <a:ea typeface="+mn-ea"/>
                <a:cs typeface="+mn-cs"/>
              </a:rPr>
              <a:t> at Connect().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We’ll be showing you how the Microsoft AI platform is enabling every developer to infuse intelligence into their existing applications and also create new experiences for their uses.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Developers can do this in any language and on any OS.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brings the best of the cloud to AI developers, and the best of AI to cloud developers.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most productive, open</a:t>
            </a:r>
            <a:r>
              <a:rPr lang="en-US" baseline="0" dirty="0"/>
              <a:t> and secure cloud platform for developers to build their app.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6FCFD6A-4BD9-4516-9E31-F047A5C70304}" type="slidenum">
              <a:rPr lang="en-US" smtClean="0"/>
              <a:t>2</a:t>
            </a:fld>
            <a:endParaRPr lang="en-US"/>
          </a:p>
        </p:txBody>
      </p:sp>
    </p:spTree>
    <p:extLst>
      <p:ext uri="{BB962C8B-B14F-4D97-AF65-F5344CB8AC3E}">
        <p14:creationId xmlns:p14="http://schemas.microsoft.com/office/powerpoint/2010/main" val="4283570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400"/>
              </a:spcAft>
            </a:pPr>
            <a:r>
              <a:rPr lang="en-US" dirty="0"/>
              <a:t>Let me tell you about AI’s place in the modern digital transformation.</a:t>
            </a:r>
          </a:p>
          <a:p>
            <a:pPr>
              <a:spcAft>
                <a:spcPts val="2400"/>
              </a:spcAft>
            </a:pPr>
            <a:r>
              <a:rPr lang="en-US" dirty="0"/>
              <a:t>For decades, the model has been to build Systems of Record, stores of data that are domain specific, and operate on them.</a:t>
            </a:r>
          </a:p>
          <a:p>
            <a:pPr>
              <a:spcAft>
                <a:spcPts val="2400"/>
              </a:spcAft>
            </a:pPr>
            <a:r>
              <a:rPr lang="en-US" dirty="0"/>
              <a:t>And as the web and mobile came along we built systems of engagement with customers.</a:t>
            </a:r>
          </a:p>
          <a:p>
            <a:pPr>
              <a:spcAft>
                <a:spcPts val="2400"/>
              </a:spcAft>
            </a:pPr>
            <a:r>
              <a:rPr lang="en-US" dirty="0"/>
              <a:t>But now with the richness of the cloud you can connect all this together. </a:t>
            </a:r>
          </a:p>
          <a:p>
            <a:pPr>
              <a:spcAft>
                <a:spcPts val="2400"/>
              </a:spcAft>
            </a:pPr>
            <a:r>
              <a:rPr lang="en-US" dirty="0"/>
              <a:t>With the richness of the Cloud, you can evolve to build entire systems of intelligence, that can reason over vast amounts of information – structured and unstructured.</a:t>
            </a:r>
          </a:p>
          <a:p>
            <a:pPr>
              <a:spcAft>
                <a:spcPts val="2400"/>
              </a:spcAft>
            </a:pPr>
            <a:r>
              <a:rPr lang="en-US" dirty="0"/>
              <a:t>It lives between the two and integrates all. You integrate the data in all the systems of record to drive AI infused business processes.</a:t>
            </a:r>
          </a:p>
          <a:p>
            <a:pPr>
              <a:spcAft>
                <a:spcPts val="2400"/>
              </a:spcAft>
            </a:pPr>
            <a:r>
              <a:rPr lang="en-US" dirty="0"/>
              <a:t>Conversational engagement such as chatbots becomes real and viable and drives efficiencies.</a:t>
            </a:r>
          </a:p>
          <a:p>
            <a:pPr>
              <a:lnSpc>
                <a:spcPct val="100000"/>
              </a:lnSpc>
              <a:spcBef>
                <a:spcPts val="0"/>
              </a:spcBef>
              <a:spcAft>
                <a:spcPts val="2400"/>
              </a:spcAft>
              <a:defRPr/>
            </a:pPr>
            <a:r>
              <a:rPr lang="en-US" dirty="0"/>
              <a:t>But to enable this evolution to Systems of Intelligence, AI needs a comprehensive platform. </a:t>
            </a:r>
          </a:p>
          <a:p>
            <a:pPr marL="0" marR="0" lvl="0" indent="0" algn="l" defTabSz="914400" rtl="0" eaLnBrk="1" fontAlgn="auto" latinLnBrk="0" hangingPunct="1">
              <a:lnSpc>
                <a:spcPct val="100000"/>
              </a:lnSpc>
              <a:spcBef>
                <a:spcPts val="0"/>
              </a:spcBef>
              <a:spcAft>
                <a:spcPts val="2400"/>
              </a:spcAft>
              <a:buClrTx/>
              <a:buSzTx/>
              <a:buFontTx/>
              <a:buNone/>
              <a:tabLst/>
              <a:defRPr/>
            </a:pPr>
            <a:r>
              <a:rPr lang="en-US" sz="1200" kern="1200" dirty="0">
                <a:solidFill>
                  <a:schemeClr val="tx1"/>
                </a:solidFill>
                <a:effectLst/>
                <a:latin typeface="+mn-lt"/>
                <a:ea typeface="+mn-ea"/>
                <a:cs typeface="+mn-cs"/>
              </a:rPr>
              <a:t>Our platform strategy is to enable you to build end to end systems of intelligence:</a:t>
            </a:r>
          </a:p>
          <a:p>
            <a:pPr marL="0" indent="0">
              <a:spcAft>
                <a:spcPts val="2400"/>
              </a:spcAft>
              <a:buNone/>
            </a:pPr>
            <a:endParaRPr lang="en-US" dirty="0"/>
          </a:p>
          <a:p>
            <a:pPr marL="0" indent="0">
              <a:spcAft>
                <a:spcPts val="2400"/>
              </a:spcAft>
              <a:buNone/>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E3255D-D260-46D9-BB02-4B52B049DA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60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dirty="0"/>
              <a:t>The Microsoft AI Platform is cloud powered AI for every developer.</a:t>
            </a:r>
          </a:p>
          <a:p>
            <a:r>
              <a:rPr lang="en-US" dirty="0"/>
              <a:t>Working from the developer backwards, a the very top, we have the high level services for AI.</a:t>
            </a:r>
          </a:p>
          <a:p>
            <a:r>
              <a:rPr lang="en-US" dirty="0"/>
              <a:t>And Azure Machine Learning allows you to do data science and build sophisticated AI applications from the ground up.</a:t>
            </a:r>
          </a:p>
          <a:p>
            <a:r>
              <a:rPr lang="en-US" dirty="0"/>
              <a:t>Cognitive Services allows developers to infuse pre-built AI into every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Bot Framework allows you to easily build chatbots. </a:t>
            </a:r>
          </a:p>
          <a:p>
            <a:r>
              <a:rPr lang="en-US" dirty="0"/>
              <a:t>This is all built on the infrastructure of the hyperscale cloud. </a:t>
            </a:r>
          </a:p>
          <a:p>
            <a:r>
              <a:rPr lang="en-US" dirty="0"/>
              <a:t>Here you have the power of the most advanced database services such as Cosmos DB, SQL DB, and Data Lakes to organize your data.</a:t>
            </a:r>
          </a:p>
          <a:p>
            <a:r>
              <a:rPr lang="en-US" dirty="0"/>
              <a:t>You have the power of distributed computing with Spark and Azure Batch and even IOT Edge.</a:t>
            </a:r>
          </a:p>
          <a:p>
            <a:r>
              <a:rPr lang="en-US" dirty="0"/>
              <a:t>All of this is built on the latest hardware – CPUs, GPUs and FPGAs.</a:t>
            </a:r>
          </a:p>
          <a:p>
            <a:r>
              <a:rPr lang="en-US" dirty="0"/>
              <a:t>And we provide great tools to assist the developer, as you will see in a moment. </a:t>
            </a:r>
          </a:p>
          <a:p>
            <a:r>
              <a:rPr lang="en-US" dirty="0"/>
              <a:t>Our platforms are open. They support all the popular open source frameworks for Machine Learning. And it’s easily extensible.</a:t>
            </a:r>
          </a:p>
          <a:p>
            <a:r>
              <a:rPr lang="en-US" dirty="0"/>
              <a:t>It’s a very rich, open, cloud based platform for highly productive application development. </a:t>
            </a:r>
          </a:p>
          <a:p>
            <a:endParaRPr lang="en-US" dirty="0"/>
          </a:p>
          <a:p>
            <a:endParaRPr lang="en-US" dirty="0"/>
          </a:p>
          <a:p>
            <a:endParaRPr lang="en-US" dirty="0"/>
          </a:p>
        </p:txBody>
      </p:sp>
    </p:spTree>
    <p:extLst>
      <p:ext uri="{BB962C8B-B14F-4D97-AF65-F5344CB8AC3E}">
        <p14:creationId xmlns:p14="http://schemas.microsoft.com/office/powerpoint/2010/main" val="235969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dirty="0"/>
              <a:t>Let’s talk first about building sophisticated custom AI solutions. </a:t>
            </a:r>
          </a:p>
          <a:p>
            <a:r>
              <a:rPr lang="en-US" dirty="0"/>
              <a:t>This is what many of our large enterprise customers want for their most mission critical applications.</a:t>
            </a:r>
          </a:p>
          <a:p>
            <a:r>
              <a:rPr lang="en-US" dirty="0"/>
              <a:t>The service for this is Azure Machine Learning, which enables scale-out, full lifecycle AI development.</a:t>
            </a:r>
          </a:p>
          <a:p>
            <a:r>
              <a:rPr lang="en-US" dirty="0"/>
              <a:t>We have 3 exciting components in Azure ML.</a:t>
            </a:r>
          </a:p>
          <a:p>
            <a:r>
              <a:rPr lang="en-US" dirty="0"/>
              <a:t>A Workbench client, a powerful experimentation service in the cloud, and a model deployment and management service.</a:t>
            </a:r>
          </a:p>
          <a:p>
            <a:endParaRPr lang="en-US" dirty="0"/>
          </a:p>
          <a:p>
            <a:endParaRPr lang="en-US" dirty="0"/>
          </a:p>
          <a:p>
            <a:endParaRPr lang="en-US" dirty="0"/>
          </a:p>
        </p:txBody>
      </p:sp>
    </p:spTree>
    <p:extLst>
      <p:ext uri="{BB962C8B-B14F-4D97-AF65-F5344CB8AC3E}">
        <p14:creationId xmlns:p14="http://schemas.microsoft.com/office/powerpoint/2010/main" val="2304273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4C97F2C-C2EB-4E0D-ADF2-3BF9EB3717EB}"/>
              </a:ext>
            </a:extLst>
          </p:cNvPr>
          <p:cNvSpPr>
            <a:spLocks noGrp="1"/>
          </p:cNvSpPr>
          <p:nvPr>
            <p:ph type="body" idx="1"/>
          </p:nvPr>
        </p:nvSpPr>
        <p:spPr/>
        <p:txBody>
          <a:bodyPr/>
          <a:lstStyle/>
          <a:p>
            <a:r>
              <a:rPr lang="en-US" dirty="0"/>
              <a:t>Think of Azure ML as a combination of three major capabilities.</a:t>
            </a:r>
          </a:p>
          <a:p>
            <a:r>
              <a:rPr lang="en-US" dirty="0"/>
              <a:t>AI-powered data wrangling enables data scientists to transform data without code. It uses a powerful technology to synthesize data transformation programs from examples that you show.</a:t>
            </a:r>
          </a:p>
          <a:p>
            <a:r>
              <a:rPr lang="en-US" dirty="0"/>
              <a:t>The experimentation service allows you to leverage all the power and parallelism of the cloud. It supports GPUs and all major open source frameworks for ML. And it tracks all your experiments for full lifecycle management.</a:t>
            </a:r>
          </a:p>
          <a:p>
            <a:r>
              <a:rPr lang="en-US" dirty="0"/>
              <a:t>And the model management capabilities allow you to deploy ML models in docker containers and scale them out on Kubernetes clusters. </a:t>
            </a:r>
          </a:p>
          <a:p>
            <a:r>
              <a:rPr lang="en-US" dirty="0"/>
              <a:t>You can deploy and manage them on IOT Edge and even on-premises or other clouds.</a:t>
            </a:r>
          </a:p>
          <a:p>
            <a:r>
              <a:rPr lang="en-US" dirty="0"/>
              <a:t>It is end to end tooling for ML Development. </a:t>
            </a:r>
          </a:p>
          <a:p>
            <a:endParaRPr lang="en-US" dirty="0"/>
          </a:p>
        </p:txBody>
      </p:sp>
    </p:spTree>
    <p:extLst>
      <p:ext uri="{BB962C8B-B14F-4D97-AF65-F5344CB8AC3E}">
        <p14:creationId xmlns:p14="http://schemas.microsoft.com/office/powerpoint/2010/main" val="1182141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best way to show the power of this service is with a demo. </a:t>
            </a:r>
          </a:p>
          <a:p>
            <a:r>
              <a:rPr lang="en-US" sz="900" dirty="0"/>
              <a:t>This is my second scenario. Reasoning with vast amounts of data – in this case photos</a:t>
            </a:r>
            <a:r>
              <a:rPr lang="en-US" sz="900" baseline="0" dirty="0"/>
              <a:t> - </a:t>
            </a:r>
            <a:r>
              <a:rPr lang="en-US" sz="900" dirty="0"/>
              <a:t> and building models from that data.</a:t>
            </a:r>
          </a:p>
          <a:p>
            <a:r>
              <a:rPr lang="en-US" sz="900" dirty="0"/>
              <a:t>We’re going to show this to you in the context of a conservation effort, run by the Snow Leopard Trust.</a:t>
            </a:r>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00" b="0" i="0" u="none" strike="noStrike" kern="1200" cap="none" spc="0" normalizeH="0" baseline="0" noProof="0" smtClean="0">
                <a:ln>
                  <a:noFill/>
                </a:ln>
                <a:solidFill>
                  <a:prstClr val="black"/>
                </a:solidFill>
                <a:effectLst/>
                <a:uLnTx/>
                <a:uFillTx/>
                <a:latin typeface="Segoe UI Semilight" charset="0"/>
                <a:ea typeface="+mn-ea"/>
                <a:cs typeface="Segoe UI Semilight" charset="0"/>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prstClr val="black"/>
              </a:solidFill>
              <a:effectLst/>
              <a:uLnTx/>
              <a:uFillTx/>
              <a:latin typeface="Segoe UI Semilight" charset="0"/>
              <a:ea typeface="+mn-ea"/>
              <a:cs typeface="Segoe UI Semilight" charset="0"/>
            </a:endParaRPr>
          </a:p>
        </p:txBody>
      </p:sp>
    </p:spTree>
    <p:extLst>
      <p:ext uri="{BB962C8B-B14F-4D97-AF65-F5344CB8AC3E}">
        <p14:creationId xmlns:p14="http://schemas.microsoft.com/office/powerpoint/2010/main" val="2354624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is about building a classifier for snow leopard photos.</a:t>
            </a:r>
          </a:p>
          <a:p>
            <a:r>
              <a:rPr lang="en-US" b="1" dirty="0"/>
              <a:t>Data Prep:</a:t>
            </a:r>
          </a:p>
          <a:p>
            <a:r>
              <a:rPr lang="en-US" dirty="0"/>
              <a:t>We’re going to take the photo files, and use Program Synthesis to wrangle filenames and dates.</a:t>
            </a:r>
          </a:p>
          <a:p>
            <a:r>
              <a:rPr lang="en-US" b="1" dirty="0"/>
              <a:t>Model Training:</a:t>
            </a:r>
          </a:p>
          <a:p>
            <a:r>
              <a:rPr lang="en-US" dirty="0"/>
              <a:t>Then we’re going to train some large Deep Neural Network models with the Azure ML workbench and HDI Spark on Azure. </a:t>
            </a:r>
          </a:p>
          <a:p>
            <a:r>
              <a:rPr lang="en-US" b="1" dirty="0"/>
              <a:t>Model Deployment:</a:t>
            </a:r>
          </a:p>
          <a:p>
            <a:r>
              <a:rPr lang="en-US" dirty="0"/>
              <a:t>And then we’re going to put this in production with Spark streaming. We can also </a:t>
            </a:r>
            <a:r>
              <a:rPr lang="en-US" dirty="0" err="1"/>
              <a:t>dockerize</a:t>
            </a:r>
            <a:r>
              <a:rPr lang="en-US" dirty="0"/>
              <a:t> the trained DNN and deploy it as a web service that can be called from any app.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20D5D5-D598-4E70-8802-E73E42EADC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756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I’d like to invite Mark Hamilton, who is a software engineer in my team, to show us this example.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5DA3D-F540-4AB9-9D04-AB1B1DF2CF5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5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believe developers and data scientists should be able to use the tools and platforms of their choice.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That’s why I am excited about this announcement.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Visual Studio Tools for AI simplifies common tasks when working in their favorite Visual Studio environment. </a:t>
            </a:r>
            <a:endParaRPr lang="en-US" dirty="0"/>
          </a:p>
          <a:p>
            <a:r>
              <a:rPr lang="en-US" dirty="0"/>
              <a:t>VS Tools for AI allows developers to build, test and deploy AI Models at scale:</a:t>
            </a:r>
          </a:p>
          <a:p>
            <a:pPr marL="342900" indent="-342900">
              <a:buFont typeface="Arial" panose="020B0604020202020204" pitchFamily="34" charset="0"/>
              <a:buChar char="•"/>
            </a:pPr>
            <a:r>
              <a:rPr lang="en-US" sz="1200" kern="1200" dirty="0">
                <a:solidFill>
                  <a:schemeClr val="bg1"/>
                </a:solidFill>
                <a:latin typeface="Segoe UI" panose="020B0502040204020203" pitchFamily="34" charset="0"/>
                <a:ea typeface="+mn-ea"/>
                <a:cs typeface="Segoe UI" panose="020B0502040204020203" pitchFamily="34" charset="0"/>
              </a:rPr>
              <a:t>Integrated with Azure Machine Learning</a:t>
            </a:r>
          </a:p>
          <a:p>
            <a:pPr marL="342900" indent="-34290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Create new deep learning projects easily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Developers and data scientists can  run scripts locally to test, and submit jobs to a remote compute target defined in Azure ML.</a:t>
            </a:r>
            <a:endParaRPr lang="en-US" sz="1200" dirty="0">
              <a:solidFill>
                <a:schemeClr val="bg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Scale Out with Azure Batch</a:t>
            </a:r>
          </a:p>
          <a:p>
            <a:pPr marL="342900" indent="-34290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Monitor model training progress &amp; GPU utilization</a:t>
            </a:r>
          </a:p>
          <a:p>
            <a:pPr marL="342900" indent="-34290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Storage Browser to upload data, copy model &amp; view logs</a:t>
            </a:r>
          </a:p>
          <a:p>
            <a:pPr marL="342900" indent="-34290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Infuse AI into your apps today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842341-13EF-40D3-898F-D4D6E33215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055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future a lot of AI models will be used in real-time. Imagine phones or the internet of things. </a:t>
            </a:r>
          </a:p>
          <a:p>
            <a:r>
              <a:rPr lang="en-US" sz="1200" dirty="0"/>
              <a:t>Realtime Edge AI runs on the target devices. It has two advantages:</a:t>
            </a:r>
          </a:p>
          <a:p>
            <a:r>
              <a:rPr lang="en-US" sz="1200" dirty="0"/>
              <a:t>1. Low latency for local decision making</a:t>
            </a:r>
          </a:p>
          <a:p>
            <a:r>
              <a:rPr lang="en-US" sz="1200" dirty="0"/>
              <a:t>2. Reduced reliance on internet connectivity</a:t>
            </a:r>
          </a:p>
          <a:p>
            <a:r>
              <a:rPr lang="en-US" sz="1200" kern="1200" dirty="0">
                <a:solidFill>
                  <a:schemeClr val="tx1"/>
                </a:solidFill>
                <a:effectLst/>
                <a:latin typeface="+mn-lt"/>
                <a:ea typeface="+mn-ea"/>
                <a:cs typeface="+mn-cs"/>
              </a:rPr>
              <a:t>We are enabling the capability to add a custom AI model, and through Azure ML we are training and operationalizing it to run in a Docker containers on an x64, and on edge devices using Azure IoT Edge. </a:t>
            </a:r>
          </a:p>
          <a:p>
            <a:r>
              <a:rPr lang="en-US" sz="1200" kern="1200" dirty="0">
                <a:solidFill>
                  <a:schemeClr val="tx1"/>
                </a:solidFill>
                <a:effectLst/>
                <a:latin typeface="+mn-lt"/>
                <a:ea typeface="+mn-ea"/>
                <a:cs typeface="+mn-cs"/>
              </a:rPr>
              <a:t>Imagine the possibilities when you put the power of AI at the hands of every mobile phone user.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7A804-444E-46E5-99B7-4022D2CC4A8B}"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11/21/2017 8:31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234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The best way to show the power </a:t>
            </a:r>
            <a:r>
              <a:rPr kumimoji="0" lang="en-US" sz="900" b="0" i="1" u="none" strike="noStrike" kern="1200" cap="none" spc="0" normalizeH="0" baseline="0" noProof="0" dirty="0">
                <a:ln>
                  <a:noFill/>
                </a:ln>
                <a:solidFill>
                  <a:srgbClr val="00B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Building real-time models</a:t>
            </a:r>
            <a:r>
              <a:rPr kumimoji="0" lang="en-US" sz="900" b="0" i="0" u="none" strike="noStrike" kern="1200" cap="none" spc="0" normalizeH="0" baseline="0" noProof="0" dirty="0">
                <a:ln>
                  <a:noFill/>
                </a:ln>
                <a:solidFill>
                  <a:prstClr val="white"/>
                </a:solidFill>
                <a:effectLst/>
                <a:uLnTx/>
                <a:uFillTx/>
                <a:latin typeface="+mn-lt"/>
                <a:ea typeface="+mn-ea"/>
                <a:cs typeface="+mn-cs"/>
              </a:rPr>
              <a:t> </a:t>
            </a:r>
            <a:r>
              <a:rPr lang="en-US" sz="900" dirty="0"/>
              <a:t>is with a demo. </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00" b="0" i="0" u="none" strike="noStrike" kern="1200" cap="none" spc="0" normalizeH="0" baseline="0" noProof="0" smtClean="0">
                <a:ln>
                  <a:noFill/>
                </a:ln>
                <a:solidFill>
                  <a:prstClr val="black"/>
                </a:solidFill>
                <a:effectLst/>
                <a:uLnTx/>
                <a:uFillTx/>
                <a:latin typeface="Segoe UI Semilight" charset="0"/>
                <a:ea typeface="+mn-ea"/>
                <a:cs typeface="Segoe UI Semilight" charset="0"/>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prstClr val="black"/>
              </a:solidFill>
              <a:effectLst/>
              <a:uLnTx/>
              <a:uFillTx/>
              <a:latin typeface="Segoe UI Semilight" charset="0"/>
              <a:ea typeface="+mn-ea"/>
              <a:cs typeface="Segoe UI Semilight" charset="0"/>
            </a:endParaRPr>
          </a:p>
        </p:txBody>
      </p:sp>
    </p:spTree>
    <p:extLst>
      <p:ext uri="{BB962C8B-B14F-4D97-AF65-F5344CB8AC3E}">
        <p14:creationId xmlns:p14="http://schemas.microsoft.com/office/powerpoint/2010/main" val="46943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AI platform is comprised of 3 layers: </a:t>
            </a:r>
            <a:r>
              <a:rPr lang="en-US" sz="1200" b="1" kern="1200" dirty="0">
                <a:solidFill>
                  <a:schemeClr val="tx1"/>
                </a:solidFill>
                <a:effectLst/>
                <a:latin typeface="+mn-lt"/>
                <a:ea typeface="+mn-ea"/>
                <a:cs typeface="+mn-cs"/>
              </a:rPr>
              <a:t>Services, Infrastructure and Tools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entirely on Azure public compute and takes full advantage of its ongoing rich platform innovations.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complemented by cross-platform tools in VS Code and Visual Studio.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14634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Skin cancer is the most common form of cancer, globally accounting for at least 40% of cases. If detected at an early stage, it can be controlled.</a:t>
            </a:r>
          </a:p>
          <a:p>
            <a:r>
              <a:rPr lang="en-US" sz="1200" b="0" kern="1200" dirty="0">
                <a:solidFill>
                  <a:schemeClr val="tx1"/>
                </a:solidFill>
                <a:effectLst/>
                <a:latin typeface="+mn-lt"/>
                <a:ea typeface="+mn-ea"/>
                <a:cs typeface="+mn-cs"/>
              </a:rPr>
              <a:t>What if we can create a real time AI app for everyone to be able to quickly detect whether they need to seek help. </a:t>
            </a:r>
          </a:p>
          <a:p>
            <a:r>
              <a:rPr lang="en-US" sz="1200" b="0" kern="1200" dirty="0">
                <a:solidFill>
                  <a:schemeClr val="tx1"/>
                </a:solidFill>
                <a:effectLst/>
                <a:latin typeface="+mn-lt"/>
                <a:ea typeface="+mn-ea"/>
                <a:cs typeface="+mn-cs"/>
              </a:rPr>
              <a:t>The app can call</a:t>
            </a:r>
            <a:r>
              <a:rPr lang="en-US" sz="1200" b="0" kern="1200" baseline="0" dirty="0">
                <a:solidFill>
                  <a:schemeClr val="tx1"/>
                </a:solidFill>
                <a:effectLst/>
                <a:latin typeface="+mn-lt"/>
                <a:ea typeface="+mn-ea"/>
                <a:cs typeface="+mn-cs"/>
              </a:rPr>
              <a:t> attention to high risk cases from skin photos</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00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work, we use the ISIC Skin Cancer dataset. We follow 3 steps here – </a:t>
            </a:r>
          </a:p>
          <a:p>
            <a:r>
              <a:rPr lang="en-US" sz="1200" kern="1200" dirty="0">
                <a:solidFill>
                  <a:schemeClr val="tx1"/>
                </a:solidFill>
                <a:effectLst/>
                <a:latin typeface="+mn-lt"/>
                <a:ea typeface="+mn-ea"/>
                <a:cs typeface="+mn-cs"/>
              </a:rPr>
              <a:t>1.Build the AI Model using Azure Machine Learning</a:t>
            </a:r>
          </a:p>
          <a:p>
            <a:r>
              <a:rPr lang="en-US" sz="1200" kern="1200" dirty="0">
                <a:solidFill>
                  <a:schemeClr val="tx1"/>
                </a:solidFill>
                <a:effectLst/>
                <a:latin typeface="+mn-lt"/>
                <a:ea typeface="+mn-ea"/>
                <a:cs typeface="+mn-cs"/>
              </a:rPr>
              <a:t>      -Azure Machine Learning Workbench is a cross-platform desktop application, which makes the modelling and model deployment process much faster versus what was possible before. We create a DNN using workbench to flag critical skin images.</a:t>
            </a:r>
          </a:p>
          <a:p>
            <a:r>
              <a:rPr lang="en-US" sz="1200" kern="1200" dirty="0">
                <a:solidFill>
                  <a:schemeClr val="tx1"/>
                </a:solidFill>
                <a:effectLst/>
                <a:latin typeface="+mn-lt"/>
                <a:ea typeface="+mn-ea"/>
                <a:cs typeface="+mn-cs"/>
              </a:rPr>
              <a:t>2.Convert the model to </a:t>
            </a:r>
            <a:r>
              <a:rPr lang="en-US" sz="1200" kern="1200" dirty="0" err="1">
                <a:solidFill>
                  <a:schemeClr val="tx1"/>
                </a:solidFill>
                <a:effectLst/>
                <a:latin typeface="+mn-lt"/>
                <a:ea typeface="+mn-ea"/>
                <a:cs typeface="+mn-cs"/>
              </a:rPr>
              <a:t>CoreML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 With Core ML, you can integrate trained machine learning models into your app.</a:t>
            </a:r>
          </a:p>
          <a:p>
            <a:r>
              <a:rPr lang="en-US" sz="1200" kern="1200" dirty="0">
                <a:solidFill>
                  <a:schemeClr val="tx1"/>
                </a:solidFill>
                <a:effectLst/>
                <a:latin typeface="+mn-lt"/>
                <a:ea typeface="+mn-ea"/>
                <a:cs typeface="+mn-cs"/>
              </a:rPr>
              <a:t>3.Use the </a:t>
            </a:r>
            <a:r>
              <a:rPr lang="en-US" sz="1200" kern="1200" dirty="0" err="1">
                <a:solidFill>
                  <a:schemeClr val="tx1"/>
                </a:solidFill>
                <a:effectLst/>
                <a:latin typeface="+mn-lt"/>
                <a:ea typeface="+mn-ea"/>
                <a:cs typeface="+mn-cs"/>
              </a:rPr>
              <a:t>CoreML</a:t>
            </a:r>
            <a:r>
              <a:rPr lang="en-US" sz="1200" kern="1200" dirty="0">
                <a:solidFill>
                  <a:schemeClr val="tx1"/>
                </a:solidFill>
                <a:effectLst/>
                <a:latin typeface="+mn-lt"/>
                <a:ea typeface="+mn-ea"/>
                <a:cs typeface="+mn-cs"/>
              </a:rPr>
              <a:t> model in a Xamarin application to run it on an iOS. </a:t>
            </a:r>
          </a:p>
          <a:p>
            <a:r>
              <a:rPr lang="en-US" sz="1200" kern="1200" dirty="0">
                <a:solidFill>
                  <a:schemeClr val="tx1"/>
                </a:solidFill>
                <a:effectLst/>
                <a:latin typeface="+mn-lt"/>
                <a:ea typeface="+mn-ea"/>
                <a:cs typeface="+mn-cs"/>
              </a:rPr>
              <a:t>      -A key benefit of using Xamarin is that the UI uses native controls on each platform, creating apps that are indistinguishable from an application in iOS or in Android.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 like to invite my colleague Anusua, to showcase how to do this.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483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DEMO 3: Custom model on </a:t>
            </a:r>
            <a:r>
              <a:rPr lang="en-US" sz="1200" b="1" kern="1200" dirty="0" err="1">
                <a:solidFill>
                  <a:schemeClr val="tx1"/>
                </a:solidFill>
                <a:effectLst/>
                <a:latin typeface="+mn-lt"/>
                <a:ea typeface="+mn-ea"/>
                <a:cs typeface="+mn-cs"/>
              </a:rPr>
              <a:t>CoreML</a:t>
            </a:r>
            <a:r>
              <a:rPr lang="en-US" sz="1200" b="1"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sym typeface="Wingdings" panose="05000000000000000000" pitchFamily="2" charset="2"/>
              </a:rPr>
              <a:t></a:t>
            </a:r>
            <a:r>
              <a:rPr lang="en-US" sz="1200" b="1" kern="1200" dirty="0">
                <a:solidFill>
                  <a:schemeClr val="tx1"/>
                </a:solidFill>
                <a:effectLst/>
                <a:latin typeface="+mn-lt"/>
                <a:ea typeface="+mn-ea"/>
                <a:cs typeface="+mn-cs"/>
              </a:rPr>
              <a:t> Anusua Trivedi</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708915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68789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6600"/>
              </a:lnSpc>
            </a:pPr>
            <a:r>
              <a:rPr lang="en-US" dirty="0"/>
              <a:t>Now let us move from custom built AI, built by ML developers to pre-built AI.</a:t>
            </a:r>
          </a:p>
          <a:p>
            <a:pPr>
              <a:lnSpc>
                <a:spcPts val="6600"/>
              </a:lnSpc>
            </a:pPr>
            <a:r>
              <a:rPr lang="en-US" dirty="0"/>
              <a:t>I am a big believer in pre-fabricated components that every developer can use.</a:t>
            </a:r>
          </a:p>
          <a:p>
            <a:pPr>
              <a:lnSpc>
                <a:spcPts val="6600"/>
              </a:lnSpc>
            </a:pPr>
            <a:r>
              <a:rPr lang="en-US" dirty="0"/>
              <a:t>I think a lot of AI should be as simple as sorting functions or the APIs we use every day in programming.</a:t>
            </a:r>
          </a:p>
          <a:p>
            <a:pPr>
              <a:lnSpc>
                <a:spcPts val="6600"/>
              </a:lnSpc>
            </a:pPr>
            <a:r>
              <a:rPr lang="en-US" dirty="0"/>
              <a:t>Pre-built AI – including Cognitive Services and Bot Framework is starting to make that a reality.</a:t>
            </a:r>
          </a:p>
          <a:p>
            <a:pPr>
              <a:lnSpc>
                <a:spcPts val="6600"/>
              </a:lnSpc>
            </a:pPr>
            <a:r>
              <a:rPr lang="en-US" dirty="0"/>
              <a:t>It’s going to enable all developers to build applications that understand us and interact with us.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0EADDA-AF2E-4326-8C68-D99D9DDE3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346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9144000" cy="5143500"/>
          </a:xfrm>
        </p:spPr>
      </p:sp>
      <p:sp>
        <p:nvSpPr>
          <p:cNvPr id="3" name="Notes Placeholder 2"/>
          <p:cNvSpPr>
            <a:spLocks noGrp="1"/>
          </p:cNvSpPr>
          <p:nvPr>
            <p:ph type="body" idx="1"/>
          </p:nvPr>
        </p:nvSpPr>
        <p:spPr/>
        <p:txBody>
          <a:bodyPr/>
          <a:lstStyle/>
          <a:p>
            <a:r>
              <a:rPr lang="en-US" sz="900" dirty="0"/>
              <a:t>Let me tell you about Cognitive Services.</a:t>
            </a:r>
          </a:p>
          <a:p>
            <a:r>
              <a:rPr lang="en-US" sz="900" dirty="0"/>
              <a:t>We offer the most comprehensive collection of over 30 cloud hosted APIs that make it easy for every organization to add intelligence to their experiences</a:t>
            </a:r>
          </a:p>
          <a:p>
            <a:r>
              <a:rPr lang="en-US" sz="900" dirty="0"/>
              <a:t>We’ve got Cognitive Services around vision, to recognize emotions, faces or things. </a:t>
            </a:r>
          </a:p>
          <a:p>
            <a:r>
              <a:rPr lang="en-US" sz="900" dirty="0"/>
              <a:t>We have services around speech, to understand, translate and reproduce human speech. </a:t>
            </a:r>
          </a:p>
          <a:p>
            <a:r>
              <a:rPr lang="en-US" sz="900" dirty="0"/>
              <a:t>We have services around language, to reduce the noise of human language into something </a:t>
            </a:r>
          </a:p>
          <a:p>
            <a:r>
              <a:rPr lang="en-US" sz="900" dirty="0"/>
              <a:t>we can act on, understand emotion in text, etc. </a:t>
            </a:r>
          </a:p>
          <a:p>
            <a:r>
              <a:rPr lang="en-US" sz="900" dirty="0"/>
              <a:t>These are all APIs you can call to empower you to build intelligent applications. &lt;CLICK&gt;</a:t>
            </a:r>
          </a:p>
          <a:p>
            <a:r>
              <a:rPr lang="en-US" sz="900" dirty="0"/>
              <a:t>And now we have added the ability to customize these APIs with your data. No other cloud provider has this.</a:t>
            </a:r>
          </a:p>
          <a:p>
            <a:r>
              <a:rPr lang="en-US" sz="900" dirty="0"/>
              <a:t>For example, with the </a:t>
            </a:r>
            <a:r>
              <a:rPr lang="en-US" sz="1200" kern="1200" dirty="0">
                <a:solidFill>
                  <a:schemeClr val="tx1"/>
                </a:solidFill>
                <a:effectLst/>
                <a:latin typeface="+mn-lt"/>
                <a:ea typeface="+mn-ea"/>
                <a:cs typeface="+mn-cs"/>
              </a:rPr>
              <a:t>Custom Speech Service, you can set up a speech recognition system for your own vocabulary, your own domain and your own accent.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Isn’t that powerful?</a:t>
            </a:r>
            <a:endParaRPr lang="en-US" sz="900" dirty="0"/>
          </a:p>
        </p:txBody>
      </p:sp>
    </p:spTree>
    <p:extLst>
      <p:ext uri="{BB962C8B-B14F-4D97-AF65-F5344CB8AC3E}">
        <p14:creationId xmlns:p14="http://schemas.microsoft.com/office/powerpoint/2010/main" val="22919348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Microsoft Bot Framework allows you to build and connect intelligent bots to interact with your users.</a:t>
            </a:r>
          </a:p>
          <a:p>
            <a:r>
              <a:rPr lang="en-US" sz="1200" b="0" i="0" kern="1200" dirty="0">
                <a:solidFill>
                  <a:schemeClr val="tx1"/>
                </a:solidFill>
                <a:effectLst/>
                <a:latin typeface="+mn-lt"/>
                <a:ea typeface="+mn-ea"/>
                <a:cs typeface="+mn-cs"/>
              </a:rPr>
              <a:t>Interact with users from your website or app to  Skype, Teams, Office 365 mail, Slack, Facebook Messenger, and Cortana.</a:t>
            </a:r>
          </a:p>
          <a:p>
            <a:r>
              <a:rPr lang="en-US" sz="1200" b="0" i="0" kern="1200" dirty="0">
                <a:solidFill>
                  <a:schemeClr val="tx1"/>
                </a:solidFill>
                <a:effectLst/>
                <a:latin typeface="+mn-lt"/>
                <a:ea typeface="+mn-ea"/>
                <a:cs typeface="+mn-cs"/>
              </a:rPr>
              <a:t>And the Azure Bot Service that’s in preview provides an intelligent bot service that scales on demand, and many out-of-the-box templates to get started.</a:t>
            </a:r>
          </a:p>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90533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This brings me to my fourth scenario. Intelligent Chat Bots for the enterprise.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When computers can speak “human,” every human can speak with computers.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5439">
                      <a:srgbClr val="FFFFFF"/>
                    </a:gs>
                    <a:gs pos="100000">
                      <a:srgbClr val="FFFFFF"/>
                    </a:gs>
                  </a:gsLst>
                  <a:lin ang="5400000" scaled="0"/>
                </a:gradFill>
                <a:latin typeface="Segoe UI Light" panose="020B0502040204020203" pitchFamily="34" charset="0"/>
                <a:cs typeface="Segoe UI Light" panose="020B0502040204020203" pitchFamily="34" charset="0"/>
              </a:rPr>
              <a:t>The best way to show what you can build today with Azure Bot Service and Cognitive Services is with a demo.</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11/21/2017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274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I’d like to invite on stage Wee Hyong, who is a Principal Data Scientist in my team, to show us the </a:t>
            </a:r>
            <a:r>
              <a:rPr lang="en-US" sz="1200" kern="1200" dirty="0" err="1">
                <a:solidFill>
                  <a:schemeClr val="tx1"/>
                </a:solidFill>
                <a:effectLst/>
                <a:latin typeface="+mn-lt"/>
                <a:ea typeface="+mn-ea"/>
                <a:cs typeface="+mn-cs"/>
              </a:rPr>
              <a:t>StackOverflow</a:t>
            </a:r>
            <a:r>
              <a:rPr lang="en-US" sz="1200" kern="1200" dirty="0">
                <a:solidFill>
                  <a:schemeClr val="tx1"/>
                </a:solidFill>
                <a:effectLst/>
                <a:latin typeface="+mn-lt"/>
                <a:ea typeface="+mn-ea"/>
                <a:cs typeface="+mn-cs"/>
              </a:rPr>
              <a:t> bot and the tooling that enables these types of solutions for every developer.</a:t>
            </a:r>
          </a:p>
          <a:p>
            <a:endParaRPr lang="en-US" dirty="0"/>
          </a:p>
        </p:txBody>
      </p:sp>
      <p:sp>
        <p:nvSpPr>
          <p:cNvPr id="4" name="Slide Number Placeholder 3"/>
          <p:cNvSpPr>
            <a:spLocks noGrp="1"/>
          </p:cNvSpPr>
          <p:nvPr>
            <p:ph type="sldNum" sz="quarter" idx="10"/>
          </p:nvPr>
        </p:nvSpPr>
        <p:spPr/>
        <p:txBody>
          <a:bodyPr/>
          <a:lstStyle/>
          <a:p>
            <a:fld id="{D6FCFD6A-4BD9-4516-9E31-F047A5C70304}" type="slidenum">
              <a:rPr lang="en-US" smtClean="0"/>
              <a:t>38</a:t>
            </a:fld>
            <a:endParaRPr lang="en-US"/>
          </a:p>
        </p:txBody>
      </p:sp>
    </p:spTree>
    <p:extLst>
      <p:ext uri="{BB962C8B-B14F-4D97-AF65-F5344CB8AC3E}">
        <p14:creationId xmlns:p14="http://schemas.microsoft.com/office/powerpoint/2010/main" val="1874155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StackOverflow</a:t>
            </a:r>
            <a:r>
              <a:rPr lang="en-US" sz="1200" kern="1200" dirty="0">
                <a:solidFill>
                  <a:schemeClr val="tx1"/>
                </a:solidFill>
                <a:effectLst/>
                <a:latin typeface="+mn-lt"/>
                <a:ea typeface="+mn-ea"/>
                <a:cs typeface="+mn-cs"/>
              </a:rPr>
              <a:t> provides the world’s largest developer community. </a:t>
            </a:r>
          </a:p>
          <a:p>
            <a:r>
              <a:rPr lang="en-US" sz="1200" kern="1200" dirty="0">
                <a:solidFill>
                  <a:schemeClr val="tx1"/>
                </a:solidFill>
                <a:effectLst/>
                <a:latin typeface="+mn-lt"/>
                <a:ea typeface="+mn-ea"/>
                <a:cs typeface="+mn-cs"/>
              </a:rPr>
              <a:t>Each month, over 50 million developers come to Stack Overflow to learn, share their knowledge, and build their careers. </a:t>
            </a:r>
          </a:p>
          <a:p>
            <a:r>
              <a:rPr lang="en-US" sz="1200" kern="1200" dirty="0">
                <a:solidFill>
                  <a:schemeClr val="tx1"/>
                </a:solidFill>
                <a:effectLst/>
                <a:latin typeface="+mn-lt"/>
                <a:ea typeface="+mn-ea"/>
                <a:cs typeface="+mn-cs"/>
              </a:rPr>
              <a:t>We are excited to partner with </a:t>
            </a:r>
            <a:r>
              <a:rPr lang="en-US" sz="1200" kern="1200" dirty="0" err="1">
                <a:solidFill>
                  <a:schemeClr val="tx1"/>
                </a:solidFill>
                <a:effectLst/>
                <a:latin typeface="+mn-lt"/>
                <a:ea typeface="+mn-ea"/>
                <a:cs typeface="+mn-cs"/>
              </a:rPr>
              <a:t>Stackoverflow</a:t>
            </a:r>
            <a:r>
              <a:rPr lang="en-US" sz="1200" kern="1200" dirty="0">
                <a:solidFill>
                  <a:schemeClr val="tx1"/>
                </a:solidFill>
                <a:effectLst/>
                <a:latin typeface="+mn-lt"/>
                <a:ea typeface="+mn-ea"/>
                <a:cs typeface="+mn-cs"/>
              </a:rPr>
              <a:t>, to apply AI at whole new level to empower developers to exponentially accelerating their productivity and success.</a:t>
            </a:r>
          </a:p>
          <a:p>
            <a:endParaRPr lang="en-US" dirty="0"/>
          </a:p>
        </p:txBody>
      </p:sp>
      <p:sp>
        <p:nvSpPr>
          <p:cNvPr id="4" name="Slide Number Placeholder 3"/>
          <p:cNvSpPr>
            <a:spLocks noGrp="1"/>
          </p:cNvSpPr>
          <p:nvPr>
            <p:ph type="sldNum" sz="quarter" idx="10"/>
          </p:nvPr>
        </p:nvSpPr>
        <p:spPr/>
        <p:txBody>
          <a:bodyPr/>
          <a:lstStyle/>
          <a:p>
            <a:fld id="{D6FCFD6A-4BD9-4516-9E31-F047A5C70304}" type="slidenum">
              <a:rPr lang="en-US" smtClean="0"/>
              <a:t>39</a:t>
            </a:fld>
            <a:endParaRPr lang="en-US"/>
          </a:p>
        </p:txBody>
      </p:sp>
    </p:spTree>
    <p:extLst>
      <p:ext uri="{BB962C8B-B14F-4D97-AF65-F5344CB8AC3E}">
        <p14:creationId xmlns:p14="http://schemas.microsoft.com/office/powerpoint/2010/main" val="300711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best way to show the power available to developers here is through a story.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Helpicto</a:t>
            </a:r>
            <a:r>
              <a:rPr lang="en-US" sz="1200" kern="1200" dirty="0">
                <a:solidFill>
                  <a:schemeClr val="tx1"/>
                </a:solidFill>
                <a:effectLst/>
                <a:latin typeface="+mn-lt"/>
                <a:ea typeface="+mn-ea"/>
                <a:cs typeface="+mn-cs"/>
              </a:rPr>
              <a:t> is an AI application developed by a French startup called </a:t>
            </a:r>
            <a:r>
              <a:rPr lang="en-US" sz="1200" kern="1200" dirty="0" err="1">
                <a:solidFill>
                  <a:schemeClr val="tx1"/>
                </a:solidFill>
                <a:effectLst/>
                <a:latin typeface="+mn-lt"/>
                <a:ea typeface="+mn-ea"/>
                <a:cs typeface="+mn-cs"/>
              </a:rPr>
              <a:t>Equadex</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helps children with autism to communicate, based on pictograms and associated keywords.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autistic child usually uses specific pictograms in a sequence to recognize a situation, a question, or another interaction.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Helpicto</a:t>
            </a:r>
            <a:r>
              <a:rPr lang="en-US" sz="1200" kern="1200" dirty="0">
                <a:solidFill>
                  <a:schemeClr val="tx1"/>
                </a:solidFill>
                <a:effectLst/>
                <a:latin typeface="+mn-lt"/>
                <a:ea typeface="+mn-ea"/>
                <a:cs typeface="+mn-cs"/>
              </a:rPr>
              <a:t> makes this easy with AI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&lt;Let’s play the video&gt;</a:t>
            </a:r>
          </a:p>
        </p:txBody>
      </p:sp>
      <p:sp>
        <p:nvSpPr>
          <p:cNvPr id="4" name="Slide Number Placeholder 3"/>
          <p:cNvSpPr>
            <a:spLocks noGrp="1"/>
          </p:cNvSpPr>
          <p:nvPr>
            <p:ph type="sldNum" sz="quarter" idx="10"/>
          </p:nvPr>
        </p:nvSpPr>
        <p:spPr/>
        <p:txBody>
          <a:bodyPr/>
          <a:lstStyle/>
          <a:p>
            <a:pPr marL="0" marR="0" lvl="0" indent="0" algn="r" defTabSz="962925"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2925"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056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to recap, here’s the AI architecture behind the Stack Overflow bot that you just saw.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452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me step back and </a:t>
            </a:r>
            <a:r>
              <a:rPr lang="en-US" sz="1200" kern="1200" dirty="0" err="1">
                <a:solidFill>
                  <a:schemeClr val="tx1"/>
                </a:solidFill>
                <a:effectLst/>
                <a:latin typeface="+mn-lt"/>
                <a:ea typeface="+mn-ea"/>
                <a:cs typeface="+mn-cs"/>
              </a:rPr>
              <a:t>summarise</a:t>
            </a:r>
            <a:r>
              <a:rPr lang="en-US" sz="1200" kern="1200" dirty="0">
                <a:solidFill>
                  <a:schemeClr val="tx1"/>
                </a:solidFill>
                <a:effectLst/>
                <a:latin typeface="+mn-lt"/>
                <a:ea typeface="+mn-ea"/>
                <a:cs typeface="+mn-cs"/>
              </a:rPr>
              <a:t> the capabilities of the platform.</a:t>
            </a:r>
          </a:p>
          <a:p>
            <a:pPr marL="0" lvl="0" indent="0" defTabSz="914367">
              <a:spcBef>
                <a:spcPts val="196"/>
              </a:spcBef>
              <a:spcAft>
                <a:spcPts val="0"/>
              </a:spcAft>
              <a:buFont typeface="+mj-lt"/>
              <a:buNone/>
              <a:defRPr/>
            </a:pPr>
            <a:r>
              <a:rPr lang="en-US" sz="1200" b="0" spc="0" dirty="0">
                <a:solidFill>
                  <a:srgbClr val="00B050"/>
                </a:solidFill>
                <a:latin typeface="Segoe UI Semibold" panose="020B0702040204020203" pitchFamily="34" charset="0"/>
              </a:rPr>
              <a:t>1. Cognitive Understanding of documents </a:t>
            </a:r>
            <a:r>
              <a:rPr lang="en-US" sz="1100" b="0" i="1" spc="0" dirty="0">
                <a:solidFill>
                  <a:schemeClr val="bg1"/>
                </a:solidFill>
                <a:latin typeface="+mn-lt"/>
                <a:cs typeface="Segoe UI" panose="020B0502040204020203" pitchFamily="34" charset="0"/>
              </a:rPr>
              <a:t>for </a:t>
            </a:r>
            <a:r>
              <a:rPr lang="en-US" sz="1100" b="0" i="1" spc="0" dirty="0">
                <a:solidFill>
                  <a:schemeClr val="bg1"/>
                </a:solidFill>
                <a:latin typeface="+mn-lt"/>
                <a:cs typeface="Segoe UI Semilight" panose="020B0402040204020203" pitchFamily="34" charset="0"/>
              </a:rPr>
              <a:t>Understanding &lt;click&gt;</a:t>
            </a:r>
          </a:p>
          <a:p>
            <a:pPr marL="0" lvl="0" indent="0" defTabSz="914367">
              <a:spcBef>
                <a:spcPts val="196"/>
              </a:spcBef>
              <a:spcAft>
                <a:spcPts val="0"/>
              </a:spcAft>
              <a:buFont typeface="+mj-lt"/>
              <a:buNone/>
              <a:defRPr/>
            </a:pPr>
            <a:r>
              <a:rPr lang="en-US" sz="1100" b="0" spc="0" dirty="0">
                <a:solidFill>
                  <a:srgbClr val="00B050"/>
                </a:solidFill>
                <a:latin typeface="Segoe Semibold"/>
                <a:cs typeface="Segoe UI" panose="020B0502040204020203" pitchFamily="34" charset="0"/>
              </a:rPr>
              <a:t>2. Building custom AI models @ scale &amp; 3. Real-time AI at the edge </a:t>
            </a:r>
            <a:r>
              <a:rPr lang="en-US" sz="1050" b="0" i="1" spc="0" dirty="0">
                <a:gradFill>
                  <a:gsLst>
                    <a:gs pos="5195">
                      <a:prstClr val="white"/>
                    </a:gs>
                    <a:gs pos="18000">
                      <a:prstClr val="white"/>
                    </a:gs>
                  </a:gsLst>
                  <a:lin ang="5400000" scaled="1"/>
                </a:gradFill>
                <a:latin typeface="Segoe UI" panose="020B0502040204020203" pitchFamily="34" charset="0"/>
                <a:cs typeface="Segoe UI" panose="020B0502040204020203" pitchFamily="34" charset="0"/>
              </a:rPr>
              <a:t>f</a:t>
            </a:r>
            <a:r>
              <a:rPr kumimoji="0" lang="en-US" sz="1050" b="0" i="1" u="none" strike="noStrike" kern="0" cap="none" spc="0" normalizeH="0" baseline="0" noProof="0" dirty="0">
                <a:ln w="3175">
                  <a:noFill/>
                </a:ln>
                <a:gradFill>
                  <a:gsLst>
                    <a:gs pos="5195">
                      <a:prstClr val="white"/>
                    </a:gs>
                    <a:gs pos="18000">
                      <a:prstClr val="white"/>
                    </a:gs>
                  </a:gsLst>
                  <a:lin ang="5400000" scaled="1"/>
                </a:gradFill>
                <a:effectLst/>
                <a:uLnTx/>
                <a:uFillTx/>
                <a:latin typeface="Segoe UI" panose="020B0502040204020203" pitchFamily="34" charset="0"/>
                <a:cs typeface="Segoe UI" panose="020B0502040204020203" pitchFamily="34" charset="0"/>
              </a:rPr>
              <a:t>or Reasoning &amp; Automating &lt;click&gt;</a:t>
            </a:r>
          </a:p>
          <a:p>
            <a:pPr marL="0" indent="0" defTabSz="914367">
              <a:spcBef>
                <a:spcPts val="196"/>
              </a:spcBef>
              <a:spcAft>
                <a:spcPts val="0"/>
              </a:spcAft>
              <a:buFont typeface="+mj-lt"/>
              <a:buNone/>
              <a:defRPr/>
            </a:pPr>
            <a:r>
              <a:rPr kumimoji="0" lang="en-US" sz="1050" b="0" i="1" u="none" strike="noStrike" kern="0" cap="none" spc="0" normalizeH="0" baseline="0" noProof="0" dirty="0">
                <a:ln w="3175">
                  <a:noFill/>
                </a:ln>
                <a:gradFill>
                  <a:gsLst>
                    <a:gs pos="5195">
                      <a:prstClr val="white"/>
                    </a:gs>
                    <a:gs pos="18000">
                      <a:prstClr val="white"/>
                    </a:gs>
                  </a:gsLst>
                  <a:lin ang="5400000" scaled="1"/>
                </a:gradFill>
                <a:effectLst/>
                <a:uLnTx/>
                <a:uFillTx/>
                <a:latin typeface="Segoe UI" panose="020B0502040204020203" pitchFamily="34" charset="0"/>
                <a:cs typeface="Segoe UI" panose="020B0502040204020203" pitchFamily="34" charset="0"/>
              </a:rPr>
              <a:t>4. </a:t>
            </a:r>
            <a:r>
              <a:rPr lang="en-US" sz="1050" b="0" spc="0" dirty="0">
                <a:solidFill>
                  <a:srgbClr val="00B050"/>
                </a:solidFill>
                <a:latin typeface="Segoe Semibold"/>
                <a:cs typeface="Segoe UI" panose="020B0502040204020203" pitchFamily="34" charset="0"/>
              </a:rPr>
              <a:t>Conversational AI applications </a:t>
            </a:r>
            <a:r>
              <a:rPr lang="en-US" sz="1000" b="0" i="1" spc="0" dirty="0">
                <a:gradFill>
                  <a:gsLst>
                    <a:gs pos="5195">
                      <a:prstClr val="white"/>
                    </a:gs>
                    <a:gs pos="18000">
                      <a:prstClr val="white"/>
                    </a:gs>
                  </a:gsLst>
                  <a:lin ang="5400000" scaled="1"/>
                </a:gradFill>
                <a:latin typeface="Segoe UI" panose="020B0502040204020203" pitchFamily="34" charset="0"/>
                <a:cs typeface="Segoe UI" panose="020B0502040204020203" pitchFamily="34" charset="0"/>
              </a:rPr>
              <a:t>for Natural UI</a:t>
            </a:r>
          </a:p>
          <a:p>
            <a:pPr marL="0" marR="0" lvl="0" indent="0" algn="l" defTabSz="914367" rtl="0" eaLnBrk="1" fontAlgn="auto" latinLnBrk="0" hangingPunct="1">
              <a:lnSpc>
                <a:spcPct val="100000"/>
              </a:lnSpc>
              <a:spcBef>
                <a:spcPts val="196"/>
              </a:spcBef>
              <a:spcAft>
                <a:spcPts val="0"/>
              </a:spcAft>
              <a:buClrTx/>
              <a:buSzTx/>
              <a:buFont typeface="+mj-lt"/>
              <a:buNone/>
              <a:tabLst/>
              <a:defRPr/>
            </a:pPr>
            <a:r>
              <a:rPr lang="en-US" sz="1000" kern="1200" dirty="0">
                <a:solidFill>
                  <a:schemeClr val="tx1"/>
                </a:solidFill>
                <a:effectLst/>
                <a:latin typeface="+mn-lt"/>
                <a:ea typeface="+mn-ea"/>
                <a:cs typeface="+mn-cs"/>
              </a:rPr>
              <a:t>The</a:t>
            </a:r>
            <a:r>
              <a:rPr lang="en-US" sz="1000" kern="1200" baseline="0" dirty="0">
                <a:solidFill>
                  <a:schemeClr val="tx1"/>
                </a:solidFill>
                <a:effectLst/>
                <a:latin typeface="+mn-lt"/>
                <a:ea typeface="+mn-ea"/>
                <a:cs typeface="+mn-cs"/>
              </a:rPr>
              <a:t> platform </a:t>
            </a:r>
            <a:r>
              <a:rPr lang="en-US" sz="1000" kern="1200" dirty="0">
                <a:solidFill>
                  <a:schemeClr val="tx1"/>
                </a:solidFill>
                <a:effectLst/>
                <a:latin typeface="+mn-lt"/>
                <a:ea typeface="+mn-ea"/>
                <a:cs typeface="+mn-cs"/>
              </a:rPr>
              <a:t>brings the best of the cloud to AI developers, and the best of AI to cloud developers. And it is the most disruptive platform for building systems of intelligence today.</a:t>
            </a:r>
          </a:p>
          <a:p>
            <a:pPr marL="0" indent="0" defTabSz="914367">
              <a:spcBef>
                <a:spcPts val="196"/>
              </a:spcBef>
              <a:spcAft>
                <a:spcPts val="0"/>
              </a:spcAft>
              <a:buFont typeface="+mj-lt"/>
              <a:buNone/>
              <a:defRPr/>
            </a:pPr>
            <a:endParaRPr lang="en-US" sz="1000" b="0" i="1" spc="0" dirty="0">
              <a:gradFill>
                <a:gsLst>
                  <a:gs pos="5195">
                    <a:prstClr val="white"/>
                  </a:gs>
                  <a:gs pos="18000">
                    <a:prstClr val="white"/>
                  </a:gs>
                </a:gsLst>
                <a:lin ang="5400000" scaled="1"/>
              </a:gradFill>
              <a:latin typeface="Segoe UI" panose="020B0502040204020203" pitchFamily="34" charset="0"/>
              <a:cs typeface="Segoe UI" panose="020B0502040204020203" pitchFamily="34" charset="0"/>
            </a:endParaRPr>
          </a:p>
          <a:p>
            <a:pPr marL="0" lvl="0" indent="0" defTabSz="914367">
              <a:spcBef>
                <a:spcPts val="196"/>
              </a:spcBef>
              <a:spcAft>
                <a:spcPts val="0"/>
              </a:spcAft>
              <a:buFont typeface="+mj-lt"/>
              <a:buNone/>
              <a:defRPr/>
            </a:pPr>
            <a:endParaRPr kumimoji="0" lang="en-US" sz="1050" b="0" i="1" u="none" strike="noStrike" kern="0" cap="none" spc="0" normalizeH="0" baseline="0" noProof="0" dirty="0">
              <a:ln w="3175">
                <a:noFill/>
              </a:ln>
              <a:gradFill>
                <a:gsLst>
                  <a:gs pos="5195">
                    <a:prstClr val="white"/>
                  </a:gs>
                  <a:gs pos="18000">
                    <a:prstClr val="white"/>
                  </a:gs>
                </a:gsLst>
                <a:lin ang="5400000" scaled="1"/>
              </a:gradFill>
              <a:effectLst/>
              <a:uLnTx/>
              <a:uFillTx/>
              <a:latin typeface="Segoe UI" panose="020B0502040204020203" pitchFamily="34" charset="0"/>
              <a:cs typeface="Segoe UI" panose="020B0502040204020203" pitchFamily="34" charset="0"/>
            </a:endParaRPr>
          </a:p>
          <a:p>
            <a:pPr marL="0" lvl="0" indent="0" defTabSz="914367">
              <a:spcBef>
                <a:spcPts val="196"/>
              </a:spcBef>
              <a:spcAft>
                <a:spcPts val="0"/>
              </a:spcAft>
              <a:buFont typeface="+mj-lt"/>
              <a:buNone/>
              <a:defRPr/>
            </a:pPr>
            <a:endParaRPr lang="en-US" sz="1100" b="0" i="1" spc="0" dirty="0">
              <a:solidFill>
                <a:schemeClr val="bg1"/>
              </a:solidFill>
              <a:latin typeface="+mn-lt"/>
              <a:cs typeface="Segoe UI Semilight" panose="020B0402040204020203" pitchFamily="34" charset="0"/>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6700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11/21/2017 8:31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0877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invite all of you to dig in, with our new set of training resources, the </a:t>
            </a:r>
            <a:r>
              <a:rPr lang="en-US" b="1" dirty="0"/>
              <a:t>AI School</a:t>
            </a:r>
            <a:r>
              <a:rPr lang="en-US" dirty="0"/>
              <a:t>, which will guide you through getting up to speed and start to infuse AI into your applications today.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437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11/21/2017 8:31 AM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10835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AI enables people to tap into even greater potential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&lt;pause&gt;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Helpicto</a:t>
            </a:r>
            <a:r>
              <a:rPr lang="en-US" dirty="0"/>
              <a:t> is a Xamarin app. Images are ingested through Azure </a:t>
            </a:r>
            <a:r>
              <a:rPr lang="en-US" dirty="0" err="1"/>
              <a:t>Appservices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Functions trigger calls to intelligent APIs.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Processed results are stored in Azure SQL 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like these are easy to assemble with the Microsoft AI Platform.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14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empowers us in three ways – </a:t>
            </a:r>
          </a:p>
          <a:p>
            <a:r>
              <a:rPr lang="en-US" sz="1200" kern="1200" dirty="0">
                <a:solidFill>
                  <a:schemeClr val="tx1"/>
                </a:solidFill>
                <a:effectLst/>
                <a:latin typeface="+mn-lt"/>
                <a:ea typeface="+mn-ea"/>
                <a:cs typeface="+mn-cs"/>
              </a:rPr>
              <a:t>(1) it allows us to understand and interpret all types of data including natural language, voice and images; </a:t>
            </a:r>
          </a:p>
          <a:p>
            <a:r>
              <a:rPr lang="en-US" sz="1200" kern="1200" dirty="0">
                <a:solidFill>
                  <a:schemeClr val="tx1"/>
                </a:solidFill>
                <a:effectLst/>
                <a:latin typeface="+mn-lt"/>
                <a:ea typeface="+mn-ea"/>
                <a:cs typeface="+mn-cs"/>
              </a:rPr>
              <a:t>(2) it allows us to reason with data – learn from it and drive intelligent action; and </a:t>
            </a:r>
          </a:p>
          <a:p>
            <a:r>
              <a:rPr lang="en-US" sz="1200" kern="1200" dirty="0">
                <a:solidFill>
                  <a:schemeClr val="tx1"/>
                </a:solidFill>
                <a:effectLst/>
                <a:latin typeface="+mn-lt"/>
                <a:ea typeface="+mn-ea"/>
                <a:cs typeface="+mn-cs"/>
              </a:rPr>
              <a:t>(3) it allows us to interact with people in natural ways.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6700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11/21/2017 8:31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7069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I will illustrate this power with 4 scenarios. </a:t>
            </a:r>
          </a:p>
          <a:p>
            <a:r>
              <a:rPr lang="en-US" sz="1200" kern="1200" dirty="0">
                <a:solidFill>
                  <a:schemeClr val="tx1"/>
                </a:solidFill>
                <a:effectLst/>
                <a:latin typeface="+mn-lt"/>
                <a:ea typeface="+mn-ea"/>
                <a:cs typeface="+mn-cs"/>
              </a:rPr>
              <a:t>These are all applications built on the AI Platform &lt;click&gt;</a:t>
            </a:r>
          </a:p>
          <a:p>
            <a:pPr marL="0" lvl="0" indent="0" defTabSz="914367">
              <a:spcBef>
                <a:spcPts val="196"/>
              </a:spcBef>
              <a:spcAft>
                <a:spcPts val="0"/>
              </a:spcAft>
              <a:buFont typeface="+mj-lt"/>
              <a:buNone/>
              <a:defRPr/>
            </a:pPr>
            <a:r>
              <a:rPr lang="en-US" sz="1200" b="0" spc="0" dirty="0">
                <a:solidFill>
                  <a:srgbClr val="00B050"/>
                </a:solidFill>
                <a:latin typeface="Segoe UI Semibold" panose="020B0702040204020203" pitchFamily="34" charset="0"/>
              </a:rPr>
              <a:t>1. Cognitive Understanding of documents </a:t>
            </a:r>
            <a:r>
              <a:rPr lang="en-US" sz="1100" b="0" i="1" spc="0" dirty="0">
                <a:solidFill>
                  <a:schemeClr val="bg1"/>
                </a:solidFill>
                <a:latin typeface="+mn-lt"/>
                <a:cs typeface="Segoe UI Semilight" panose="020B0402040204020203" pitchFamily="34" charset="0"/>
              </a:rPr>
              <a:t>&lt;click&gt;</a:t>
            </a:r>
          </a:p>
          <a:p>
            <a:pPr marL="0" lvl="0" indent="0" defTabSz="914367">
              <a:spcBef>
                <a:spcPts val="196"/>
              </a:spcBef>
              <a:spcAft>
                <a:spcPts val="0"/>
              </a:spcAft>
              <a:buFont typeface="+mj-lt"/>
              <a:buNone/>
              <a:defRPr/>
            </a:pPr>
            <a:r>
              <a:rPr lang="en-US" sz="1100" b="0" spc="0" dirty="0">
                <a:solidFill>
                  <a:srgbClr val="00B050"/>
                </a:solidFill>
                <a:latin typeface="Segoe Semibold"/>
                <a:cs typeface="Segoe UI" panose="020B0502040204020203" pitchFamily="34" charset="0"/>
              </a:rPr>
              <a:t>2. Building custom AI models @ scale &amp; </a:t>
            </a:r>
          </a:p>
          <a:p>
            <a:pPr marL="0" lvl="0" indent="0" defTabSz="914367">
              <a:spcBef>
                <a:spcPts val="196"/>
              </a:spcBef>
              <a:spcAft>
                <a:spcPts val="0"/>
              </a:spcAft>
              <a:buFont typeface="+mj-lt"/>
              <a:buNone/>
              <a:defRPr/>
            </a:pPr>
            <a:r>
              <a:rPr lang="en-US" sz="1100" b="0" spc="0" dirty="0">
                <a:solidFill>
                  <a:srgbClr val="00B050"/>
                </a:solidFill>
                <a:latin typeface="Segoe Semibold"/>
                <a:cs typeface="Segoe UI" panose="020B0502040204020203" pitchFamily="34" charset="0"/>
              </a:rPr>
              <a:t>3. Real-time AI at the edge </a:t>
            </a:r>
            <a:r>
              <a:rPr lang="en-US" sz="1050" b="0" i="1" spc="0" dirty="0">
                <a:gradFill>
                  <a:gsLst>
                    <a:gs pos="5195">
                      <a:prstClr val="white"/>
                    </a:gs>
                    <a:gs pos="18000">
                      <a:prstClr val="white"/>
                    </a:gs>
                  </a:gsLst>
                  <a:lin ang="5400000" scaled="1"/>
                </a:gradFill>
                <a:latin typeface="Segoe UI" panose="020B0502040204020203" pitchFamily="34" charset="0"/>
                <a:cs typeface="Segoe UI" panose="020B0502040204020203" pitchFamily="34" charset="0"/>
              </a:rPr>
              <a:t>f</a:t>
            </a:r>
            <a:r>
              <a:rPr kumimoji="0" lang="en-US" sz="1050" b="0" i="1" u="none" strike="noStrike" kern="0" cap="none" spc="0" normalizeH="0" baseline="0" noProof="0" dirty="0">
                <a:ln w="3175">
                  <a:noFill/>
                </a:ln>
                <a:gradFill>
                  <a:gsLst>
                    <a:gs pos="5195">
                      <a:prstClr val="white"/>
                    </a:gs>
                    <a:gs pos="18000">
                      <a:prstClr val="white"/>
                    </a:gs>
                  </a:gsLst>
                  <a:lin ang="5400000" scaled="1"/>
                </a:gradFill>
                <a:effectLst/>
                <a:uLnTx/>
                <a:uFillTx/>
                <a:latin typeface="Segoe UI" panose="020B0502040204020203" pitchFamily="34" charset="0"/>
                <a:cs typeface="Segoe UI" panose="020B0502040204020203" pitchFamily="34" charset="0"/>
              </a:rPr>
              <a:t>or Reasoning &amp; Automating &lt;click&gt;</a:t>
            </a:r>
          </a:p>
          <a:p>
            <a:pPr marL="0" indent="0" defTabSz="914367">
              <a:spcBef>
                <a:spcPts val="196"/>
              </a:spcBef>
              <a:spcAft>
                <a:spcPts val="0"/>
              </a:spcAft>
              <a:buFont typeface="+mj-lt"/>
              <a:buNone/>
              <a:defRPr/>
            </a:pPr>
            <a:r>
              <a:rPr kumimoji="0" lang="en-US" sz="1050" b="0" i="1" u="none" strike="noStrike" kern="0" cap="none" spc="0" normalizeH="0" baseline="0" noProof="0" dirty="0">
                <a:ln w="3175">
                  <a:noFill/>
                </a:ln>
                <a:gradFill>
                  <a:gsLst>
                    <a:gs pos="5195">
                      <a:prstClr val="white"/>
                    </a:gs>
                    <a:gs pos="18000">
                      <a:prstClr val="white"/>
                    </a:gs>
                  </a:gsLst>
                  <a:lin ang="5400000" scaled="1"/>
                </a:gradFill>
                <a:effectLst/>
                <a:uLnTx/>
                <a:uFillTx/>
                <a:latin typeface="Segoe UI" panose="020B0502040204020203" pitchFamily="34" charset="0"/>
                <a:cs typeface="Segoe UI" panose="020B0502040204020203" pitchFamily="34" charset="0"/>
              </a:rPr>
              <a:t>4. </a:t>
            </a:r>
            <a:r>
              <a:rPr lang="en-US" sz="1050" b="0" spc="0" dirty="0">
                <a:solidFill>
                  <a:srgbClr val="00B050"/>
                </a:solidFill>
                <a:latin typeface="Segoe Semibold"/>
                <a:cs typeface="Segoe UI" panose="020B0502040204020203" pitchFamily="34" charset="0"/>
              </a:rPr>
              <a:t>Conversational AI applications </a:t>
            </a:r>
            <a:r>
              <a:rPr lang="en-US" sz="1000" b="0" i="1" spc="0" dirty="0">
                <a:gradFill>
                  <a:gsLst>
                    <a:gs pos="5195">
                      <a:prstClr val="white"/>
                    </a:gs>
                    <a:gs pos="18000">
                      <a:prstClr val="white"/>
                    </a:gs>
                  </a:gsLst>
                  <a:lin ang="5400000" scaled="1"/>
                </a:gradFill>
                <a:latin typeface="Segoe UI" panose="020B0502040204020203" pitchFamily="34" charset="0"/>
                <a:cs typeface="Segoe UI" panose="020B0502040204020203" pitchFamily="34" charset="0"/>
              </a:rPr>
              <a:t>for Natural UI</a:t>
            </a:r>
          </a:p>
          <a:p>
            <a:pPr marL="0" lvl="0" indent="0" defTabSz="914367">
              <a:spcBef>
                <a:spcPts val="196"/>
              </a:spcBef>
              <a:spcAft>
                <a:spcPts val="0"/>
              </a:spcAft>
              <a:buFont typeface="+mj-lt"/>
              <a:buNone/>
              <a:defRPr/>
            </a:pPr>
            <a:endParaRPr kumimoji="0" lang="en-US" sz="1050" b="0" i="1" u="none" strike="noStrike" kern="0" cap="none" spc="0" normalizeH="0" baseline="0" noProof="0" dirty="0">
              <a:ln w="3175">
                <a:noFill/>
              </a:ln>
              <a:gradFill>
                <a:gsLst>
                  <a:gs pos="5195">
                    <a:prstClr val="white"/>
                  </a:gs>
                  <a:gs pos="18000">
                    <a:prstClr val="white"/>
                  </a:gs>
                </a:gsLst>
                <a:lin ang="5400000" scaled="1"/>
              </a:gradFill>
              <a:effectLst/>
              <a:uLnTx/>
              <a:uFillTx/>
              <a:latin typeface="Segoe UI" panose="020B0502040204020203" pitchFamily="34" charset="0"/>
              <a:cs typeface="Segoe UI" panose="020B0502040204020203" pitchFamily="34" charset="0"/>
            </a:endParaRPr>
          </a:p>
          <a:p>
            <a:pPr marL="0" lvl="0" indent="0" defTabSz="914367">
              <a:spcBef>
                <a:spcPts val="196"/>
              </a:spcBef>
              <a:spcAft>
                <a:spcPts val="0"/>
              </a:spcAft>
              <a:buFont typeface="+mj-lt"/>
              <a:buNone/>
              <a:defRPr/>
            </a:pPr>
            <a:endParaRPr lang="en-US" sz="1100" b="0" i="1" spc="0" dirty="0">
              <a:solidFill>
                <a:schemeClr val="bg1"/>
              </a:solidFill>
              <a:latin typeface="+mn-lt"/>
              <a:cs typeface="Segoe UI Semilight" panose="020B0402040204020203" pitchFamily="34" charset="0"/>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0" marR="0" lvl="0" indent="0" algn="l" defTabSz="96700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11/21/2017 8:31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0439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us start with the </a:t>
            </a:r>
            <a:r>
              <a:rPr lang="en-US" sz="1200" b="0" spc="0" dirty="0">
                <a:solidFill>
                  <a:srgbClr val="00B050"/>
                </a:solidFill>
                <a:latin typeface="Segoe UI Semibold" panose="020B0702040204020203" pitchFamily="34" charset="0"/>
              </a:rPr>
              <a:t>Cognitive Understanding of documents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big part of the struggle of digital transformation, is the struggle to organize information stored in large piles of digital attics. &lt;click&gt;</a:t>
            </a:r>
          </a:p>
        </p:txBody>
      </p:sp>
      <p:sp>
        <p:nvSpPr>
          <p:cNvPr id="4" name="Slide Number Placeholder 3"/>
          <p:cNvSpPr>
            <a:spLocks noGrp="1"/>
          </p:cNvSpPr>
          <p:nvPr>
            <p:ph type="sldNum" sz="quarter" idx="10"/>
          </p:nvPr>
        </p:nvSpPr>
        <p:spPr/>
        <p:txBody>
          <a:bodyPr/>
          <a:lstStyle/>
          <a:p>
            <a:fld id="{D6FCFD6A-4BD9-4516-9E31-F047A5C70304}" type="slidenum">
              <a:rPr lang="en-US" smtClean="0"/>
              <a:t>8</a:t>
            </a:fld>
            <a:endParaRPr lang="en-US"/>
          </a:p>
        </p:txBody>
      </p:sp>
    </p:spTree>
    <p:extLst>
      <p:ext uri="{BB962C8B-B14F-4D97-AF65-F5344CB8AC3E}">
        <p14:creationId xmlns:p14="http://schemas.microsoft.com/office/powerpoint/2010/main" val="1776500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picture from one of our customers in Nigeria. </a:t>
            </a:r>
          </a:p>
          <a:p>
            <a:r>
              <a:rPr lang="en-US" dirty="0"/>
              <a:t>While every enterprise may not have a pile of documents such as this room, most of them sit on a pile in</a:t>
            </a:r>
            <a:r>
              <a:rPr lang="en-US" baseline="0" dirty="0"/>
              <a:t> a</a:t>
            </a:r>
            <a:r>
              <a:rPr lang="en-US" dirty="0"/>
              <a:t> digital attic stored away somewhere in their archives. </a:t>
            </a:r>
          </a:p>
          <a:p>
            <a:r>
              <a:rPr lang="en-US" dirty="0"/>
              <a:t>These digital attics are as intimidating as the physical documents in this room. </a:t>
            </a:r>
          </a:p>
          <a:p>
            <a:r>
              <a:rPr lang="en-US" dirty="0"/>
              <a:t>Just think about what it would take to understand the content of this room and find something! </a:t>
            </a:r>
          </a:p>
          <a:p>
            <a:r>
              <a:rPr lang="en-US" dirty="0"/>
              <a:t>&lt;pause&gt;</a:t>
            </a:r>
          </a:p>
          <a:p>
            <a:r>
              <a:rPr lang="en-US" sz="1200" kern="1200" dirty="0">
                <a:solidFill>
                  <a:schemeClr val="tx1"/>
                </a:solidFill>
                <a:effectLst/>
                <a:latin typeface="+mn-lt"/>
                <a:ea typeface="+mn-ea"/>
                <a:cs typeface="+mn-cs"/>
              </a:rPr>
              <a:t>The best way to show the power of AI to help here is with a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34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6.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0565451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11/21/2017</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215117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nnhold_black">
    <p:spTree>
      <p:nvGrpSpPr>
        <p:cNvPr id="1" name=""/>
        <p:cNvGrpSpPr/>
        <p:nvPr/>
      </p:nvGrpSpPr>
      <p:grpSpPr>
        <a:xfrm>
          <a:off x="0" y="0"/>
          <a:ext cx="0" cy="0"/>
          <a:chOff x="0" y="0"/>
          <a:chExt cx="0" cy="0"/>
        </a:xfrm>
      </p:grpSpPr>
      <p:pic>
        <p:nvPicPr>
          <p:cNvPr id="2" name="Picture 1" descr="ESS_Sort_Bakgrun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79" y="-57076"/>
            <a:ext cx="12394957" cy="6971584"/>
          </a:xfrm>
          <a:prstGeom prst="rect">
            <a:avLst/>
          </a:prstGeom>
        </p:spPr>
      </p:pic>
      <p:sp>
        <p:nvSpPr>
          <p:cNvPr id="9" name="Text Placeholder 10"/>
          <p:cNvSpPr>
            <a:spLocks noGrp="1"/>
          </p:cNvSpPr>
          <p:nvPr>
            <p:ph type="body" sz="quarter" idx="10"/>
          </p:nvPr>
        </p:nvSpPr>
        <p:spPr>
          <a:xfrm>
            <a:off x="1300657" y="986369"/>
            <a:ext cx="9600000" cy="714441"/>
          </a:xfrm>
          <a:prstGeom prst="rect">
            <a:avLst/>
          </a:prstGeom>
        </p:spPr>
        <p:txBody>
          <a:bodyPr vert="horz"/>
          <a:lstStyle>
            <a:lvl1pPr marL="0" indent="0">
              <a:buNone/>
              <a:defRPr sz="3733" baseline="0">
                <a:solidFill>
                  <a:schemeClr val="bg1"/>
                </a:solidFill>
                <a:latin typeface="Segoe UI Light"/>
                <a:cs typeface="Segoe UI Light"/>
              </a:defRPr>
            </a:lvl1pPr>
            <a:lvl2pPr marL="609570" indent="0">
              <a:buNone/>
              <a:defRPr/>
            </a:lvl2pPr>
          </a:lstStyle>
          <a:p>
            <a:pPr lvl="0"/>
            <a:r>
              <a:rPr lang="en-US"/>
              <a:t>Click to edit Master text styles</a:t>
            </a:r>
          </a:p>
        </p:txBody>
      </p:sp>
      <p:sp>
        <p:nvSpPr>
          <p:cNvPr id="10" name="Text Placeholder 14"/>
          <p:cNvSpPr>
            <a:spLocks noGrp="1"/>
          </p:cNvSpPr>
          <p:nvPr>
            <p:ph type="body" sz="quarter" idx="11"/>
          </p:nvPr>
        </p:nvSpPr>
        <p:spPr>
          <a:xfrm>
            <a:off x="1300657" y="2016000"/>
            <a:ext cx="9600000" cy="387735"/>
          </a:xfrm>
          <a:prstGeom prst="rect">
            <a:avLst/>
          </a:prstGeom>
        </p:spPr>
        <p:txBody>
          <a:bodyPr vert="horz">
            <a:spAutoFit/>
          </a:bodyPr>
          <a:lstStyle>
            <a:lvl1pPr marL="380981" indent="-380981">
              <a:buFont typeface="Wingdings" panose="05000000000000000000" pitchFamily="2" charset="2"/>
              <a:buChar char="§"/>
              <a:defRPr sz="2133" baseline="0">
                <a:solidFill>
                  <a:schemeClr val="bg1"/>
                </a:solidFill>
                <a:latin typeface="Segoe UI Light"/>
                <a:cs typeface="Segoe UI Light"/>
              </a:defRPr>
            </a:lvl1pPr>
            <a:lvl2pPr marL="609570" indent="0">
              <a:buNone/>
              <a:defRPr sz="1867" baseline="0">
                <a:solidFill>
                  <a:srgbClr val="595959"/>
                </a:solidFill>
                <a:latin typeface="Segoe UI Light"/>
                <a:cs typeface="Segoe UI Light"/>
              </a:defRPr>
            </a:lvl2pPr>
            <a:lvl3pPr>
              <a:defRPr sz="1867">
                <a:solidFill>
                  <a:srgbClr val="595959"/>
                </a:solidFill>
                <a:latin typeface="Segoe UI Light"/>
                <a:cs typeface="Segoe UI Light"/>
              </a:defRPr>
            </a:lvl3pPr>
            <a:lvl4pPr>
              <a:defRPr sz="1867">
                <a:solidFill>
                  <a:srgbClr val="595959"/>
                </a:solidFill>
                <a:latin typeface="Segoe UI Light"/>
                <a:cs typeface="Segoe UI Light"/>
              </a:defRPr>
            </a:lvl4pPr>
            <a:lvl5pPr>
              <a:defRPr sz="1867">
                <a:solidFill>
                  <a:srgbClr val="595959"/>
                </a:solidFill>
                <a:latin typeface="Segoe UI Light"/>
                <a:cs typeface="Segoe UI Light"/>
              </a:defRPr>
            </a:lvl5pPr>
          </a:lstStyle>
          <a:p>
            <a:pPr lvl="0"/>
            <a:r>
              <a:rPr lang="en-US"/>
              <a:t>Click to edit Master text styles</a:t>
            </a:r>
          </a:p>
        </p:txBody>
      </p:sp>
    </p:spTree>
    <p:extLst>
      <p:ext uri="{BB962C8B-B14F-4D97-AF65-F5344CB8AC3E}">
        <p14:creationId xmlns:p14="http://schemas.microsoft.com/office/powerpoint/2010/main" val="157744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AEE39-557B-4CFC-A2A1-D7728E0ADE24}"/>
              </a:ext>
            </a:extLst>
          </p:cNvPr>
          <p:cNvSpPr>
            <a:spLocks noGrp="1"/>
          </p:cNvSpPr>
          <p:nvPr>
            <p:ph type="dt" sz="half" idx="10"/>
          </p:nvPr>
        </p:nvSpPr>
        <p:spPr/>
        <p:txBody>
          <a:bodyPr/>
          <a:lstStyle/>
          <a:p>
            <a:fld id="{0368AB8A-8D27-4313-8464-FCCEFB940A2C}" type="datetimeFigureOut">
              <a:rPr lang="en-US" smtClean="0"/>
              <a:t>11/21/2017</a:t>
            </a:fld>
            <a:endParaRPr lang="en-US"/>
          </a:p>
        </p:txBody>
      </p:sp>
      <p:sp>
        <p:nvSpPr>
          <p:cNvPr id="3" name="Footer Placeholder 2">
            <a:extLst>
              <a:ext uri="{FF2B5EF4-FFF2-40B4-BE49-F238E27FC236}">
                <a16:creationId xmlns:a16="http://schemas.microsoft.com/office/drawing/2014/main" id="{61848E1A-C895-43A6-9DAD-D488010760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4C3453-4218-4194-B366-227A16EDA95F}"/>
              </a:ext>
            </a:extLst>
          </p:cNvPr>
          <p:cNvSpPr>
            <a:spLocks noGrp="1"/>
          </p:cNvSpPr>
          <p:nvPr>
            <p:ph type="sldNum" sz="quarter" idx="12"/>
          </p:nvPr>
        </p:nvSpPr>
        <p:spPr/>
        <p:txBody>
          <a:bodyPr/>
          <a:lstStyle/>
          <a:p>
            <a:fld id="{C78EBB95-A210-4D57-AB70-D14A6EBE01E1}" type="slidenum">
              <a:rPr lang="en-US" smtClean="0"/>
              <a:t>‹#›</a:t>
            </a:fld>
            <a:endParaRPr lang="en-US"/>
          </a:p>
        </p:txBody>
      </p:sp>
    </p:spTree>
    <p:extLst>
      <p:ext uri="{BB962C8B-B14F-4D97-AF65-F5344CB8AC3E}">
        <p14:creationId xmlns:p14="http://schemas.microsoft.com/office/powerpoint/2010/main" val="96802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6706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86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8B8F3-7327-454F-B257-FC35D7230BE4}" type="datetimeFigureOut">
              <a:rPr lang="en-US" smtClean="0"/>
              <a:t>11/21/2017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63141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8B8F3-7327-454F-B257-FC35D7230BE4}" type="datetimeFigureOut">
              <a:rPr lang="en-US" smtClean="0"/>
              <a:t>11/21/2017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1088414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3032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56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3"/>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69782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17905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76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8F75-4D2A-41AE-99DF-C8F7E62E4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C5FF3-F416-45A0-B473-7EAA5BDCB7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D363F4-9717-43AF-B97D-3E0A5C58C023}"/>
              </a:ext>
            </a:extLst>
          </p:cNvPr>
          <p:cNvSpPr>
            <a:spLocks noGrp="1"/>
          </p:cNvSpPr>
          <p:nvPr>
            <p:ph type="dt" sz="half" idx="10"/>
          </p:nvPr>
        </p:nvSpPr>
        <p:spPr/>
        <p:txBody>
          <a:bodyPr/>
          <a:lstStyle/>
          <a:p>
            <a:fld id="{0CA92B89-33B9-470F-8A84-534B93705200}" type="datetimeFigureOut">
              <a:rPr lang="en-US" smtClean="0"/>
              <a:t>11/21/2017</a:t>
            </a:fld>
            <a:endParaRPr lang="en-US"/>
          </a:p>
        </p:txBody>
      </p:sp>
      <p:sp>
        <p:nvSpPr>
          <p:cNvPr id="5" name="Footer Placeholder 4">
            <a:extLst>
              <a:ext uri="{FF2B5EF4-FFF2-40B4-BE49-F238E27FC236}">
                <a16:creationId xmlns:a16="http://schemas.microsoft.com/office/drawing/2014/main" id="{315AF6AA-682A-4729-974D-A6F01DD211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ABCC7-BA27-405B-9CD0-5859B8F39C13}"/>
              </a:ext>
            </a:extLst>
          </p:cNvPr>
          <p:cNvSpPr>
            <a:spLocks noGrp="1"/>
          </p:cNvSpPr>
          <p:nvPr>
            <p:ph type="sldNum" sz="quarter" idx="12"/>
          </p:nvPr>
        </p:nvSpPr>
        <p:spPr/>
        <p:txBody>
          <a:bodyPr/>
          <a:lstStyle/>
          <a:p>
            <a:fld id="{F3F03598-4D3F-414F-81E6-EDC86CC88E4E}" type="slidenum">
              <a:rPr lang="en-US" smtClean="0"/>
              <a:t>‹#›</a:t>
            </a:fld>
            <a:endParaRPr lang="en-US"/>
          </a:p>
        </p:txBody>
      </p:sp>
    </p:spTree>
    <p:extLst>
      <p:ext uri="{BB962C8B-B14F-4D97-AF65-F5344CB8AC3E}">
        <p14:creationId xmlns:p14="http://schemas.microsoft.com/office/powerpoint/2010/main" val="2379624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22B0-696F-4325-B161-596DB341F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FC13BB-5B4A-4F3E-96B8-D5E8A5512F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AA2BF-D053-4D3C-8552-F5D0C5C422F7}"/>
              </a:ext>
            </a:extLst>
          </p:cNvPr>
          <p:cNvSpPr>
            <a:spLocks noGrp="1"/>
          </p:cNvSpPr>
          <p:nvPr>
            <p:ph type="dt" sz="half" idx="10"/>
          </p:nvPr>
        </p:nvSpPr>
        <p:spPr/>
        <p:txBody>
          <a:bodyPr/>
          <a:lstStyle/>
          <a:p>
            <a:fld id="{0CA92B89-33B9-470F-8A84-534B93705200}" type="datetimeFigureOut">
              <a:rPr lang="en-US" smtClean="0"/>
              <a:t>11/21/2017</a:t>
            </a:fld>
            <a:endParaRPr lang="en-US"/>
          </a:p>
        </p:txBody>
      </p:sp>
      <p:sp>
        <p:nvSpPr>
          <p:cNvPr id="5" name="Footer Placeholder 4">
            <a:extLst>
              <a:ext uri="{FF2B5EF4-FFF2-40B4-BE49-F238E27FC236}">
                <a16:creationId xmlns:a16="http://schemas.microsoft.com/office/drawing/2014/main" id="{E4105124-2B83-4EBE-99FC-0539F3317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3A425-D5A0-4ADE-BC87-1241DF88D3CD}"/>
              </a:ext>
            </a:extLst>
          </p:cNvPr>
          <p:cNvSpPr>
            <a:spLocks noGrp="1"/>
          </p:cNvSpPr>
          <p:nvPr>
            <p:ph type="sldNum" sz="quarter" idx="12"/>
          </p:nvPr>
        </p:nvSpPr>
        <p:spPr/>
        <p:txBody>
          <a:bodyPr/>
          <a:lstStyle/>
          <a:p>
            <a:fld id="{F3F03598-4D3F-414F-81E6-EDC86CC88E4E}" type="slidenum">
              <a:rPr lang="en-US" smtClean="0"/>
              <a:t>‹#›</a:t>
            </a:fld>
            <a:endParaRPr lang="en-US"/>
          </a:p>
        </p:txBody>
      </p:sp>
    </p:spTree>
    <p:extLst>
      <p:ext uri="{BB962C8B-B14F-4D97-AF65-F5344CB8AC3E}">
        <p14:creationId xmlns:p14="http://schemas.microsoft.com/office/powerpoint/2010/main" val="337532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Template color 4">
    <p:bg>
      <p:bgPr>
        <a:solidFill>
          <a:srgbClr val="005A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206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998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648" y="4863467"/>
            <a:ext cx="12190352" cy="1994533"/>
          </a:xfrm>
          <a:prstGeom prst="rect">
            <a:avLst/>
          </a:prstGeom>
          <a:solidFill>
            <a:srgbClr val="0606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DCDC6654-A6C9-4CE8-87FE-4082D32D7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8" y="-45845"/>
            <a:ext cx="12192000" cy="4909312"/>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
        <p:nvSpPr>
          <p:cNvPr id="9" name="Text Placeholder 4">
            <a:extLst>
              <a:ext uri="{FF2B5EF4-FFF2-40B4-BE49-F238E27FC236}">
                <a16:creationId xmlns:a16="http://schemas.microsoft.com/office/drawing/2014/main" id="{0FB43D4E-3F60-48B8-9B0E-619B8807F93F}"/>
              </a:ext>
            </a:extLst>
          </p:cNvPr>
          <p:cNvSpPr>
            <a:spLocks noGrp="1"/>
          </p:cNvSpPr>
          <p:nvPr>
            <p:ph type="body" sz="quarter" idx="12" hasCustomPrompt="1"/>
          </p:nvPr>
        </p:nvSpPr>
        <p:spPr>
          <a:xfrm>
            <a:off x="303714" y="4999452"/>
            <a:ext cx="7171337" cy="1792326"/>
          </a:xfrm>
          <a:noFill/>
        </p:spPr>
        <p:txBody>
          <a:bodyPr lIns="164592" tIns="109728" rIns="164592" bIns="109728">
            <a:noAutofit/>
          </a:bodyPr>
          <a:lstStyle>
            <a:lvl1pPr marL="0" indent="0">
              <a:spcBef>
                <a:spcPts val="0"/>
              </a:spcBef>
              <a:buNone/>
              <a:defRPr sz="3600" spc="0" baseline="0">
                <a:gradFill>
                  <a:gsLst>
                    <a:gs pos="91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pPr lvl="0"/>
            <a:r>
              <a:rPr lang="en-US" dirty="0"/>
              <a:t>Connect () 2017</a:t>
            </a:r>
          </a:p>
        </p:txBody>
      </p:sp>
    </p:spTree>
    <p:extLst>
      <p:ext uri="{BB962C8B-B14F-4D97-AF65-F5344CB8AC3E}">
        <p14:creationId xmlns:p14="http://schemas.microsoft.com/office/powerpoint/2010/main" val="2621900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341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6723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49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8365812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60971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3.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emf"/><Relationship Id="rId5" Type="http://schemas.openxmlformats.org/officeDocument/2006/relationships/theme" Target="../theme/theme26.xml"/><Relationship Id="rId4" Type="http://schemas.openxmlformats.org/officeDocument/2006/relationships/slideLayout" Target="../slideLayouts/slideLayout7.xml"/></Relationships>
</file>

<file path=ppt/slideMasters/_rels/slideMaster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8.xml"/></Relationships>
</file>

<file path=ppt/slideMasters/_rels/slideMaster29.xml.rels><?xml version="1.0" encoding="UTF-8" standalone="yes"?>
<Relationships xmlns="http://schemas.openxmlformats.org/package/2006/relationships"><Relationship Id="rId1"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1"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1"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1"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1"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1"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7.xml"/><Relationship Id="rId1" Type="http://schemas.openxmlformats.org/officeDocument/2006/relationships/slideLayout" Target="../slideLayouts/slideLayout9.xml"/></Relationships>
</file>

<file path=ppt/slideMasters/_rels/slideMaster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11.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12.xml"/></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3.xml"/><Relationship Id="rId1" Type="http://schemas.openxmlformats.org/officeDocument/2006/relationships/slideLayout" Target="../slideLayouts/slideLayout13.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4.xml"/><Relationship Id="rId1" Type="http://schemas.openxmlformats.org/officeDocument/2006/relationships/slideLayout" Target="../slideLayouts/slideLayout14.xml"/></Relationships>
</file>

<file path=ppt/slideMasters/_rels/slideMaster4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6.xml"/><Relationship Id="rId1" Type="http://schemas.openxmlformats.org/officeDocument/2006/relationships/slideLayout" Target="../slideLayouts/slideLayout18.xml"/></Relationships>
</file>

<file path=ppt/slideMasters/_rels/slideMaster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1"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19.xml"/></Relationships>
</file>

<file path=ppt/slideMasters/_rels/slideMaster5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theme" Target="../theme/theme51.xml"/><Relationship Id="rId1" Type="http://schemas.openxmlformats.org/officeDocument/2006/relationships/slideLayout" Target="../slideLayouts/slideLayout20.xml"/></Relationships>
</file>

<file path=ppt/slideMasters/_rels/slideMaster52.xml.rels><?xml version="1.0" encoding="UTF-8" standalone="yes"?>
<Relationships xmlns="http://schemas.openxmlformats.org/package/2006/relationships"><Relationship Id="rId3" Type="http://schemas.openxmlformats.org/officeDocument/2006/relationships/theme" Target="../theme/theme5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5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theme" Target="../theme/theme53.xml"/><Relationship Id="rId1" Type="http://schemas.openxmlformats.org/officeDocument/2006/relationships/slideLayout" Target="../slideLayouts/slideLayout23.xml"/></Relationships>
</file>

<file path=ppt/slideMasters/_rels/slideMaster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theme" Target="../theme/theme54.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81291270"/>
      </p:ext>
    </p:extLst>
  </p:cSld>
  <p:clrMap bg1="dk1" tx1="lt1" bg2="dk2" tx2="lt2" accent1="accent1" accent2="accent2" accent3="accent3" accent4="accent4" accent5="accent5" accent6="accent6" hlink="hlink" folHlink="folHlink"/>
  <p:sldLayoutIdLst>
    <p:sldLayoutId id="2147483665" r:id="rId1"/>
    <p:sldLayoutId id="2147484078" r:id="rId2"/>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7720547"/>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3522"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32965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660319951"/>
      </p:ext>
    </p:extLst>
  </p:cSld>
  <p:clrMap bg1="dk1" tx1="lt1" bg2="dk2" tx2="lt2" accent1="accent1" accent2="accent2" accent3="accent3" accent4="accent4" accent5="accent5" accent6="accent6" hlink="hlink" folHlink="folHlink"/>
  <p:transition>
    <p:fade/>
  </p:transition>
  <p:txStyles>
    <p:titleStyle>
      <a:lvl1pPr algn="l" defTabSz="896354" rtl="0" eaLnBrk="1" latinLnBrk="0" hangingPunct="1">
        <a:lnSpc>
          <a:spcPct val="90000"/>
        </a:lnSpc>
        <a:spcBef>
          <a:spcPct val="0"/>
        </a:spcBef>
        <a:buNone/>
        <a:defRPr lang="en-US" sz="4705"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2"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4"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46"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27"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09"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6">
          <p15:clr>
            <a:srgbClr val="5ACBF0"/>
          </p15:clr>
        </p15:guide>
        <p15:guide id="3" pos="764">
          <p15:clr>
            <a:srgbClr val="5ACBF0"/>
          </p15:clr>
        </p15:guide>
        <p15:guide id="4" pos="1352">
          <p15:clr>
            <a:srgbClr val="5ACBF0"/>
          </p15:clr>
        </p15:guide>
        <p15:guide id="5" pos="1902">
          <p15:clr>
            <a:srgbClr val="5ACBF0"/>
          </p15:clr>
        </p15:guide>
        <p15:guide id="6" pos="2487">
          <p15:clr>
            <a:srgbClr val="5ACBF0"/>
          </p15:clr>
        </p15:guide>
        <p15:guide id="7" pos="3054">
          <p15:clr>
            <a:srgbClr val="5ACBF0"/>
          </p15:clr>
        </p15:guide>
        <p15:guide id="8" pos="3639">
          <p15:clr>
            <a:srgbClr val="5ACBF0"/>
          </p15:clr>
        </p15:guide>
        <p15:guide id="9" pos="4215">
          <p15:clr>
            <a:srgbClr val="5ACBF0"/>
          </p15:clr>
        </p15:guide>
        <p15:guide id="10" pos="4800">
          <p15:clr>
            <a:srgbClr val="5ACBF0"/>
          </p15:clr>
        </p15:guide>
        <p15:guide id="11" pos="5376">
          <p15:clr>
            <a:srgbClr val="5ACBF0"/>
          </p15:clr>
        </p15:guide>
        <p15:guide id="12" pos="5952">
          <p15:clr>
            <a:srgbClr val="5ACBF0"/>
          </p15:clr>
        </p15:guide>
        <p15:guide id="13" pos="6528">
          <p15:clr>
            <a:srgbClr val="5ACBF0"/>
          </p15:clr>
        </p15:guide>
        <p15:guide id="14" pos="7104">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44">
          <p15:clr>
            <a:srgbClr val="5ACBF0"/>
          </p15:clr>
        </p15:guide>
        <p15:guide id="20" orient="horz" pos="1920">
          <p15:clr>
            <a:srgbClr val="5ACBF0"/>
          </p15:clr>
        </p15:guide>
        <p15:guide id="21" orient="horz" pos="2487">
          <p15:clr>
            <a:srgbClr val="5ACBF0"/>
          </p15:clr>
        </p15:guide>
        <p15:guide id="22" orient="horz" pos="3072">
          <p15:clr>
            <a:srgbClr val="5ACBF0"/>
          </p15:clr>
        </p15:guide>
        <p15:guide id="23" orient="horz" pos="3648">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35497068"/>
      </p:ext>
    </p:extLst>
  </p:cSld>
  <p:clrMap bg1="lt1" tx1="dk1" bg2="lt2" tx2="dk2" accent1="accent1" accent2="accent2" accent3="accent3" accent4="accent4" accent5="accent5" accent6="accent6" hlink="hlink" folHlink="folHlink"/>
  <p:sldLayoutIdLst>
    <p:sldLayoutId id="2147484075"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07858080"/>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9054510"/>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865" y="0"/>
            <a:ext cx="12191946" cy="6858001"/>
            <a:chOff x="-1675" y="-1"/>
            <a:chExt cx="12193676" cy="6858001"/>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675" y="-1"/>
              <a:ext cx="12193675" cy="6858001"/>
            </a:xfrm>
            <a:prstGeom prst="rect">
              <a:avLst/>
            </a:prstGeom>
          </p:spPr>
        </p:pic>
        <p:sp>
          <p:nvSpPr>
            <p:cNvPr id="8" name="Rectangle 7"/>
            <p:cNvSpPr/>
            <p:nvPr/>
          </p:nvSpPr>
          <p:spPr bwMode="auto">
            <a:xfrm>
              <a:off x="1" y="0"/>
              <a:ext cx="12192000"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Placeholder 1"/>
          <p:cNvSpPr>
            <a:spLocks noGrp="1"/>
          </p:cNvSpPr>
          <p:nvPr>
            <p:ph type="title"/>
          </p:nvPr>
        </p:nvSpPr>
        <p:spPr>
          <a:xfrm>
            <a:off x="269244"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189183"/>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43677302"/>
      </p:ext>
    </p:extLst>
  </p:cSld>
  <p:clrMap bg1="lt1" tx1="dk1" bg2="lt2" tx2="dk2" accent1="accent1" accent2="accent2" accent3="accent3" accent4="accent4" accent5="accent5" accent6="accent6" hlink="hlink" folHlink="folHlink"/>
  <p:transition>
    <p:fade/>
  </p:transition>
  <p:txStyles>
    <p:titleStyle>
      <a:lvl1pPr algn="l" defTabSz="914339"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134" marR="0" indent="-336134" algn="l" defTabSz="914339"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674" marR="0" indent="-236540" algn="l" defTabSz="91433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314"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3pPr>
      <a:lvl4pPr marL="1008403"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4pPr>
      <a:lvl5pPr marL="1232493"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5pPr>
      <a:lvl6pPr marL="2514430"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01"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70"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41"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39" rtl="0" eaLnBrk="1" latinLnBrk="0" hangingPunct="1">
        <a:defRPr sz="1765" kern="1200">
          <a:solidFill>
            <a:schemeClr val="tx1"/>
          </a:solidFill>
          <a:latin typeface="+mn-lt"/>
          <a:ea typeface="+mn-ea"/>
          <a:cs typeface="+mn-cs"/>
        </a:defRPr>
      </a:lvl1pPr>
      <a:lvl2pPr marL="457169" algn="l" defTabSz="914339" rtl="0" eaLnBrk="1" latinLnBrk="0" hangingPunct="1">
        <a:defRPr sz="1765" kern="1200">
          <a:solidFill>
            <a:schemeClr val="tx1"/>
          </a:solidFill>
          <a:latin typeface="+mn-lt"/>
          <a:ea typeface="+mn-ea"/>
          <a:cs typeface="+mn-cs"/>
        </a:defRPr>
      </a:lvl2pPr>
      <a:lvl3pPr marL="914339" algn="l" defTabSz="914339" rtl="0" eaLnBrk="1" latinLnBrk="0" hangingPunct="1">
        <a:defRPr sz="1765" kern="1200">
          <a:solidFill>
            <a:schemeClr val="tx1"/>
          </a:solidFill>
          <a:latin typeface="+mn-lt"/>
          <a:ea typeface="+mn-ea"/>
          <a:cs typeface="+mn-cs"/>
        </a:defRPr>
      </a:lvl3pPr>
      <a:lvl4pPr marL="1371507" algn="l" defTabSz="914339" rtl="0" eaLnBrk="1" latinLnBrk="0" hangingPunct="1">
        <a:defRPr sz="1765" kern="1200">
          <a:solidFill>
            <a:schemeClr val="tx1"/>
          </a:solidFill>
          <a:latin typeface="+mn-lt"/>
          <a:ea typeface="+mn-ea"/>
          <a:cs typeface="+mn-cs"/>
        </a:defRPr>
      </a:lvl4pPr>
      <a:lvl5pPr marL="1828677" algn="l" defTabSz="914339" rtl="0" eaLnBrk="1" latinLnBrk="0" hangingPunct="1">
        <a:defRPr sz="1765" kern="1200">
          <a:solidFill>
            <a:schemeClr val="tx1"/>
          </a:solidFill>
          <a:latin typeface="+mn-lt"/>
          <a:ea typeface="+mn-ea"/>
          <a:cs typeface="+mn-cs"/>
        </a:defRPr>
      </a:lvl5pPr>
      <a:lvl6pPr marL="2285847" algn="l" defTabSz="914339" rtl="0" eaLnBrk="1" latinLnBrk="0" hangingPunct="1">
        <a:defRPr sz="1765" kern="1200">
          <a:solidFill>
            <a:schemeClr val="tx1"/>
          </a:solidFill>
          <a:latin typeface="+mn-lt"/>
          <a:ea typeface="+mn-ea"/>
          <a:cs typeface="+mn-cs"/>
        </a:defRPr>
      </a:lvl6pPr>
      <a:lvl7pPr marL="2743016" algn="l" defTabSz="914339" rtl="0" eaLnBrk="1" latinLnBrk="0" hangingPunct="1">
        <a:defRPr sz="1765" kern="1200">
          <a:solidFill>
            <a:schemeClr val="tx1"/>
          </a:solidFill>
          <a:latin typeface="+mn-lt"/>
          <a:ea typeface="+mn-ea"/>
          <a:cs typeface="+mn-cs"/>
        </a:defRPr>
      </a:lvl7pPr>
      <a:lvl8pPr marL="3200184" algn="l" defTabSz="914339" rtl="0" eaLnBrk="1" latinLnBrk="0" hangingPunct="1">
        <a:defRPr sz="1765" kern="1200">
          <a:solidFill>
            <a:schemeClr val="tx1"/>
          </a:solidFill>
          <a:latin typeface="+mn-lt"/>
          <a:ea typeface="+mn-ea"/>
          <a:cs typeface="+mn-cs"/>
        </a:defRPr>
      </a:lvl8pPr>
      <a:lvl9pPr marL="3657355" algn="l" defTabSz="914339"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2226234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9745047"/>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3522"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32965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661142129"/>
      </p:ext>
    </p:extLst>
  </p:cSld>
  <p:clrMap bg1="dk1" tx1="lt1" bg2="dk2" tx2="lt2" accent1="accent1" accent2="accent2" accent3="accent3" accent4="accent4" accent5="accent5" accent6="accent6" hlink="hlink" folHlink="folHlink"/>
  <p:transition>
    <p:fade/>
  </p:transition>
  <p:txStyles>
    <p:titleStyle>
      <a:lvl1pPr algn="l" defTabSz="896354" rtl="0" eaLnBrk="1" latinLnBrk="0" hangingPunct="1">
        <a:lnSpc>
          <a:spcPct val="90000"/>
        </a:lnSpc>
        <a:spcBef>
          <a:spcPct val="0"/>
        </a:spcBef>
        <a:buNone/>
        <a:defRPr lang="en-US" sz="4705"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2"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4"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46"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27"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09"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6">
          <p15:clr>
            <a:srgbClr val="5ACBF0"/>
          </p15:clr>
        </p15:guide>
        <p15:guide id="3" pos="764">
          <p15:clr>
            <a:srgbClr val="5ACBF0"/>
          </p15:clr>
        </p15:guide>
        <p15:guide id="4" pos="1352">
          <p15:clr>
            <a:srgbClr val="5ACBF0"/>
          </p15:clr>
        </p15:guide>
        <p15:guide id="5" pos="1902">
          <p15:clr>
            <a:srgbClr val="5ACBF0"/>
          </p15:clr>
        </p15:guide>
        <p15:guide id="6" pos="2487">
          <p15:clr>
            <a:srgbClr val="5ACBF0"/>
          </p15:clr>
        </p15:guide>
        <p15:guide id="7" pos="3054">
          <p15:clr>
            <a:srgbClr val="5ACBF0"/>
          </p15:clr>
        </p15:guide>
        <p15:guide id="8" pos="3639">
          <p15:clr>
            <a:srgbClr val="5ACBF0"/>
          </p15:clr>
        </p15:guide>
        <p15:guide id="9" pos="4215">
          <p15:clr>
            <a:srgbClr val="5ACBF0"/>
          </p15:clr>
        </p15:guide>
        <p15:guide id="10" pos="4800">
          <p15:clr>
            <a:srgbClr val="5ACBF0"/>
          </p15:clr>
        </p15:guide>
        <p15:guide id="11" pos="5376">
          <p15:clr>
            <a:srgbClr val="5ACBF0"/>
          </p15:clr>
        </p15:guide>
        <p15:guide id="12" pos="5952">
          <p15:clr>
            <a:srgbClr val="5ACBF0"/>
          </p15:clr>
        </p15:guide>
        <p15:guide id="13" pos="6528">
          <p15:clr>
            <a:srgbClr val="5ACBF0"/>
          </p15:clr>
        </p15:guide>
        <p15:guide id="14" pos="7104">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44">
          <p15:clr>
            <a:srgbClr val="5ACBF0"/>
          </p15:clr>
        </p15:guide>
        <p15:guide id="20" orient="horz" pos="1920">
          <p15:clr>
            <a:srgbClr val="5ACBF0"/>
          </p15:clr>
        </p15:guide>
        <p15:guide id="21" orient="horz" pos="2487">
          <p15:clr>
            <a:srgbClr val="5ACBF0"/>
          </p15:clr>
        </p15:guide>
        <p15:guide id="22" orient="horz" pos="3072">
          <p15:clr>
            <a:srgbClr val="5ACBF0"/>
          </p15:clr>
        </p15:guide>
        <p15:guide id="23" orient="horz" pos="3648">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844653255"/>
      </p:ext>
    </p:extLst>
  </p:cSld>
  <p:clrMap bg1="lt1" tx1="dk1" bg2="lt2" tx2="dk2" accent1="accent1" accent2="accent2" accent3="accent3" accent4="accent4" accent5="accent5" accent6="accent6" hlink="hlink" folHlink="folHlink"/>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54" y="0"/>
            <a:ext cx="12191946" cy="6858001"/>
            <a:chOff x="-1675" y="-1"/>
            <a:chExt cx="12193676" cy="6858001"/>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675" y="-1"/>
              <a:ext cx="12193675" cy="6858001"/>
            </a:xfrm>
            <a:prstGeom prst="rect">
              <a:avLst/>
            </a:prstGeom>
          </p:spPr>
        </p:pic>
        <p:sp>
          <p:nvSpPr>
            <p:cNvPr id="8" name="Rectangle 7"/>
            <p:cNvSpPr/>
            <p:nvPr/>
          </p:nvSpPr>
          <p:spPr bwMode="auto">
            <a:xfrm>
              <a:off x="1" y="0"/>
              <a:ext cx="12192000"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Placeholder 1"/>
          <p:cNvSpPr>
            <a:spLocks noGrp="1"/>
          </p:cNvSpPr>
          <p:nvPr>
            <p:ph type="title"/>
          </p:nvPr>
        </p:nvSpPr>
        <p:spPr>
          <a:xfrm>
            <a:off x="269244"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189183"/>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
        <p:nvSpPr>
          <p:cNvPr id="9" name="Footer Placeholder 3"/>
          <p:cNvSpPr>
            <a:spLocks noGrp="1"/>
          </p:cNvSpPr>
          <p:nvPr>
            <p:ph type="ftr" sz="quarter" idx="3"/>
          </p:nvPr>
        </p:nvSpPr>
        <p:spPr>
          <a:xfrm>
            <a:off x="4038600" y="6356350"/>
            <a:ext cx="4114800" cy="365125"/>
          </a:xfrm>
          <a:prstGeom prst="rect">
            <a:avLst/>
          </a:prstGeom>
        </p:spPr>
        <p:txBody>
          <a:bodyPr/>
          <a:lstStyle>
            <a:lvl1pPr algn="ctr">
              <a:defRPr sz="1400">
                <a:solidFill>
                  <a:schemeClr val="bg1"/>
                </a:solidFill>
              </a:defRPr>
            </a:lvl1pPr>
          </a:lstStyle>
          <a:p>
            <a:r>
              <a:rPr lang="en-US" dirty="0"/>
              <a:t>Microsoft Confidential</a:t>
            </a:r>
          </a:p>
        </p:txBody>
      </p:sp>
    </p:spTree>
    <p:extLst>
      <p:ext uri="{BB962C8B-B14F-4D97-AF65-F5344CB8AC3E}">
        <p14:creationId xmlns:p14="http://schemas.microsoft.com/office/powerpoint/2010/main" val="77354992"/>
      </p:ext>
    </p:extLst>
  </p:cSld>
  <p:clrMap bg1="lt1" tx1="dk1" bg2="lt2" tx2="dk2" accent1="accent1" accent2="accent2" accent3="accent3" accent4="accent4" accent5="accent5" accent6="accent6" hlink="hlink" folHlink="folHlink"/>
  <p:transition>
    <p:fade/>
  </p:transition>
  <p:hf sldNum="0" hdr="0" dt="0"/>
  <p:txStyles>
    <p:titleStyle>
      <a:lvl1pPr algn="l" defTabSz="914339"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134" marR="0" indent="-336134" algn="l" defTabSz="914339"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674" marR="0" indent="-236540" algn="l" defTabSz="91433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314"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3pPr>
      <a:lvl4pPr marL="1008403"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4pPr>
      <a:lvl5pPr marL="1232493"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5pPr>
      <a:lvl6pPr marL="2514430"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01"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70"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41"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39" rtl="0" eaLnBrk="1" latinLnBrk="0" hangingPunct="1">
        <a:defRPr sz="1765" kern="1200">
          <a:solidFill>
            <a:schemeClr val="tx1"/>
          </a:solidFill>
          <a:latin typeface="+mn-lt"/>
          <a:ea typeface="+mn-ea"/>
          <a:cs typeface="+mn-cs"/>
        </a:defRPr>
      </a:lvl1pPr>
      <a:lvl2pPr marL="457169" algn="l" defTabSz="914339" rtl="0" eaLnBrk="1" latinLnBrk="0" hangingPunct="1">
        <a:defRPr sz="1765" kern="1200">
          <a:solidFill>
            <a:schemeClr val="tx1"/>
          </a:solidFill>
          <a:latin typeface="+mn-lt"/>
          <a:ea typeface="+mn-ea"/>
          <a:cs typeface="+mn-cs"/>
        </a:defRPr>
      </a:lvl2pPr>
      <a:lvl3pPr marL="914339" algn="l" defTabSz="914339" rtl="0" eaLnBrk="1" latinLnBrk="0" hangingPunct="1">
        <a:defRPr sz="1765" kern="1200">
          <a:solidFill>
            <a:schemeClr val="tx1"/>
          </a:solidFill>
          <a:latin typeface="+mn-lt"/>
          <a:ea typeface="+mn-ea"/>
          <a:cs typeface="+mn-cs"/>
        </a:defRPr>
      </a:lvl3pPr>
      <a:lvl4pPr marL="1371507" algn="l" defTabSz="914339" rtl="0" eaLnBrk="1" latinLnBrk="0" hangingPunct="1">
        <a:defRPr sz="1765" kern="1200">
          <a:solidFill>
            <a:schemeClr val="tx1"/>
          </a:solidFill>
          <a:latin typeface="+mn-lt"/>
          <a:ea typeface="+mn-ea"/>
          <a:cs typeface="+mn-cs"/>
        </a:defRPr>
      </a:lvl4pPr>
      <a:lvl5pPr marL="1828677" algn="l" defTabSz="914339" rtl="0" eaLnBrk="1" latinLnBrk="0" hangingPunct="1">
        <a:defRPr sz="1765" kern="1200">
          <a:solidFill>
            <a:schemeClr val="tx1"/>
          </a:solidFill>
          <a:latin typeface="+mn-lt"/>
          <a:ea typeface="+mn-ea"/>
          <a:cs typeface="+mn-cs"/>
        </a:defRPr>
      </a:lvl5pPr>
      <a:lvl6pPr marL="2285847" algn="l" defTabSz="914339" rtl="0" eaLnBrk="1" latinLnBrk="0" hangingPunct="1">
        <a:defRPr sz="1765" kern="1200">
          <a:solidFill>
            <a:schemeClr val="tx1"/>
          </a:solidFill>
          <a:latin typeface="+mn-lt"/>
          <a:ea typeface="+mn-ea"/>
          <a:cs typeface="+mn-cs"/>
        </a:defRPr>
      </a:lvl6pPr>
      <a:lvl7pPr marL="2743016" algn="l" defTabSz="914339" rtl="0" eaLnBrk="1" latinLnBrk="0" hangingPunct="1">
        <a:defRPr sz="1765" kern="1200">
          <a:solidFill>
            <a:schemeClr val="tx1"/>
          </a:solidFill>
          <a:latin typeface="+mn-lt"/>
          <a:ea typeface="+mn-ea"/>
          <a:cs typeface="+mn-cs"/>
        </a:defRPr>
      </a:lvl7pPr>
      <a:lvl8pPr marL="3200184" algn="l" defTabSz="914339" rtl="0" eaLnBrk="1" latinLnBrk="0" hangingPunct="1">
        <a:defRPr sz="1765" kern="1200">
          <a:solidFill>
            <a:schemeClr val="tx1"/>
          </a:solidFill>
          <a:latin typeface="+mn-lt"/>
          <a:ea typeface="+mn-ea"/>
          <a:cs typeface="+mn-cs"/>
        </a:defRPr>
      </a:lvl8pPr>
      <a:lvl9pPr marL="3657355" algn="l" defTabSz="914339"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18024805"/>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52426448"/>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
          <a:stretch>
            <a:fillRect/>
          </a:stretch>
        </p:blipFill>
        <p:spPr>
          <a:xfrm rot="5400000">
            <a:off x="9208748" y="2991033"/>
            <a:ext cx="6858623" cy="876557"/>
          </a:xfrm>
          <a:prstGeom prst="rect">
            <a:avLst/>
          </a:prstGeom>
        </p:spPr>
      </p:pic>
      <p:sp>
        <p:nvSpPr>
          <p:cNvPr id="5" name="Rectangle 4"/>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dirty="0">
              <a:ln>
                <a:noFill/>
              </a:ln>
              <a:solidFill>
                <a:srgbClr val="333333"/>
              </a:solidFill>
              <a:effectLst/>
              <a:uLnTx/>
              <a:uFillTx/>
            </a:endParaRPr>
          </a:p>
        </p:txBody>
      </p:sp>
      <p:sp>
        <p:nvSpPr>
          <p:cNvPr id="6" name="Freeform 12"/>
          <p:cNvSpPr>
            <a:spLocks/>
          </p:cNvSpPr>
          <p:nvPr userDrawn="1"/>
        </p:nvSpPr>
        <p:spPr bwMode="auto">
          <a:xfrm>
            <a:off x="9338575" y="6671073"/>
            <a:ext cx="267151" cy="36751"/>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8" name="Freeform 13"/>
          <p:cNvSpPr>
            <a:spLocks/>
          </p:cNvSpPr>
          <p:nvPr userDrawn="1"/>
        </p:nvSpPr>
        <p:spPr bwMode="auto">
          <a:xfrm>
            <a:off x="9568976" y="6630788"/>
            <a:ext cx="315211" cy="178000"/>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9" name="Freeform 14"/>
          <p:cNvSpPr>
            <a:spLocks/>
          </p:cNvSpPr>
          <p:nvPr userDrawn="1"/>
        </p:nvSpPr>
        <p:spPr bwMode="auto">
          <a:xfrm>
            <a:off x="10640913" y="6482371"/>
            <a:ext cx="522288" cy="143470"/>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0" name="Freeform 15"/>
          <p:cNvSpPr>
            <a:spLocks noEditPoints="1"/>
          </p:cNvSpPr>
          <p:nvPr userDrawn="1"/>
        </p:nvSpPr>
        <p:spPr bwMode="auto">
          <a:xfrm>
            <a:off x="10737737" y="6731853"/>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Freeform 18"/>
          <p:cNvSpPr>
            <a:spLocks/>
          </p:cNvSpPr>
          <p:nvPr userDrawn="1"/>
        </p:nvSpPr>
        <p:spPr bwMode="auto">
          <a:xfrm>
            <a:off x="10780142" y="6594038"/>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2" name="Freeform 19"/>
          <p:cNvSpPr>
            <a:spLocks noEditPoints="1"/>
          </p:cNvSpPr>
          <p:nvPr userDrawn="1"/>
        </p:nvSpPr>
        <p:spPr bwMode="auto">
          <a:xfrm>
            <a:off x="9680003" y="6773987"/>
            <a:ext cx="96951" cy="96322"/>
          </a:xfrm>
          <a:prstGeom prst="donut">
            <a:avLst>
              <a:gd name="adj" fmla="val 32081"/>
            </a:avLst>
          </a:pr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Freeform 20"/>
          <p:cNvSpPr>
            <a:spLocks noEditPoints="1"/>
          </p:cNvSpPr>
          <p:nvPr userDrawn="1"/>
        </p:nvSpPr>
        <p:spPr bwMode="auto">
          <a:xfrm>
            <a:off x="10946229" y="6352329"/>
            <a:ext cx="108839" cy="108839"/>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4" name="Freeform 5"/>
          <p:cNvSpPr>
            <a:spLocks/>
          </p:cNvSpPr>
          <p:nvPr userDrawn="1"/>
        </p:nvSpPr>
        <p:spPr bwMode="auto">
          <a:xfrm>
            <a:off x="10008323" y="6547392"/>
            <a:ext cx="489071" cy="228280"/>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Freeform 6"/>
          <p:cNvSpPr>
            <a:spLocks noEditPoints="1"/>
          </p:cNvSpPr>
          <p:nvPr userDrawn="1"/>
        </p:nvSpPr>
        <p:spPr bwMode="auto">
          <a:xfrm>
            <a:off x="10075464" y="6406748"/>
            <a:ext cx="107426" cy="107426"/>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 name="Freeform 7"/>
          <p:cNvSpPr>
            <a:spLocks noEditPoints="1"/>
          </p:cNvSpPr>
          <p:nvPr userDrawn="1"/>
        </p:nvSpPr>
        <p:spPr bwMode="auto">
          <a:xfrm>
            <a:off x="10218228" y="6447034"/>
            <a:ext cx="107426" cy="10813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 name="Freeform 8"/>
          <p:cNvSpPr>
            <a:spLocks noEditPoints="1"/>
          </p:cNvSpPr>
          <p:nvPr userDrawn="1"/>
        </p:nvSpPr>
        <p:spPr bwMode="auto">
          <a:xfrm>
            <a:off x="10360285" y="6362930"/>
            <a:ext cx="108133" cy="10813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Freeform 9"/>
          <p:cNvSpPr>
            <a:spLocks/>
          </p:cNvSpPr>
          <p:nvPr userDrawn="1"/>
        </p:nvSpPr>
        <p:spPr bwMode="auto">
          <a:xfrm>
            <a:off x="10144019" y="6454101"/>
            <a:ext cx="110960" cy="60074"/>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Freeform 10"/>
          <p:cNvSpPr>
            <a:spLocks/>
          </p:cNvSpPr>
          <p:nvPr userDrawn="1"/>
        </p:nvSpPr>
        <p:spPr bwMode="auto">
          <a:xfrm>
            <a:off x="10288903" y="6423004"/>
            <a:ext cx="118028" cy="91171"/>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 name="Freeform 11"/>
          <p:cNvSpPr>
            <a:spLocks/>
          </p:cNvSpPr>
          <p:nvPr userDrawn="1"/>
        </p:nvSpPr>
        <p:spPr bwMode="auto">
          <a:xfrm>
            <a:off x="9999842" y="6466115"/>
            <a:ext cx="121561" cy="105306"/>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nvGrpSpPr>
          <p:cNvPr id="21" name="Group 20"/>
          <p:cNvGrpSpPr/>
          <p:nvPr userDrawn="1"/>
        </p:nvGrpSpPr>
        <p:grpSpPr>
          <a:xfrm rot="16200000">
            <a:off x="2609023" y="3862258"/>
            <a:ext cx="337507" cy="5555552"/>
            <a:chOff x="9312007" y="34787"/>
            <a:chExt cx="1212906" cy="3143923"/>
          </a:xfrm>
        </p:grpSpPr>
        <p:sp>
          <p:nvSpPr>
            <p:cNvPr id="22" name="Bent Arrow 21"/>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Bent Arrow 22"/>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 name="Bent Arrow 23"/>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Bent Arrow 24"/>
          <p:cNvSpPr/>
          <p:nvPr userDrawn="1"/>
        </p:nvSpPr>
        <p:spPr bwMode="auto">
          <a:xfrm rot="10800000" flipH="1">
            <a:off x="2049681" y="6370315"/>
            <a:ext cx="7843864" cy="98052"/>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userDrawn="1"/>
        </p:nvSpPr>
        <p:spPr bwMode="auto">
          <a:xfrm rot="10800000">
            <a:off x="11224376" y="6352328"/>
            <a:ext cx="709317" cy="216370"/>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ent Arrow 44"/>
          <p:cNvSpPr/>
          <p:nvPr userDrawn="1"/>
        </p:nvSpPr>
        <p:spPr bwMode="auto">
          <a:xfrm rot="16200000">
            <a:off x="11424800" y="6722154"/>
            <a:ext cx="283503" cy="0"/>
          </a:xfrm>
          <a:custGeom>
            <a:avLst/>
            <a:gdLst>
              <a:gd name="connsiteX0" fmla="*/ 0 w 325590"/>
              <a:gd name="connsiteY0" fmla="*/ 266055 h 266055"/>
              <a:gd name="connsiteX1" fmla="*/ 0 w 325590"/>
              <a:gd name="connsiteY1" fmla="*/ 42087 h 266055"/>
              <a:gd name="connsiteX2" fmla="*/ 42087 w 325590"/>
              <a:gd name="connsiteY2" fmla="*/ 0 h 266055"/>
              <a:gd name="connsiteX3" fmla="*/ 259076 w 325590"/>
              <a:gd name="connsiteY3" fmla="*/ 0 h 266055"/>
              <a:gd name="connsiteX4" fmla="*/ 259076 w 325590"/>
              <a:gd name="connsiteY4" fmla="*/ 0 h 266055"/>
              <a:gd name="connsiteX5" fmla="*/ 325590 w 325590"/>
              <a:gd name="connsiteY5" fmla="*/ 0 h 266055"/>
              <a:gd name="connsiteX6" fmla="*/ 259076 w 325590"/>
              <a:gd name="connsiteY6" fmla="*/ 0 h 266055"/>
              <a:gd name="connsiteX7" fmla="*/ 259076 w 325590"/>
              <a:gd name="connsiteY7" fmla="*/ 0 h 266055"/>
              <a:gd name="connsiteX8" fmla="*/ 42087 w 325590"/>
              <a:gd name="connsiteY8" fmla="*/ 0 h 266055"/>
              <a:gd name="connsiteX9" fmla="*/ 0 w 325590"/>
              <a:gd name="connsiteY9" fmla="*/ 42087 h 266055"/>
              <a:gd name="connsiteX10" fmla="*/ 0 w 325590"/>
              <a:gd name="connsiteY10" fmla="*/ 266055 h 266055"/>
              <a:gd name="connsiteX0" fmla="*/ 0 w 325590"/>
              <a:gd name="connsiteY0" fmla="*/ 42087 h 42087"/>
              <a:gd name="connsiteX1" fmla="*/ 0 w 325590"/>
              <a:gd name="connsiteY1" fmla="*/ 42087 h 42087"/>
              <a:gd name="connsiteX2" fmla="*/ 42087 w 325590"/>
              <a:gd name="connsiteY2" fmla="*/ 0 h 42087"/>
              <a:gd name="connsiteX3" fmla="*/ 259076 w 325590"/>
              <a:gd name="connsiteY3" fmla="*/ 0 h 42087"/>
              <a:gd name="connsiteX4" fmla="*/ 259076 w 325590"/>
              <a:gd name="connsiteY4" fmla="*/ 0 h 42087"/>
              <a:gd name="connsiteX5" fmla="*/ 325590 w 325590"/>
              <a:gd name="connsiteY5" fmla="*/ 0 h 42087"/>
              <a:gd name="connsiteX6" fmla="*/ 259076 w 325590"/>
              <a:gd name="connsiteY6" fmla="*/ 0 h 42087"/>
              <a:gd name="connsiteX7" fmla="*/ 259076 w 325590"/>
              <a:gd name="connsiteY7" fmla="*/ 0 h 42087"/>
              <a:gd name="connsiteX8" fmla="*/ 42087 w 325590"/>
              <a:gd name="connsiteY8" fmla="*/ 0 h 42087"/>
              <a:gd name="connsiteX9" fmla="*/ 0 w 325590"/>
              <a:gd name="connsiteY9" fmla="*/ 42087 h 42087"/>
              <a:gd name="connsiteX0" fmla="*/ 42089 w 325592"/>
              <a:gd name="connsiteY0" fmla="*/ 0 h 42087"/>
              <a:gd name="connsiteX1" fmla="*/ 2 w 325592"/>
              <a:gd name="connsiteY1" fmla="*/ 42087 h 42087"/>
              <a:gd name="connsiteX2" fmla="*/ 42089 w 325592"/>
              <a:gd name="connsiteY2" fmla="*/ 0 h 42087"/>
              <a:gd name="connsiteX3" fmla="*/ 259078 w 325592"/>
              <a:gd name="connsiteY3" fmla="*/ 0 h 42087"/>
              <a:gd name="connsiteX4" fmla="*/ 259078 w 325592"/>
              <a:gd name="connsiteY4" fmla="*/ 0 h 42087"/>
              <a:gd name="connsiteX5" fmla="*/ 325592 w 325592"/>
              <a:gd name="connsiteY5" fmla="*/ 0 h 42087"/>
              <a:gd name="connsiteX6" fmla="*/ 259078 w 325592"/>
              <a:gd name="connsiteY6" fmla="*/ 0 h 42087"/>
              <a:gd name="connsiteX7" fmla="*/ 259078 w 325592"/>
              <a:gd name="connsiteY7" fmla="*/ 0 h 42087"/>
              <a:gd name="connsiteX8" fmla="*/ 42089 w 325592"/>
              <a:gd name="connsiteY8" fmla="*/ 0 h 42087"/>
              <a:gd name="connsiteX0" fmla="*/ 0 w 283503"/>
              <a:gd name="connsiteY0" fmla="*/ 0 h 0"/>
              <a:gd name="connsiteX1" fmla="*/ 0 w 283503"/>
              <a:gd name="connsiteY1" fmla="*/ 0 h 0"/>
              <a:gd name="connsiteX2" fmla="*/ 216989 w 283503"/>
              <a:gd name="connsiteY2" fmla="*/ 0 h 0"/>
              <a:gd name="connsiteX3" fmla="*/ 216989 w 283503"/>
              <a:gd name="connsiteY3" fmla="*/ 0 h 0"/>
              <a:gd name="connsiteX4" fmla="*/ 283503 w 283503"/>
              <a:gd name="connsiteY4" fmla="*/ 0 h 0"/>
              <a:gd name="connsiteX5" fmla="*/ 216989 w 283503"/>
              <a:gd name="connsiteY5" fmla="*/ 0 h 0"/>
              <a:gd name="connsiteX6" fmla="*/ 216989 w 283503"/>
              <a:gd name="connsiteY6" fmla="*/ 0 h 0"/>
              <a:gd name="connsiteX7" fmla="*/ 0 w 28350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503">
                <a:moveTo>
                  <a:pt x="0" y="0"/>
                </a:moveTo>
                <a:lnTo>
                  <a:pt x="0" y="0"/>
                </a:lnTo>
                <a:lnTo>
                  <a:pt x="216989" y="0"/>
                </a:lnTo>
                <a:lnTo>
                  <a:pt x="216989" y="0"/>
                </a:lnTo>
                <a:lnTo>
                  <a:pt x="283503" y="0"/>
                </a:lnTo>
                <a:lnTo>
                  <a:pt x="216989" y="0"/>
                </a:lnTo>
                <a:lnTo>
                  <a:pt x="216989" y="0"/>
                </a:lnTo>
                <a:lnTo>
                  <a:pt x="0" y="0"/>
                </a:lnTo>
                <a:close/>
              </a:path>
            </a:pathLst>
          </a:cu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9"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pic>
        <p:nvPicPr>
          <p:cNvPr id="30" name="Picture 29"/>
          <p:cNvPicPr>
            <a:picLocks noChangeAspect="1"/>
          </p:cNvPicPr>
          <p:nvPr userDrawn="1"/>
        </p:nvPicPr>
        <p:blipFill>
          <a:blip r:embed="rId3">
            <a:biLevel thresh="25000"/>
          </a:blip>
          <a:stretch>
            <a:fillRect/>
          </a:stretch>
        </p:blipFill>
        <p:spPr>
          <a:xfrm>
            <a:off x="171510" y="6491045"/>
            <a:ext cx="936609" cy="206372"/>
          </a:xfrm>
          <a:prstGeom prst="rect">
            <a:avLst/>
          </a:prstGeom>
        </p:spPr>
      </p:pic>
      <p:sp>
        <p:nvSpPr>
          <p:cNvPr id="31" name="Freeform 30"/>
          <p:cNvSpPr/>
          <p:nvPr userDrawn="1"/>
        </p:nvSpPr>
        <p:spPr bwMode="auto">
          <a:xfrm>
            <a:off x="9884187" y="6330950"/>
            <a:ext cx="773724" cy="525060"/>
          </a:xfrm>
          <a:custGeom>
            <a:avLst/>
            <a:gdLst>
              <a:gd name="connsiteX0" fmla="*/ 560481 w 773724"/>
              <a:gd name="connsiteY0" fmla="*/ 0 h 533030"/>
              <a:gd name="connsiteX1" fmla="*/ 649426 w 773724"/>
              <a:gd name="connsiteY1" fmla="*/ 0 h 533030"/>
              <a:gd name="connsiteX2" fmla="*/ 660415 w 773724"/>
              <a:gd name="connsiteY2" fmla="*/ 9067 h 533030"/>
              <a:gd name="connsiteX3" fmla="*/ 773724 w 773724"/>
              <a:gd name="connsiteY3" fmla="*/ 282619 h 533030"/>
              <a:gd name="connsiteX4" fmla="*/ 707654 w 773724"/>
              <a:gd name="connsiteY4" fmla="*/ 498917 h 533030"/>
              <a:gd name="connsiteX5" fmla="*/ 679508 w 773724"/>
              <a:gd name="connsiteY5" fmla="*/ 533030 h 533030"/>
              <a:gd name="connsiteX6" fmla="*/ 603760 w 773724"/>
              <a:gd name="connsiteY6" fmla="*/ 533030 h 533030"/>
              <a:gd name="connsiteX7" fmla="*/ 622123 w 773724"/>
              <a:gd name="connsiteY7" fmla="*/ 517880 h 533030"/>
              <a:gd name="connsiteX8" fmla="*/ 719571 w 773724"/>
              <a:gd name="connsiteY8" fmla="*/ 282619 h 533030"/>
              <a:gd name="connsiteX9" fmla="*/ 572883 w 773724"/>
              <a:gd name="connsiteY9" fmla="*/ 6732 h 533030"/>
              <a:gd name="connsiteX10" fmla="*/ 124298 w 773724"/>
              <a:gd name="connsiteY10" fmla="*/ 0 h 533030"/>
              <a:gd name="connsiteX11" fmla="*/ 213243 w 773724"/>
              <a:gd name="connsiteY11" fmla="*/ 0 h 533030"/>
              <a:gd name="connsiteX12" fmla="*/ 200841 w 773724"/>
              <a:gd name="connsiteY12" fmla="*/ 6732 h 533030"/>
              <a:gd name="connsiteX13" fmla="*/ 54153 w 773724"/>
              <a:gd name="connsiteY13" fmla="*/ 282619 h 533030"/>
              <a:gd name="connsiteX14" fmla="*/ 151601 w 773724"/>
              <a:gd name="connsiteY14" fmla="*/ 517880 h 533030"/>
              <a:gd name="connsiteX15" fmla="*/ 169964 w 773724"/>
              <a:gd name="connsiteY15" fmla="*/ 533030 h 533030"/>
              <a:gd name="connsiteX16" fmla="*/ 94215 w 773724"/>
              <a:gd name="connsiteY16" fmla="*/ 533030 h 533030"/>
              <a:gd name="connsiteX17" fmla="*/ 66070 w 773724"/>
              <a:gd name="connsiteY17" fmla="*/ 498917 h 533030"/>
              <a:gd name="connsiteX18" fmla="*/ 0 w 773724"/>
              <a:gd name="connsiteY18" fmla="*/ 282619 h 533030"/>
              <a:gd name="connsiteX19" fmla="*/ 113309 w 773724"/>
              <a:gd name="connsiteY19" fmla="*/ 9067 h 5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3724" h="533030">
                <a:moveTo>
                  <a:pt x="560481" y="0"/>
                </a:moveTo>
                <a:lnTo>
                  <a:pt x="649426" y="0"/>
                </a:lnTo>
                <a:lnTo>
                  <a:pt x="660415" y="9067"/>
                </a:lnTo>
                <a:cubicBezTo>
                  <a:pt x="730423" y="79075"/>
                  <a:pt x="773724" y="175790"/>
                  <a:pt x="773724" y="282619"/>
                </a:cubicBezTo>
                <a:cubicBezTo>
                  <a:pt x="773724" y="362741"/>
                  <a:pt x="749367" y="437174"/>
                  <a:pt x="707654" y="498917"/>
                </a:cubicBezTo>
                <a:lnTo>
                  <a:pt x="679508" y="533030"/>
                </a:lnTo>
                <a:lnTo>
                  <a:pt x="603760" y="533030"/>
                </a:lnTo>
                <a:lnTo>
                  <a:pt x="622123" y="517880"/>
                </a:lnTo>
                <a:cubicBezTo>
                  <a:pt x="682331" y="457672"/>
                  <a:pt x="719571" y="374494"/>
                  <a:pt x="719571" y="282619"/>
                </a:cubicBezTo>
                <a:cubicBezTo>
                  <a:pt x="719571" y="167776"/>
                  <a:pt x="661384" y="66522"/>
                  <a:pt x="572883" y="6732"/>
                </a:cubicBezTo>
                <a:close/>
                <a:moveTo>
                  <a:pt x="124298" y="0"/>
                </a:moveTo>
                <a:lnTo>
                  <a:pt x="213243" y="0"/>
                </a:lnTo>
                <a:lnTo>
                  <a:pt x="200841" y="6732"/>
                </a:lnTo>
                <a:cubicBezTo>
                  <a:pt x="112340" y="66522"/>
                  <a:pt x="54153" y="167776"/>
                  <a:pt x="54153" y="282619"/>
                </a:cubicBezTo>
                <a:cubicBezTo>
                  <a:pt x="54153" y="374494"/>
                  <a:pt x="91393" y="457672"/>
                  <a:pt x="151601" y="517880"/>
                </a:cubicBezTo>
                <a:lnTo>
                  <a:pt x="169964" y="533030"/>
                </a:lnTo>
                <a:lnTo>
                  <a:pt x="94215" y="533030"/>
                </a:lnTo>
                <a:lnTo>
                  <a:pt x="66070" y="498917"/>
                </a:lnTo>
                <a:cubicBezTo>
                  <a:pt x="24357" y="437174"/>
                  <a:pt x="0" y="362741"/>
                  <a:pt x="0" y="282619"/>
                </a:cubicBezTo>
                <a:cubicBezTo>
                  <a:pt x="0" y="175790"/>
                  <a:pt x="43301" y="79075"/>
                  <a:pt x="113309" y="9067"/>
                </a:cubicBezTo>
                <a:close/>
              </a:path>
            </a:pathLst>
          </a:custGeom>
          <a:solidFill>
            <a:schemeClr val="accent1"/>
          </a:solid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userDrawn="1"/>
        </p:nvSpPr>
        <p:spPr bwMode="auto">
          <a:xfrm>
            <a:off x="21553" y="6328751"/>
            <a:ext cx="12178227" cy="543237"/>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48978838"/>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3522"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32965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pic>
        <p:nvPicPr>
          <p:cNvPr id="6" name="Picture 5"/>
          <p:cNvPicPr>
            <a:picLocks noChangeAspect="1"/>
          </p:cNvPicPr>
          <p:nvPr userDrawn="1"/>
        </p:nvPicPr>
        <p:blipFill>
          <a:blip r:embed="rId3"/>
          <a:stretch>
            <a:fillRect/>
          </a:stretch>
        </p:blipFill>
        <p:spPr>
          <a:xfrm rot="5400000">
            <a:off x="11721732" y="3159613"/>
            <a:ext cx="3715350" cy="538774"/>
          </a:xfrm>
          <a:prstGeom prst="rect">
            <a:avLst/>
          </a:prstGeom>
        </p:spPr>
      </p:pic>
    </p:spTree>
    <p:extLst>
      <p:ext uri="{BB962C8B-B14F-4D97-AF65-F5344CB8AC3E}">
        <p14:creationId xmlns:p14="http://schemas.microsoft.com/office/powerpoint/2010/main" val="3073646053"/>
      </p:ext>
    </p:extLst>
  </p:cSld>
  <p:clrMap bg1="dk1" tx1="lt1" bg2="dk2" tx2="lt2" accent1="accent1" accent2="accent2" accent3="accent3" accent4="accent4" accent5="accent5" accent6="accent6" hlink="hlink" folHlink="folHlink"/>
  <p:transition>
    <p:fade/>
  </p:transition>
  <p:txStyles>
    <p:titleStyle>
      <a:lvl1pPr algn="l" defTabSz="896354" rtl="0" eaLnBrk="1" latinLnBrk="0" hangingPunct="1">
        <a:lnSpc>
          <a:spcPct val="90000"/>
        </a:lnSpc>
        <a:spcBef>
          <a:spcPct val="0"/>
        </a:spcBef>
        <a:buNone/>
        <a:defRPr lang="en-US" sz="4705"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2"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4"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46"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27"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09"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416">
          <p15:clr>
            <a:srgbClr val="5ACBF0"/>
          </p15:clr>
        </p15:guide>
        <p15:guide id="16" pos="288">
          <p15:clr>
            <a:srgbClr val="C35EA4"/>
          </p15:clr>
        </p15:guide>
        <p15:guide id="17" pos="751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152">
          <p15:clr>
            <a:srgbClr val="5ACBF0"/>
          </p15:clr>
        </p15:guide>
        <p15:guide id="25" orient="horz" pos="288">
          <p15:clr>
            <a:srgbClr val="C35EA4"/>
          </p15:clr>
        </p15:guide>
        <p15:guide id="26" orient="horz" pos="4032">
          <p15:clr>
            <a:srgbClr val="C35E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05259061"/>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09650406"/>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8214224"/>
      </p:ext>
    </p:extLst>
  </p:cSld>
  <p:clrMap bg1="lt1" tx1="dk1" bg2="lt2" tx2="dk2" accent1="accent1" accent2="accent2" accent3="accent3" accent4="accent4" accent5="accent5" accent6="accent6" hlink="hlink" folHlink="folHlink"/>
  <p:sldLayoutIdLst>
    <p:sldLayoutId id="2147484439" r:id="rId1"/>
    <p:sldLayoutId id="2147484442" r:id="rId2"/>
    <p:sldLayoutId id="2147484446" r:id="rId3"/>
    <p:sldLayoutId id="2147484451"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3522"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32965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592384194"/>
      </p:ext>
    </p:extLst>
  </p:cSld>
  <p:clrMap bg1="dk1" tx1="lt1" bg2="dk2" tx2="lt2" accent1="accent1" accent2="accent2" accent3="accent3" accent4="accent4" accent5="accent5" accent6="accent6" hlink="hlink" folHlink="folHlink"/>
  <p:transition>
    <p:fade/>
  </p:transition>
  <p:txStyles>
    <p:titleStyle>
      <a:lvl1pPr algn="l" defTabSz="896354" rtl="0" eaLnBrk="1" latinLnBrk="0" hangingPunct="1">
        <a:lnSpc>
          <a:spcPct val="90000"/>
        </a:lnSpc>
        <a:spcBef>
          <a:spcPct val="0"/>
        </a:spcBef>
        <a:buNone/>
        <a:defRPr lang="en-US" sz="4705"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2"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4"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46"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27"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09"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8">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416">
          <p15:clr>
            <a:srgbClr val="5ACBF0"/>
          </p15:clr>
        </p15:guide>
        <p15:guide id="16" pos="288">
          <p15:clr>
            <a:srgbClr val="C35EA4"/>
          </p15:clr>
        </p15:guide>
        <p15:guide id="17" pos="751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152">
          <p15:clr>
            <a:srgbClr val="5ACBF0"/>
          </p15:clr>
        </p15:guide>
        <p15:guide id="25" orient="horz" pos="288">
          <p15:clr>
            <a:srgbClr val="C35EA4"/>
          </p15:clr>
        </p15:guide>
        <p15:guide id="26" orient="horz" pos="4032">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2" name="Group 11"/>
          <p:cNvGrpSpPr/>
          <p:nvPr userDrawn="1"/>
        </p:nvGrpSpPr>
        <p:grpSpPr>
          <a:xfrm>
            <a:off x="12284340" y="34589"/>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209814331"/>
      </p:ext>
    </p:extLst>
  </p:cSld>
  <p:clrMap bg1="lt1" tx1="dk1" bg2="lt2" tx2="dk2" accent1="accent1" accent2="accent2" accent3="accent3" accent4="accent4" accent5="accent5" accent6="accent6" hlink="hlink" folHlink="folHlink"/>
  <p:sldLayoutIdLst>
    <p:sldLayoutId id="2147484504" r:id="rId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5" y="6248511"/>
            <a:ext cx="2742188" cy="364224"/>
          </a:xfrm>
          <a:prstGeom prst="rect">
            <a:avLst/>
          </a:prstGeom>
        </p:spPr>
        <p:txBody>
          <a:bodyPr vert="horz" lIns="91440" tIns="45720" rIns="146304" bIns="45720" rtlCol="0" anchor="ctr"/>
          <a:lstStyle>
            <a:lvl1pPr marL="0" algn="r" defTabSz="914344"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654432261"/>
      </p:ext>
    </p:extLst>
  </p:cSld>
  <p:clrMap bg1="lt1" tx1="dk1" bg2="lt2" tx2="dk2" accent1="accent1" accent2="accent2" accent3="accent3" accent4="accent4" accent5="accent5" accent6="accent6" hlink="hlink" folHlink="folHlink"/>
  <p:transition>
    <p:fade/>
  </p:transition>
  <p:hf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954112473"/>
      </p:ext>
    </p:extLst>
  </p:cSld>
  <p:clrMap bg1="lt1" tx1="dk1" bg2="lt2" tx2="dk2" accent1="accent1" accent2="accent2" accent3="accent3" accent4="accent4" accent5="accent5" accent6="accent6" hlink="hlink" folHlink="folHlink"/>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2"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459" kern="1200" spc="0" baseline="0">
          <a:gradFill>
            <a:gsLst>
              <a:gs pos="1250">
                <a:schemeClr val="tx1"/>
              </a:gs>
              <a:gs pos="100000">
                <a:schemeClr val="tx1"/>
              </a:gs>
            </a:gsLst>
            <a:lin ang="5400000" scaled="0"/>
          </a:gradFill>
          <a:latin typeface="+mj-lt"/>
          <a:ea typeface="+mn-ea"/>
          <a:cs typeface="+mn-cs"/>
        </a:defRPr>
      </a:lvl1pPr>
      <a:lvl2pPr marL="439364"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91" kern="1200" spc="0" baseline="0">
          <a:gradFill>
            <a:gsLst>
              <a:gs pos="1250">
                <a:schemeClr val="tx1"/>
              </a:gs>
              <a:gs pos="100000">
                <a:schemeClr val="tx1"/>
              </a:gs>
            </a:gsLst>
            <a:lin ang="5400000" scaled="0"/>
          </a:gradFill>
          <a:latin typeface="+mn-lt"/>
          <a:ea typeface="+mn-ea"/>
          <a:cs typeface="+mn-cs"/>
        </a:defRPr>
      </a:lvl2pPr>
      <a:lvl3pPr marL="659046"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07" kern="1200" spc="0" baseline="0">
          <a:gradFill>
            <a:gsLst>
              <a:gs pos="1250">
                <a:schemeClr val="tx1"/>
              </a:gs>
              <a:gs pos="100000">
                <a:schemeClr val="tx1"/>
              </a:gs>
            </a:gsLst>
            <a:lin ang="5400000" scaled="0"/>
          </a:gradFill>
          <a:latin typeface="+mn-lt"/>
          <a:ea typeface="+mn-ea"/>
          <a:cs typeface="+mn-cs"/>
        </a:defRPr>
      </a:lvl3pPr>
      <a:lvl4pPr marL="878727"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15" kern="1200" spc="0" baseline="0">
          <a:gradFill>
            <a:gsLst>
              <a:gs pos="1250">
                <a:schemeClr val="tx1"/>
              </a:gs>
              <a:gs pos="100000">
                <a:schemeClr val="tx1"/>
              </a:gs>
            </a:gsLst>
            <a:lin ang="5400000" scaled="0"/>
          </a:gradFill>
          <a:latin typeface="+mn-lt"/>
          <a:ea typeface="+mn-ea"/>
          <a:cs typeface="+mn-cs"/>
        </a:defRPr>
      </a:lvl4pPr>
      <a:lvl5pPr marL="1098409" marR="0" indent="-219682" algn="l" defTabSz="89635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15"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70906" y="-216"/>
            <a:ext cx="935478" cy="5654617"/>
            <a:chOff x="12618967" y="-222"/>
            <a:chExt cx="954235" cy="5767187"/>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080" fontAlgn="base">
                  <a:spcBef>
                    <a:spcPct val="0"/>
                  </a:spcBef>
                  <a:spcAft>
                    <a:spcPct val="0"/>
                  </a:spcAft>
                </a:pPr>
                <a:r>
                  <a:rPr lang="en-US" sz="491" b="1" dirty="0">
                    <a:gradFill>
                      <a:gsLst>
                        <a:gs pos="0">
                          <a:srgbClr val="FFFFFF"/>
                        </a:gs>
                        <a:gs pos="100000">
                          <a:srgbClr val="FFFFFF"/>
                        </a:gs>
                      </a:gsLst>
                      <a:lin ang="5400000" scaled="0"/>
                    </a:gradFill>
                    <a:ea typeface="Segoe UI" pitchFamily="34" charset="0"/>
                    <a:cs typeface="Segoe UI" pitchFamily="34" charset="0"/>
                  </a:rPr>
                  <a:t>Blue</a:t>
                </a:r>
              </a:p>
              <a:p>
                <a:pPr defTabSz="914080" fontAlgn="base">
                  <a:spcBef>
                    <a:spcPct val="0"/>
                  </a:spcBef>
                  <a:spcAft>
                    <a:spcPct val="0"/>
                  </a:spcAft>
                </a:pPr>
                <a:r>
                  <a:rPr lang="en-US" sz="491"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080" fontAlgn="base">
                  <a:spcBef>
                    <a:spcPct val="0"/>
                  </a:spcBef>
                  <a:spcAft>
                    <a:spcPct val="0"/>
                  </a:spcAft>
                </a:pPr>
                <a:r>
                  <a:rPr lang="en-US" sz="491" b="1" dirty="0">
                    <a:gradFill>
                      <a:gsLst>
                        <a:gs pos="0">
                          <a:srgbClr val="FFFFFF"/>
                        </a:gs>
                        <a:gs pos="100000">
                          <a:srgbClr val="FFFFFF"/>
                        </a:gs>
                      </a:gsLst>
                      <a:lin ang="5400000" scaled="0"/>
                    </a:gradFill>
                    <a:ea typeface="Segoe UI" pitchFamily="34" charset="0"/>
                    <a:cs typeface="Segoe UI" pitchFamily="34" charset="0"/>
                  </a:rPr>
                  <a:t>Purple</a:t>
                </a:r>
              </a:p>
              <a:p>
                <a:pPr defTabSz="914080" fontAlgn="base">
                  <a:spcBef>
                    <a:spcPct val="0"/>
                  </a:spcBef>
                  <a:spcAft>
                    <a:spcPct val="0"/>
                  </a:spcAft>
                </a:pPr>
                <a:r>
                  <a:rPr lang="en-US" sz="491"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080" fontAlgn="base">
                  <a:spcBef>
                    <a:spcPct val="0"/>
                  </a:spcBef>
                  <a:spcAft>
                    <a:spcPct val="0"/>
                  </a:spcAft>
                </a:pPr>
                <a:r>
                  <a:rPr lang="en-US" sz="491" b="1" dirty="0">
                    <a:gradFill>
                      <a:gsLst>
                        <a:gs pos="0">
                          <a:srgbClr val="FFFFFF"/>
                        </a:gs>
                        <a:gs pos="100000">
                          <a:srgbClr val="FFFFFF"/>
                        </a:gs>
                      </a:gsLst>
                      <a:lin ang="5400000" scaled="0"/>
                    </a:gradFill>
                    <a:ea typeface="Segoe UI" pitchFamily="34" charset="0"/>
                    <a:cs typeface="Segoe UI" pitchFamily="34" charset="0"/>
                  </a:rPr>
                  <a:t>Mid Blue</a:t>
                </a:r>
              </a:p>
              <a:p>
                <a:pPr defTabSz="914080" fontAlgn="base">
                  <a:spcBef>
                    <a:spcPct val="0"/>
                  </a:spcBef>
                  <a:spcAft>
                    <a:spcPct val="0"/>
                  </a:spcAft>
                </a:pPr>
                <a:r>
                  <a:rPr lang="en-US" sz="491" dirty="0">
                    <a:gradFill>
                      <a:gsLst>
                        <a:gs pos="0">
                          <a:srgbClr val="FFFFFF"/>
                        </a:gs>
                        <a:gs pos="100000">
                          <a:srgbClr val="FFFFFF"/>
                        </a:gs>
                      </a:gsLst>
                      <a:lin ang="5400000" scaled="0"/>
                    </a:gradFill>
                    <a:ea typeface="Segoe UI" pitchFamily="34" charset="0"/>
                    <a:cs typeface="Segoe UI" pitchFamily="34" charset="0"/>
                  </a:rPr>
                  <a:t>R:0 G:24 B:143</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080" fontAlgn="base">
                  <a:spcBef>
                    <a:spcPct val="0"/>
                  </a:spcBef>
                  <a:spcAft>
                    <a:spcPct val="0"/>
                  </a:spcAft>
                </a:pPr>
                <a:r>
                  <a:rPr lang="en-US" sz="491" b="1" dirty="0">
                    <a:gradFill>
                      <a:gsLst>
                        <a:gs pos="0">
                          <a:srgbClr val="FFFFFF"/>
                        </a:gs>
                        <a:gs pos="100000">
                          <a:srgbClr val="FFFFFF"/>
                        </a:gs>
                      </a:gsLst>
                      <a:lin ang="5400000" scaled="0"/>
                    </a:gradFill>
                    <a:ea typeface="Segoe UI" pitchFamily="34" charset="0"/>
                    <a:cs typeface="Segoe UI" pitchFamily="34" charset="0"/>
                  </a:rPr>
                  <a:t>Dark Gray</a:t>
                </a:r>
              </a:p>
              <a:p>
                <a:pPr defTabSz="914080" fontAlgn="base">
                  <a:spcBef>
                    <a:spcPct val="0"/>
                  </a:spcBef>
                  <a:spcAft>
                    <a:spcPct val="0"/>
                  </a:spcAft>
                </a:pPr>
                <a:r>
                  <a:rPr lang="en-US" sz="491"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080" fontAlgn="base">
                  <a:spcBef>
                    <a:spcPct val="0"/>
                  </a:spcBef>
                  <a:spcAft>
                    <a:spcPct val="0"/>
                  </a:spcAft>
                </a:pPr>
                <a:r>
                  <a:rPr lang="en-US" sz="491" b="1" dirty="0">
                    <a:gradFill>
                      <a:gsLst>
                        <a:gs pos="0">
                          <a:srgbClr val="FFFFFF"/>
                        </a:gs>
                        <a:gs pos="100000">
                          <a:srgbClr val="FFFFFF"/>
                        </a:gs>
                      </a:gsLst>
                      <a:lin ang="5400000" scaled="0"/>
                    </a:gradFill>
                    <a:ea typeface="Segoe UI" pitchFamily="34" charset="0"/>
                    <a:cs typeface="Segoe UI" pitchFamily="34" charset="0"/>
                  </a:rPr>
                  <a:t>Light Gray</a:t>
                </a:r>
              </a:p>
              <a:p>
                <a:pPr defTabSz="914080" fontAlgn="base">
                  <a:spcBef>
                    <a:spcPct val="0"/>
                  </a:spcBef>
                  <a:spcAft>
                    <a:spcPct val="0"/>
                  </a:spcAft>
                </a:pPr>
                <a:r>
                  <a:rPr lang="en-US" sz="491" dirty="0">
                    <a:gradFill>
                      <a:gsLst>
                        <a:gs pos="2092">
                          <a:srgbClr val="F8F8F8"/>
                        </a:gs>
                        <a:gs pos="10042">
                          <a:srgbClr val="F8F8F8"/>
                        </a:gs>
                      </a:gsLst>
                      <a:lin ang="5400000" scaled="0"/>
                    </a:gradFill>
                    <a:ea typeface="Segoe UI" pitchFamily="34" charset="0"/>
                    <a:cs typeface="Segoe UI" pitchFamily="34" charset="0"/>
                  </a:rPr>
                  <a:t>R:115 G:115 B:115</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080" fontAlgn="base">
                  <a:spcBef>
                    <a:spcPct val="0"/>
                  </a:spcBef>
                  <a:spcAft>
                    <a:spcPct val="0"/>
                  </a:spcAft>
                </a:pPr>
                <a:r>
                  <a:rPr lang="en-US" sz="491" b="1" dirty="0">
                    <a:gradFill>
                      <a:gsLst>
                        <a:gs pos="98230">
                          <a:srgbClr val="505050"/>
                        </a:gs>
                        <a:gs pos="73451">
                          <a:srgbClr val="505050"/>
                        </a:gs>
                      </a:gsLst>
                      <a:lin ang="5400000" scaled="0"/>
                    </a:gradFill>
                    <a:ea typeface="Segoe UI" pitchFamily="34" charset="0"/>
                    <a:cs typeface="Segoe UI" pitchFamily="34" charset="0"/>
                  </a:rPr>
                  <a:t>Yellow</a:t>
                </a:r>
              </a:p>
              <a:p>
                <a:pPr defTabSz="914080" fontAlgn="base">
                  <a:spcBef>
                    <a:spcPct val="0"/>
                  </a:spcBef>
                  <a:spcAft>
                    <a:spcPct val="0"/>
                  </a:spcAft>
                </a:pPr>
                <a:r>
                  <a:rPr lang="en-US" sz="491" dirty="0">
                    <a:gradFill>
                      <a:gsLst>
                        <a:gs pos="98230">
                          <a:srgbClr val="505050"/>
                        </a:gs>
                        <a:gs pos="73451">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080" fontAlgn="base">
                  <a:spcBef>
                    <a:spcPct val="0"/>
                  </a:spcBef>
                  <a:spcAft>
                    <a:spcPct val="0"/>
                  </a:spcAft>
                </a:pPr>
                <a:r>
                  <a:rPr lang="en-US" sz="491" b="1" dirty="0">
                    <a:gradFill>
                      <a:gsLst>
                        <a:gs pos="1674">
                          <a:srgbClr val="000000"/>
                        </a:gs>
                        <a:gs pos="46862">
                          <a:srgbClr val="505050">
                            <a:lumMod val="50000"/>
                          </a:srgbClr>
                        </a:gs>
                        <a:gs pos="7000">
                          <a:srgbClr val="505050">
                            <a:lumMod val="50000"/>
                          </a:srgbClr>
                        </a:gs>
                      </a:gsLst>
                      <a:lin ang="5400000" scaled="0"/>
                    </a:gradFill>
                    <a:ea typeface="Segoe UI" pitchFamily="34" charset="0"/>
                    <a:cs typeface="Segoe UI" pitchFamily="34" charset="0"/>
                  </a:rPr>
                  <a:t>Light Orange</a:t>
                </a:r>
              </a:p>
              <a:p>
                <a:pPr defTabSz="914080" fontAlgn="base">
                  <a:spcBef>
                    <a:spcPct val="0"/>
                  </a:spcBef>
                  <a:spcAft>
                    <a:spcPct val="0"/>
                  </a:spcAft>
                </a:pPr>
                <a:r>
                  <a:rPr lang="en-US" sz="491" dirty="0">
                    <a:gradFill>
                      <a:gsLst>
                        <a:gs pos="1674">
                          <a:srgbClr val="000000"/>
                        </a:gs>
                        <a:gs pos="46862">
                          <a:srgbClr val="505050">
                            <a:lumMod val="50000"/>
                          </a:srgbClr>
                        </a:gs>
                        <a:gs pos="7000">
                          <a:srgbClr val="505050">
                            <a:lumMod val="50000"/>
                          </a:srgbClr>
                        </a:gs>
                      </a:gsLst>
                      <a:lin ang="5400000" scaled="0"/>
                    </a:gradFill>
                    <a:ea typeface="Segoe UI" pitchFamily="34" charset="0"/>
                    <a:cs typeface="Segoe UI" pitchFamily="34" charset="0"/>
                  </a:rPr>
                  <a:t>R:255 G:140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080" fontAlgn="base">
                  <a:spcBef>
                    <a:spcPct val="0"/>
                  </a:spcBef>
                  <a:spcAft>
                    <a:spcPct val="0"/>
                  </a:spcAft>
                </a:pPr>
                <a:r>
                  <a:rPr lang="en-US" sz="491" b="1" dirty="0">
                    <a:gradFill>
                      <a:gsLst>
                        <a:gs pos="0">
                          <a:srgbClr val="FFFFFF"/>
                        </a:gs>
                        <a:gs pos="100000">
                          <a:srgbClr val="FFFFFF"/>
                        </a:gs>
                      </a:gsLst>
                      <a:lin ang="5400000" scaled="0"/>
                    </a:gradFill>
                    <a:ea typeface="Segoe UI" pitchFamily="34" charset="0"/>
                    <a:cs typeface="Segoe UI" pitchFamily="34" charset="0"/>
                  </a:rPr>
                  <a:t>Orange</a:t>
                </a:r>
              </a:p>
              <a:p>
                <a:pPr defTabSz="914080" fontAlgn="base">
                  <a:spcBef>
                    <a:spcPct val="0"/>
                  </a:spcBef>
                  <a:spcAft>
                    <a:spcPct val="0"/>
                  </a:spcAft>
                </a:pPr>
                <a:r>
                  <a:rPr lang="en-US" sz="491"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080" fontAlgn="base">
                  <a:spcBef>
                    <a:spcPct val="0"/>
                  </a:spcBef>
                  <a:spcAft>
                    <a:spcPct val="0"/>
                  </a:spcAft>
                </a:pPr>
                <a:r>
                  <a:rPr lang="en-US" sz="491" b="1" dirty="0">
                    <a:gradFill>
                      <a:gsLst>
                        <a:gs pos="0">
                          <a:srgbClr val="FFFFFF"/>
                        </a:gs>
                        <a:gs pos="100000">
                          <a:srgbClr val="FFFFFF"/>
                        </a:gs>
                      </a:gsLst>
                      <a:lin ang="5400000" scaled="0"/>
                    </a:gradFill>
                    <a:ea typeface="Segoe UI" pitchFamily="34" charset="0"/>
                    <a:cs typeface="Segoe UI" pitchFamily="34" charset="0"/>
                  </a:rPr>
                  <a:t>Green</a:t>
                </a:r>
              </a:p>
              <a:p>
                <a:pPr defTabSz="914080" fontAlgn="base">
                  <a:spcBef>
                    <a:spcPct val="0"/>
                  </a:spcBef>
                  <a:spcAft>
                    <a:spcPct val="0"/>
                  </a:spcAft>
                </a:pPr>
                <a:r>
                  <a:rPr lang="en-US" sz="491"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3"/>
              <a:ext cx="843944" cy="326834"/>
            </a:xfrm>
            <a:prstGeom prst="rect">
              <a:avLst/>
            </a:prstGeom>
            <a:noFill/>
          </p:spPr>
          <p:txBody>
            <a:bodyPr wrap="none" lIns="0" tIns="91440" rIns="182880" bIns="91440" rtlCol="0">
              <a:spAutoFit/>
            </a:bodyPr>
            <a:lstStyle/>
            <a:p>
              <a:pPr defTabSz="914344">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0" y="4228746"/>
              <a:ext cx="2647254" cy="326833"/>
            </a:xfrm>
            <a:prstGeom prst="rect">
              <a:avLst/>
            </a:prstGeom>
            <a:noFill/>
          </p:spPr>
          <p:txBody>
            <a:bodyPr wrap="none" lIns="0" tIns="91440" rIns="182880" bIns="91440" rtlCol="0">
              <a:spAutoFit/>
            </a:bodyPr>
            <a:lstStyle/>
            <a:p>
              <a:pPr defTabSz="914344">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2857436527"/>
      </p:ext>
    </p:extLst>
  </p:cSld>
  <p:clrMap bg1="lt1" tx1="dk1" bg2="lt2" tx2="dk2" accent1="accent1" accent2="accent2" accent3="accent3" accent4="accent4" accent5="accent5" accent6="accent6" hlink="hlink" folHlink="folHlink"/>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3031613"/>
      </p:ext>
    </p:extLst>
  </p:cSld>
  <p:clrMap bg1="dk1" tx1="lt1" bg2="dk2" tx2="lt2" accent1="accent1" accent2="accent2" accent3="accent3" accent4="accent4" accent5="accent5" accent6="accent6" hlink="hlink" folHlink="folHlink"/>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4" y="1189179"/>
            <a:ext cx="11653521"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533088"/>
      </p:ext>
    </p:extLst>
  </p:cSld>
  <p:clrMap bg1="dk1" tx1="lt1" bg2="dk2" tx2="lt2" accent1="accent1" accent2="accent2" accent3="accent3" accent4="accent4" accent5="accent5" accent6="accent6" hlink="hlink" folHlink="folHlink"/>
  <p:txStyles>
    <p:titleStyle>
      <a:lvl1pPr algn="l" defTabSz="91428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4" marR="0" indent="-336114" algn="l" defTabSz="914284"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39" marR="0" indent="-236525" algn="l" defTabSz="91428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68" marR="0" indent="-224077" algn="l" defTabSz="91428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44" marR="0" indent="-224077" algn="l" defTabSz="91428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20" marR="0" indent="-224077" algn="l" defTabSz="91428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81"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24"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68"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10"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84" rtl="0" eaLnBrk="1" latinLnBrk="0" hangingPunct="1">
        <a:defRPr sz="1765" kern="1200">
          <a:solidFill>
            <a:schemeClr val="tx1"/>
          </a:solidFill>
          <a:latin typeface="+mn-lt"/>
          <a:ea typeface="+mn-ea"/>
          <a:cs typeface="+mn-cs"/>
        </a:defRPr>
      </a:lvl1pPr>
      <a:lvl2pPr marL="457142" algn="l" defTabSz="914284" rtl="0" eaLnBrk="1" latinLnBrk="0" hangingPunct="1">
        <a:defRPr sz="1765" kern="1200">
          <a:solidFill>
            <a:schemeClr val="tx1"/>
          </a:solidFill>
          <a:latin typeface="+mn-lt"/>
          <a:ea typeface="+mn-ea"/>
          <a:cs typeface="+mn-cs"/>
        </a:defRPr>
      </a:lvl2pPr>
      <a:lvl3pPr marL="914284" algn="l" defTabSz="914284" rtl="0" eaLnBrk="1" latinLnBrk="0" hangingPunct="1">
        <a:defRPr sz="1765" kern="1200">
          <a:solidFill>
            <a:schemeClr val="tx1"/>
          </a:solidFill>
          <a:latin typeface="+mn-lt"/>
          <a:ea typeface="+mn-ea"/>
          <a:cs typeface="+mn-cs"/>
        </a:defRPr>
      </a:lvl3pPr>
      <a:lvl4pPr marL="1371427" algn="l" defTabSz="914284" rtl="0" eaLnBrk="1" latinLnBrk="0" hangingPunct="1">
        <a:defRPr sz="1765" kern="1200">
          <a:solidFill>
            <a:schemeClr val="tx1"/>
          </a:solidFill>
          <a:latin typeface="+mn-lt"/>
          <a:ea typeface="+mn-ea"/>
          <a:cs typeface="+mn-cs"/>
        </a:defRPr>
      </a:lvl4pPr>
      <a:lvl5pPr marL="1828569" algn="l" defTabSz="914284" rtl="0" eaLnBrk="1" latinLnBrk="0" hangingPunct="1">
        <a:defRPr sz="1765" kern="1200">
          <a:solidFill>
            <a:schemeClr val="tx1"/>
          </a:solidFill>
          <a:latin typeface="+mn-lt"/>
          <a:ea typeface="+mn-ea"/>
          <a:cs typeface="+mn-cs"/>
        </a:defRPr>
      </a:lvl5pPr>
      <a:lvl6pPr marL="2285712" algn="l" defTabSz="914284" rtl="0" eaLnBrk="1" latinLnBrk="0" hangingPunct="1">
        <a:defRPr sz="1765" kern="1200">
          <a:solidFill>
            <a:schemeClr val="tx1"/>
          </a:solidFill>
          <a:latin typeface="+mn-lt"/>
          <a:ea typeface="+mn-ea"/>
          <a:cs typeface="+mn-cs"/>
        </a:defRPr>
      </a:lvl6pPr>
      <a:lvl7pPr marL="2742853" algn="l" defTabSz="914284" rtl="0" eaLnBrk="1" latinLnBrk="0" hangingPunct="1">
        <a:defRPr sz="1765" kern="1200">
          <a:solidFill>
            <a:schemeClr val="tx1"/>
          </a:solidFill>
          <a:latin typeface="+mn-lt"/>
          <a:ea typeface="+mn-ea"/>
          <a:cs typeface="+mn-cs"/>
        </a:defRPr>
      </a:lvl7pPr>
      <a:lvl8pPr marL="3199995" algn="l" defTabSz="914284" rtl="0" eaLnBrk="1" latinLnBrk="0" hangingPunct="1">
        <a:defRPr sz="1765" kern="1200">
          <a:solidFill>
            <a:schemeClr val="tx1"/>
          </a:solidFill>
          <a:latin typeface="+mn-lt"/>
          <a:ea typeface="+mn-ea"/>
          <a:cs typeface="+mn-cs"/>
        </a:defRPr>
      </a:lvl8pPr>
      <a:lvl9pPr marL="3657138" algn="l" defTabSz="91428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9" y="-216"/>
            <a:ext cx="935478" cy="5654619"/>
            <a:chOff x="12618967" y="-222"/>
            <a:chExt cx="954236" cy="5767189"/>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73" fontAlgn="base">
                  <a:lnSpc>
                    <a:spcPct val="100000"/>
                  </a:lnSpc>
                  <a:spcBef>
                    <a:spcPct val="0"/>
                  </a:spcBef>
                  <a:spcAft>
                    <a:spcPct val="0"/>
                  </a:spcAft>
                </a:pPr>
                <a:r>
                  <a:rPr lang="en-US" sz="491"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1"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73" fontAlgn="base">
                  <a:lnSpc>
                    <a:spcPct val="100000"/>
                  </a:lnSpc>
                  <a:spcBef>
                    <a:spcPct val="0"/>
                  </a:spcBef>
                  <a:spcAft>
                    <a:spcPct val="0"/>
                  </a:spcAft>
                </a:pPr>
                <a:r>
                  <a:rPr lang="en-US" sz="491" dirty="0">
                    <a:gradFill>
                      <a:gsLst>
                        <a:gs pos="0">
                          <a:srgbClr val="FFFFFF"/>
                        </a:gs>
                        <a:gs pos="100000">
                          <a:srgbClr val="FFFFFF"/>
                        </a:gs>
                      </a:gsLst>
                      <a:lin ang="5400000" scaled="0"/>
                    </a:gradFill>
                    <a:ea typeface="Segoe UI" pitchFamily="34" charset="0"/>
                    <a:cs typeface="Segoe UI" pitchFamily="34" charset="0"/>
                  </a:rPr>
                  <a:t>R:</a:t>
                </a:r>
                <a:r>
                  <a:rPr lang="en-US" sz="491"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1"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73" fontAlgn="base">
                  <a:lnSpc>
                    <a:spcPct val="100000"/>
                  </a:lnSpc>
                  <a:spcBef>
                    <a:spcPct val="0"/>
                  </a:spcBef>
                  <a:spcAft>
                    <a:spcPct val="0"/>
                  </a:spcAft>
                </a:pPr>
                <a:r>
                  <a:rPr lang="en-US" sz="491"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73" rtl="0" eaLnBrk="1" fontAlgn="base" latinLnBrk="0" hangingPunct="1">
                  <a:lnSpc>
                    <a:spcPct val="100000"/>
                  </a:lnSpc>
                  <a:spcBef>
                    <a:spcPct val="0"/>
                  </a:spcBef>
                  <a:spcAft>
                    <a:spcPct val="0"/>
                  </a:spcAft>
                </a:pPr>
                <a:r>
                  <a:rPr lang="en-US" sz="491"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73" rtl="0" eaLnBrk="1" fontAlgn="base" latinLnBrk="0" hangingPunct="1">
                  <a:lnSpc>
                    <a:spcPct val="100000"/>
                  </a:lnSpc>
                  <a:spcBef>
                    <a:spcPct val="0"/>
                  </a:spcBef>
                  <a:spcAft>
                    <a:spcPct val="0"/>
                  </a:spcAft>
                </a:pPr>
                <a:r>
                  <a:rPr lang="en-US" sz="491"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73" rtl="0" eaLnBrk="1" fontAlgn="base" latinLnBrk="0" hangingPunct="1">
                  <a:lnSpc>
                    <a:spcPct val="100000"/>
                  </a:lnSpc>
                  <a:spcBef>
                    <a:spcPct val="0"/>
                  </a:spcBef>
                  <a:spcAft>
                    <a:spcPct val="0"/>
                  </a:spcAft>
                </a:pPr>
                <a:r>
                  <a:rPr lang="en-US" sz="491"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73" rtl="0" eaLnBrk="1" fontAlgn="base" latinLnBrk="0" hangingPunct="1">
                  <a:lnSpc>
                    <a:spcPct val="100000"/>
                  </a:lnSpc>
                  <a:spcBef>
                    <a:spcPct val="0"/>
                  </a:spcBef>
                  <a:spcAft>
                    <a:spcPct val="0"/>
                  </a:spcAft>
                </a:pPr>
                <a:r>
                  <a:rPr lang="en-US" sz="491"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73" fontAlgn="base">
                  <a:lnSpc>
                    <a:spcPct val="100000"/>
                  </a:lnSpc>
                  <a:spcBef>
                    <a:spcPct val="0"/>
                  </a:spcBef>
                  <a:spcAft>
                    <a:spcPct val="0"/>
                  </a:spcAft>
                </a:pPr>
                <a:r>
                  <a:rPr lang="en-US" sz="491" dirty="0">
                    <a:gradFill>
                      <a:gsLst>
                        <a:gs pos="37168">
                          <a:srgbClr val="292929"/>
                        </a:gs>
                        <a:gs pos="72000">
                          <a:srgbClr val="292929"/>
                        </a:gs>
                      </a:gsLst>
                      <a:lin ang="5400000" scaled="0"/>
                    </a:gradFill>
                    <a:ea typeface="Segoe UI" pitchFamily="34" charset="0"/>
                    <a:cs typeface="Segoe UI" pitchFamily="34" charset="0"/>
                  </a:rPr>
                  <a:t>R:</a:t>
                </a:r>
                <a:r>
                  <a:rPr lang="en-US" sz="491"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1"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4" y="258333"/>
              <a:ext cx="843944" cy="326834"/>
            </a:xfrm>
            <a:prstGeom prst="rect">
              <a:avLst/>
            </a:prstGeom>
            <a:noFill/>
          </p:spPr>
          <p:txBody>
            <a:bodyPr wrap="none" lIns="0" tIns="91440" rIns="182880" bIns="91440" rtlCol="0">
              <a:spAutoFit/>
            </a:bodyPr>
            <a:lstStyle/>
            <a:p>
              <a:pPr marL="0" algn="l" defTabSz="91443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0" y="4228745"/>
              <a:ext cx="2647254" cy="326834"/>
            </a:xfrm>
            <a:prstGeom prst="rect">
              <a:avLst/>
            </a:prstGeom>
            <a:noFill/>
          </p:spPr>
          <p:txBody>
            <a:bodyPr wrap="none" lIns="0" tIns="91440" rIns="182880" bIns="91440" rtlCol="0">
              <a:spAutoFit/>
            </a:bodyPr>
            <a:lstStyle/>
            <a:p>
              <a:pPr marL="0" algn="l" defTabSz="91443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73" fontAlgn="base">
                <a:lnSpc>
                  <a:spcPct val="100000"/>
                </a:lnSpc>
                <a:spcBef>
                  <a:spcPct val="0"/>
                </a:spcBef>
                <a:spcAft>
                  <a:spcPct val="0"/>
                </a:spcAft>
              </a:pPr>
              <a:r>
                <a:rPr lang="en-US" sz="491" dirty="0">
                  <a:gradFill>
                    <a:gsLst>
                      <a:gs pos="2092">
                        <a:srgbClr val="F8F8F8"/>
                      </a:gs>
                      <a:gs pos="10042">
                        <a:srgbClr val="F8F8F8"/>
                      </a:gs>
                    </a:gsLst>
                    <a:lin ang="5400000" scaled="0"/>
                  </a:gradFill>
                  <a:ea typeface="Segoe UI" pitchFamily="34" charset="0"/>
                  <a:cs typeface="Segoe UI" pitchFamily="34" charset="0"/>
                </a:rPr>
                <a:t>R:</a:t>
              </a:r>
              <a:r>
                <a:rPr lang="en-US" sz="491"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1"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73" fontAlgn="base">
                <a:lnSpc>
                  <a:spcPct val="100000"/>
                </a:lnSpc>
                <a:spcBef>
                  <a:spcPct val="0"/>
                </a:spcBef>
                <a:spcAft>
                  <a:spcPct val="0"/>
                </a:spcAft>
              </a:pPr>
              <a:r>
                <a:rPr lang="en-US" sz="491" dirty="0">
                  <a:gradFill>
                    <a:gsLst>
                      <a:gs pos="2092">
                        <a:srgbClr val="F8F8F8"/>
                      </a:gs>
                      <a:gs pos="10042">
                        <a:srgbClr val="F8F8F8"/>
                      </a:gs>
                    </a:gsLst>
                    <a:lin ang="5400000" scaled="0"/>
                  </a:gradFill>
                  <a:ea typeface="Segoe UI" pitchFamily="34" charset="0"/>
                  <a:cs typeface="Segoe UI" pitchFamily="34" charset="0"/>
                </a:rPr>
                <a:t>R:16</a:t>
              </a:r>
              <a:r>
                <a:rPr lang="en-US" sz="491"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1"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73" rtl="0" eaLnBrk="1" fontAlgn="base" latinLnBrk="0" hangingPunct="1">
                <a:lnSpc>
                  <a:spcPct val="100000"/>
                </a:lnSpc>
                <a:spcBef>
                  <a:spcPct val="0"/>
                </a:spcBef>
                <a:spcAft>
                  <a:spcPct val="0"/>
                </a:spcAft>
              </a:pPr>
              <a:r>
                <a:rPr lang="en-US" sz="491"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73" fontAlgn="base">
                <a:lnSpc>
                  <a:spcPct val="100000"/>
                </a:lnSpc>
                <a:spcBef>
                  <a:spcPct val="0"/>
                </a:spcBef>
                <a:spcAft>
                  <a:spcPct val="0"/>
                </a:spcAft>
              </a:pPr>
              <a:r>
                <a:rPr lang="en-US" sz="491"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804042652"/>
      </p:ext>
    </p:extLst>
  </p:cSld>
  <p:clrMap bg1="lt1" tx1="dk1" bg2="lt2" tx2="dk2" accent1="accent1" accent2="accent2" accent3="accent3" accent4="accent4" accent5="accent5" accent6="accent6" hlink="hlink" folHlink="folHlink"/>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4376" y="614165"/>
            <a:ext cx="10955156"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95160" y="1590326"/>
            <a:ext cx="8534052" cy="192684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4359396"/>
      </p:ext>
    </p:extLst>
  </p:cSld>
  <p:clrMap bg1="dk1" tx1="lt1" bg2="dk2" tx2="lt2" accent1="accent1" accent2="accent2" accent3="accent3" accent4="accent4" accent5="accent5" accent6="accent6" hlink="hlink" folHlink="folHlink"/>
  <p:transition>
    <p:fade/>
  </p:transition>
  <p:hf hdr="0" ftr="0"/>
  <p:txStyles>
    <p:titleStyle>
      <a:lvl1pPr algn="l" defTabSz="857219" rtl="0" eaLnBrk="1" latinLnBrk="0" hangingPunct="1">
        <a:lnSpc>
          <a:spcPct val="90000"/>
        </a:lnSpc>
        <a:spcBef>
          <a:spcPct val="0"/>
        </a:spcBef>
        <a:buNone/>
        <a:defRPr lang="en-US" sz="5156" b="0" kern="1200" cap="none" spc="-94" baseline="0" dirty="0" smtClean="0">
          <a:ln w="3175">
            <a:noFill/>
          </a:ln>
          <a:solidFill>
            <a:schemeClr val="tx1"/>
          </a:solidFill>
          <a:effectLst/>
          <a:latin typeface="+mj-lt"/>
          <a:ea typeface="+mn-ea"/>
          <a:cs typeface="Segoe UI" pitchFamily="34" charset="0"/>
        </a:defRPr>
      </a:lvl1pPr>
    </p:titleStyle>
    <p:bodyStyle>
      <a:lvl1pPr marL="315136" marR="0" indent="-315136" algn="l" defTabSz="857219" rtl="0" eaLnBrk="1" fontAlgn="auto" latinLnBrk="0" hangingPunct="1">
        <a:lnSpc>
          <a:spcPct val="90000"/>
        </a:lnSpc>
        <a:spcBef>
          <a:spcPct val="20000"/>
        </a:spcBef>
        <a:spcAft>
          <a:spcPts val="0"/>
        </a:spcAft>
        <a:buClrTx/>
        <a:buSzPct val="90000"/>
        <a:buFont typeface="Arial" pitchFamily="34" charset="0"/>
        <a:buChar char="•"/>
        <a:tabLst/>
        <a:defRPr sz="3676" kern="1200" spc="0" baseline="0">
          <a:gradFill>
            <a:gsLst>
              <a:gs pos="1250">
                <a:schemeClr val="tx1"/>
              </a:gs>
              <a:gs pos="100000">
                <a:schemeClr val="tx1"/>
              </a:gs>
            </a:gsLst>
            <a:lin ang="5400000" scaled="0"/>
          </a:gradFill>
          <a:latin typeface="+mj-lt"/>
          <a:ea typeface="+mn-ea"/>
          <a:cs typeface="+mn-cs"/>
        </a:defRPr>
      </a:lvl1pPr>
      <a:lvl2pPr marL="536898" marR="0" indent="-221762" algn="l" defTabSz="857219" rtl="0" eaLnBrk="1" fontAlgn="auto" latinLnBrk="0" hangingPunct="1">
        <a:lnSpc>
          <a:spcPct val="90000"/>
        </a:lnSpc>
        <a:spcBef>
          <a:spcPct val="20000"/>
        </a:spcBef>
        <a:spcAft>
          <a:spcPts val="0"/>
        </a:spcAft>
        <a:buClrTx/>
        <a:buSzPct val="90000"/>
        <a:buFont typeface="Arial" pitchFamily="34" charset="0"/>
        <a:buChar char="•"/>
        <a:tabLst/>
        <a:defRPr sz="2206" kern="1200" spc="0" baseline="0">
          <a:gradFill>
            <a:gsLst>
              <a:gs pos="1250">
                <a:schemeClr val="tx1"/>
              </a:gs>
              <a:gs pos="100000">
                <a:schemeClr val="tx1"/>
              </a:gs>
            </a:gsLst>
            <a:lin ang="5400000" scaled="0"/>
          </a:gradFill>
          <a:latin typeface="+mn-lt"/>
          <a:ea typeface="+mn-ea"/>
          <a:cs typeface="+mn-cs"/>
        </a:defRPr>
      </a:lvl2pPr>
      <a:lvl3pPr marL="735317" marR="0" indent="-210091" algn="l" defTabSz="857219" rtl="0" eaLnBrk="1" fontAlgn="auto" latinLnBrk="0" hangingPunct="1">
        <a:lnSpc>
          <a:spcPct val="90000"/>
        </a:lnSpc>
        <a:spcBef>
          <a:spcPct val="20000"/>
        </a:spcBef>
        <a:spcAft>
          <a:spcPts val="0"/>
        </a:spcAft>
        <a:buClrTx/>
        <a:buSzPct val="90000"/>
        <a:buFont typeface="Arial" pitchFamily="34" charset="0"/>
        <a:buChar char="•"/>
        <a:tabLst/>
        <a:defRPr sz="1838" kern="1200" spc="0" baseline="0">
          <a:gradFill>
            <a:gsLst>
              <a:gs pos="1250">
                <a:schemeClr val="tx1"/>
              </a:gs>
              <a:gs pos="100000">
                <a:schemeClr val="tx1"/>
              </a:gs>
            </a:gsLst>
            <a:lin ang="5400000" scaled="0"/>
          </a:gradFill>
          <a:latin typeface="+mn-lt"/>
          <a:ea typeface="+mn-ea"/>
          <a:cs typeface="+mn-cs"/>
        </a:defRPr>
      </a:lvl3pPr>
      <a:lvl4pPr marL="945408" marR="0" indent="-210091" algn="l" defTabSz="857219"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4pPr>
      <a:lvl5pPr marL="1155498" marR="0" indent="-210091" algn="l" defTabSz="857219"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5pPr>
      <a:lvl6pPr marL="235735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96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57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318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219" rtl="0" eaLnBrk="1" latinLnBrk="0" hangingPunct="1">
        <a:defRPr sz="1655" kern="1200">
          <a:solidFill>
            <a:schemeClr val="tx1"/>
          </a:solidFill>
          <a:latin typeface="+mn-lt"/>
          <a:ea typeface="+mn-ea"/>
          <a:cs typeface="+mn-cs"/>
        </a:defRPr>
      </a:lvl1pPr>
      <a:lvl2pPr marL="428609" algn="l" defTabSz="857219" rtl="0" eaLnBrk="1" latinLnBrk="0" hangingPunct="1">
        <a:defRPr sz="1655" kern="1200">
          <a:solidFill>
            <a:schemeClr val="tx1"/>
          </a:solidFill>
          <a:latin typeface="+mn-lt"/>
          <a:ea typeface="+mn-ea"/>
          <a:cs typeface="+mn-cs"/>
        </a:defRPr>
      </a:lvl2pPr>
      <a:lvl3pPr marL="857219" algn="l" defTabSz="857219" rtl="0" eaLnBrk="1" latinLnBrk="0" hangingPunct="1">
        <a:defRPr sz="1655" kern="1200">
          <a:solidFill>
            <a:schemeClr val="tx1"/>
          </a:solidFill>
          <a:latin typeface="+mn-lt"/>
          <a:ea typeface="+mn-ea"/>
          <a:cs typeface="+mn-cs"/>
        </a:defRPr>
      </a:lvl3pPr>
      <a:lvl4pPr marL="1285828" algn="l" defTabSz="857219" rtl="0" eaLnBrk="1" latinLnBrk="0" hangingPunct="1">
        <a:defRPr sz="1655" kern="1200">
          <a:solidFill>
            <a:schemeClr val="tx1"/>
          </a:solidFill>
          <a:latin typeface="+mn-lt"/>
          <a:ea typeface="+mn-ea"/>
          <a:cs typeface="+mn-cs"/>
        </a:defRPr>
      </a:lvl4pPr>
      <a:lvl5pPr marL="1714438" algn="l" defTabSz="857219" rtl="0" eaLnBrk="1" latinLnBrk="0" hangingPunct="1">
        <a:defRPr sz="1655" kern="1200">
          <a:solidFill>
            <a:schemeClr val="tx1"/>
          </a:solidFill>
          <a:latin typeface="+mn-lt"/>
          <a:ea typeface="+mn-ea"/>
          <a:cs typeface="+mn-cs"/>
        </a:defRPr>
      </a:lvl5pPr>
      <a:lvl6pPr marL="2143048" algn="l" defTabSz="857219" rtl="0" eaLnBrk="1" latinLnBrk="0" hangingPunct="1">
        <a:defRPr sz="1655" kern="1200">
          <a:solidFill>
            <a:schemeClr val="tx1"/>
          </a:solidFill>
          <a:latin typeface="+mn-lt"/>
          <a:ea typeface="+mn-ea"/>
          <a:cs typeface="+mn-cs"/>
        </a:defRPr>
      </a:lvl6pPr>
      <a:lvl7pPr marL="2571657" algn="l" defTabSz="857219" rtl="0" eaLnBrk="1" latinLnBrk="0" hangingPunct="1">
        <a:defRPr sz="1655" kern="1200">
          <a:solidFill>
            <a:schemeClr val="tx1"/>
          </a:solidFill>
          <a:latin typeface="+mn-lt"/>
          <a:ea typeface="+mn-ea"/>
          <a:cs typeface="+mn-cs"/>
        </a:defRPr>
      </a:lvl7pPr>
      <a:lvl8pPr marL="3000266" algn="l" defTabSz="857219" rtl="0" eaLnBrk="1" latinLnBrk="0" hangingPunct="1">
        <a:defRPr sz="1655" kern="1200">
          <a:solidFill>
            <a:schemeClr val="tx1"/>
          </a:solidFill>
          <a:latin typeface="+mn-lt"/>
          <a:ea typeface="+mn-ea"/>
          <a:cs typeface="+mn-cs"/>
        </a:defRPr>
      </a:lvl8pPr>
      <a:lvl9pPr marL="3428877" algn="l" defTabSz="857219" rtl="0" eaLnBrk="1" latinLnBrk="0" hangingPunct="1">
        <a:defRPr sz="165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900777095"/>
      </p:ext>
    </p:extLst>
  </p:cSld>
  <p:clrMap bg1="dk1" tx1="lt1" bg2="dk2" tx2="lt2" accent1="accent1" accent2="accent2" accent3="accent3" accent4="accent4" accent5="accent5" accent6="accent6" hlink="hlink" folHlink="folHlink"/>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0"/>
            <a:ext cx="11653520" cy="2055178"/>
          </a:xfrm>
          <a:prstGeom prst="rect">
            <a:avLst/>
          </a:prstGeom>
        </p:spPr>
        <p:txBody>
          <a:bodyPr vert="horz" wrap="square" lIns="146304" tIns="91440" rIns="146304" bIns="91440" rtlCol="0">
            <a:spAutoFit/>
          </a:bodyPr>
          <a:lstStyle/>
          <a:p>
            <a:pPr marL="336084" marR="0" lvl="0" indent="-336084" algn="l" defTabSz="914200"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584" marR="0" lvl="1" indent="-236501" algn="l" defTabSz="914200"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13" y="-215"/>
            <a:ext cx="935542" cy="5654619"/>
            <a:chOff x="12618967" y="-223"/>
            <a:chExt cx="954300" cy="5767188"/>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34" fontAlgn="base">
                  <a:spcBef>
                    <a:spcPct val="0"/>
                  </a:spcBef>
                  <a:spcAft>
                    <a:spcPct val="0"/>
                  </a:spcAft>
                  <a:defRPr/>
                </a:pPr>
                <a:r>
                  <a:rPr lang="en-US" sz="491" b="1" kern="0" dirty="0">
                    <a:gradFill>
                      <a:gsLst>
                        <a:gs pos="0">
                          <a:srgbClr val="FFFFFF"/>
                        </a:gs>
                        <a:gs pos="100000">
                          <a:srgbClr val="FFFFFF"/>
                        </a:gs>
                      </a:gsLst>
                      <a:lin ang="5400000" scaled="0"/>
                    </a:gradFill>
                    <a:ea typeface="Segoe UI" pitchFamily="34" charset="0"/>
                    <a:cs typeface="Segoe UI" pitchFamily="34" charset="0"/>
                  </a:rPr>
                  <a:t>Blue</a:t>
                </a:r>
              </a:p>
              <a:p>
                <a:pPr defTabSz="913934" fontAlgn="base">
                  <a:spcBef>
                    <a:spcPct val="0"/>
                  </a:spcBef>
                  <a:spcAft>
                    <a:spcPct val="0"/>
                  </a:spcAft>
                  <a:defRPr/>
                </a:pPr>
                <a:r>
                  <a:rPr lang="en-US" sz="491" kern="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34" fontAlgn="base">
                  <a:spcBef>
                    <a:spcPct val="0"/>
                  </a:spcBef>
                  <a:spcAft>
                    <a:spcPct val="0"/>
                  </a:spcAft>
                  <a:defRPr/>
                </a:pPr>
                <a:r>
                  <a:rPr lang="en-US" sz="491" b="1" kern="0" dirty="0">
                    <a:gradFill>
                      <a:gsLst>
                        <a:gs pos="28319">
                          <a:srgbClr val="505050"/>
                        </a:gs>
                        <a:gs pos="79000">
                          <a:srgbClr val="505050"/>
                        </a:gs>
                      </a:gsLst>
                      <a:lin ang="5400000" scaled="0"/>
                    </a:gradFill>
                    <a:ea typeface="Segoe UI" pitchFamily="34" charset="0"/>
                    <a:cs typeface="Segoe UI" pitchFamily="34" charset="0"/>
                  </a:rPr>
                  <a:t>Cyan</a:t>
                </a:r>
              </a:p>
              <a:p>
                <a:pPr defTabSz="913934" fontAlgn="base">
                  <a:spcBef>
                    <a:spcPct val="0"/>
                  </a:spcBef>
                  <a:spcAft>
                    <a:spcPct val="0"/>
                  </a:spcAft>
                  <a:defRPr/>
                </a:pPr>
                <a:r>
                  <a:rPr lang="en-US" sz="491" kern="0" dirty="0">
                    <a:gradFill>
                      <a:gsLst>
                        <a:gs pos="28319">
                          <a:srgbClr val="505050"/>
                        </a:gs>
                        <a:gs pos="79000">
                          <a:srgbClr val="505050"/>
                        </a:gs>
                      </a:gsLst>
                      <a:lin ang="5400000" scaled="0"/>
                    </a:gradFill>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34" fontAlgn="base">
                  <a:spcBef>
                    <a:spcPct val="0"/>
                  </a:spcBef>
                  <a:spcAft>
                    <a:spcPct val="0"/>
                  </a:spcAft>
                  <a:defRPr/>
                </a:pPr>
                <a:r>
                  <a:rPr lang="en-US" sz="491" b="1" kern="0" dirty="0">
                    <a:gradFill>
                      <a:gsLst>
                        <a:gs pos="92035">
                          <a:srgbClr val="505050"/>
                        </a:gs>
                        <a:gs pos="27000">
                          <a:srgbClr val="505050"/>
                        </a:gs>
                      </a:gsLst>
                      <a:lin ang="5400000" scaled="0"/>
                    </a:gradFill>
                    <a:ea typeface="Segoe UI" pitchFamily="34" charset="0"/>
                    <a:cs typeface="Segoe UI" pitchFamily="34" charset="0"/>
                  </a:rPr>
                  <a:t>Light Gray</a:t>
                </a:r>
              </a:p>
              <a:p>
                <a:pPr defTabSz="913934" fontAlgn="base">
                  <a:spcBef>
                    <a:spcPct val="0"/>
                  </a:spcBef>
                  <a:spcAft>
                    <a:spcPct val="0"/>
                  </a:spcAft>
                  <a:defRPr/>
                </a:pPr>
                <a:r>
                  <a:rPr lang="en-US" sz="491" kern="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34" fontAlgn="base">
                  <a:spcBef>
                    <a:spcPct val="0"/>
                  </a:spcBef>
                  <a:spcAft>
                    <a:spcPct val="0"/>
                  </a:spcAft>
                  <a:defRPr/>
                </a:pPr>
                <a:r>
                  <a:rPr lang="en-US" sz="491" b="1" kern="0" dirty="0">
                    <a:gradFill>
                      <a:gsLst>
                        <a:gs pos="0">
                          <a:srgbClr val="FFFFFF"/>
                        </a:gs>
                        <a:gs pos="100000">
                          <a:srgbClr val="FFFFFF"/>
                        </a:gs>
                      </a:gsLst>
                      <a:lin ang="5400000" scaled="0"/>
                    </a:gradFill>
                    <a:ea typeface="Segoe UI" pitchFamily="34" charset="0"/>
                    <a:cs typeface="Segoe UI" pitchFamily="34" charset="0"/>
                  </a:rPr>
                  <a:t>Dark Blue</a:t>
                </a:r>
              </a:p>
              <a:p>
                <a:pPr defTabSz="913934" fontAlgn="base">
                  <a:spcBef>
                    <a:spcPct val="0"/>
                  </a:spcBef>
                  <a:spcAft>
                    <a:spcPct val="0"/>
                  </a:spcAft>
                  <a:defRPr/>
                </a:pPr>
                <a:r>
                  <a:rPr lang="en-US" sz="491" kern="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34" fontAlgn="base">
                  <a:spcBef>
                    <a:spcPct val="0"/>
                  </a:spcBef>
                  <a:spcAft>
                    <a:spcPct val="0"/>
                  </a:spcAft>
                  <a:defRPr/>
                </a:pPr>
                <a:r>
                  <a:rPr lang="en-US" sz="491" b="1" kern="0" dirty="0">
                    <a:gradFill>
                      <a:gsLst>
                        <a:gs pos="0">
                          <a:srgbClr val="FFFFFF"/>
                        </a:gs>
                        <a:gs pos="100000">
                          <a:srgbClr val="FFFFFF"/>
                        </a:gs>
                      </a:gsLst>
                      <a:lin ang="5400000" scaled="0"/>
                    </a:gradFill>
                    <a:ea typeface="Segoe UI" pitchFamily="34" charset="0"/>
                    <a:cs typeface="Segoe UI" pitchFamily="34" charset="0"/>
                  </a:rPr>
                  <a:t>Dark Gray</a:t>
                </a:r>
              </a:p>
              <a:p>
                <a:pPr defTabSz="913934" fontAlgn="base">
                  <a:spcBef>
                    <a:spcPct val="0"/>
                  </a:spcBef>
                  <a:spcAft>
                    <a:spcPct val="0"/>
                  </a:spcAft>
                  <a:defRPr/>
                </a:pPr>
                <a:r>
                  <a:rPr lang="en-US" sz="491" kern="0" dirty="0">
                    <a:gradFill>
                      <a:gsLst>
                        <a:gs pos="2092">
                          <a:srgbClr val="F8F8F8"/>
                        </a:gs>
                        <a:gs pos="10042">
                          <a:srgbClr val="F8F8F8"/>
                        </a:gs>
                      </a:gsLst>
                      <a:lin ang="5400000" scaled="0"/>
                    </a:gradFill>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34" fontAlgn="base">
                  <a:spcBef>
                    <a:spcPct val="0"/>
                  </a:spcBef>
                  <a:spcAft>
                    <a:spcPct val="0"/>
                  </a:spcAft>
                  <a:defRPr/>
                </a:pPr>
                <a:r>
                  <a:rPr lang="en-US" sz="491" b="1" kern="0" dirty="0">
                    <a:gradFill>
                      <a:gsLst>
                        <a:gs pos="0">
                          <a:srgbClr val="FFFFFF"/>
                        </a:gs>
                        <a:gs pos="100000">
                          <a:srgbClr val="FFFFFF"/>
                        </a:gs>
                      </a:gsLst>
                      <a:lin ang="5400000" scaled="0"/>
                    </a:gradFill>
                    <a:ea typeface="Segoe UI" pitchFamily="34" charset="0"/>
                    <a:cs typeface="Segoe UI" pitchFamily="34" charset="0"/>
                  </a:rPr>
                  <a:t>Gray</a:t>
                </a:r>
              </a:p>
              <a:p>
                <a:pPr defTabSz="913934" fontAlgn="base">
                  <a:spcBef>
                    <a:spcPct val="0"/>
                  </a:spcBef>
                  <a:spcAft>
                    <a:spcPct val="0"/>
                  </a:spcAft>
                  <a:defRPr/>
                </a:pPr>
                <a:r>
                  <a:rPr lang="en-US" sz="491" kern="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34" fontAlgn="base">
                  <a:spcBef>
                    <a:spcPct val="0"/>
                  </a:spcBef>
                  <a:spcAft>
                    <a:spcPct val="0"/>
                  </a:spcAft>
                  <a:defRPr/>
                </a:pPr>
                <a:r>
                  <a:rPr lang="en-US" sz="491" b="1" dirty="0">
                    <a:gradFill>
                      <a:gsLst>
                        <a:gs pos="0">
                          <a:srgbClr val="FFFFFF"/>
                        </a:gs>
                        <a:gs pos="100000">
                          <a:srgbClr val="FFFFFF"/>
                        </a:gs>
                      </a:gsLst>
                      <a:lin ang="5400000" scaled="0"/>
                    </a:gradFill>
                    <a:ea typeface="Segoe UI" pitchFamily="34" charset="0"/>
                    <a:cs typeface="Segoe UI" pitchFamily="34" charset="0"/>
                  </a:rPr>
                  <a:t>Purple</a:t>
                </a:r>
              </a:p>
              <a:p>
                <a:pPr defTabSz="913934" fontAlgn="base">
                  <a:spcBef>
                    <a:spcPct val="0"/>
                  </a:spcBef>
                  <a:spcAft>
                    <a:spcPct val="0"/>
                  </a:spcAft>
                  <a:defRPr/>
                </a:pPr>
                <a:r>
                  <a:rPr lang="en-US" sz="491" kern="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34" fontAlgn="base">
                  <a:spcBef>
                    <a:spcPct val="0"/>
                  </a:spcBef>
                  <a:spcAft>
                    <a:spcPct val="0"/>
                  </a:spcAft>
                  <a:defRPr/>
                </a:pPr>
                <a:r>
                  <a:rPr lang="en-US" sz="491" b="1" kern="0" dirty="0">
                    <a:gradFill>
                      <a:gsLst>
                        <a:gs pos="0">
                          <a:srgbClr val="FFFFFF"/>
                        </a:gs>
                        <a:gs pos="100000">
                          <a:srgbClr val="FFFFFF"/>
                        </a:gs>
                      </a:gsLst>
                      <a:lin ang="5400000" scaled="0"/>
                    </a:gradFill>
                    <a:ea typeface="Segoe UI" pitchFamily="34" charset="0"/>
                    <a:cs typeface="Segoe UI" pitchFamily="34" charset="0"/>
                  </a:rPr>
                  <a:t>Orange</a:t>
                </a:r>
              </a:p>
              <a:p>
                <a:pPr defTabSz="913934" fontAlgn="base">
                  <a:spcBef>
                    <a:spcPct val="0"/>
                  </a:spcBef>
                  <a:spcAft>
                    <a:spcPct val="0"/>
                  </a:spcAft>
                  <a:defRPr/>
                </a:pPr>
                <a:r>
                  <a:rPr lang="en-US" sz="491" kern="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34" fontAlgn="base">
                  <a:spcBef>
                    <a:spcPct val="0"/>
                  </a:spcBef>
                  <a:spcAft>
                    <a:spcPct val="0"/>
                  </a:spcAft>
                  <a:defRPr/>
                </a:pPr>
                <a:r>
                  <a:rPr lang="en-US" sz="491" b="1" kern="0" dirty="0">
                    <a:gradFill>
                      <a:gsLst>
                        <a:gs pos="0">
                          <a:srgbClr val="FFFFFF"/>
                        </a:gs>
                        <a:gs pos="100000">
                          <a:srgbClr val="FFFFFF"/>
                        </a:gs>
                      </a:gsLst>
                      <a:lin ang="5400000" scaled="0"/>
                    </a:gradFill>
                    <a:ea typeface="Segoe UI" pitchFamily="34" charset="0"/>
                    <a:cs typeface="Segoe UI" pitchFamily="34" charset="0"/>
                  </a:rPr>
                  <a:t>Green</a:t>
                </a:r>
              </a:p>
              <a:p>
                <a:pPr defTabSz="913934" fontAlgn="base">
                  <a:spcBef>
                    <a:spcPct val="0"/>
                  </a:spcBef>
                  <a:spcAft>
                    <a:spcPct val="0"/>
                  </a:spcAft>
                  <a:defRPr/>
                </a:pPr>
                <a:r>
                  <a:rPr lang="en-US" sz="491" kern="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45" name="TextBox 44"/>
            <p:cNvSpPr txBox="1"/>
            <p:nvPr userDrawn="1"/>
          </p:nvSpPr>
          <p:spPr>
            <a:xfrm rot="5400000">
              <a:off x="12987813" y="258267"/>
              <a:ext cx="843944" cy="326964"/>
            </a:xfrm>
            <a:prstGeom prst="rect">
              <a:avLst/>
            </a:prstGeom>
            <a:noFill/>
          </p:spPr>
          <p:txBody>
            <a:bodyPr wrap="none" lIns="0" tIns="91440" rIns="182880" bIns="91440" rtlCol="0">
              <a:spAutoFit/>
            </a:bodyPr>
            <a:lstStyle/>
            <a:p>
              <a:pPr defTabSz="896222">
                <a:lnSpc>
                  <a:spcPct val="90000"/>
                </a:lnSpc>
                <a:spcAft>
                  <a:spcPts val="588"/>
                </a:spcAft>
                <a:defRPr/>
              </a:pPr>
              <a:r>
                <a:rPr lang="en-US" sz="981" kern="0" dirty="0">
                  <a:gradFill>
                    <a:gsLst>
                      <a:gs pos="2917">
                        <a:srgbClr val="505050"/>
                      </a:gs>
                      <a:gs pos="30000">
                        <a:srgbClr val="505050"/>
                      </a:gs>
                    </a:gsLst>
                    <a:lin ang="5400000" scaled="0"/>
                  </a:gradFill>
                  <a:ea typeface="MS PGothic" panose="020B0600070205080204" pitchFamily="34" charset="-128"/>
                </a:rPr>
                <a:t>Main colors</a:t>
              </a:r>
            </a:p>
          </p:txBody>
        </p:sp>
        <p:sp>
          <p:nvSpPr>
            <p:cNvPr id="46" name="TextBox 45"/>
            <p:cNvSpPr txBox="1"/>
            <p:nvPr userDrawn="1"/>
          </p:nvSpPr>
          <p:spPr>
            <a:xfrm rot="5400000">
              <a:off x="11746693" y="4228681"/>
              <a:ext cx="2647253" cy="326964"/>
            </a:xfrm>
            <a:prstGeom prst="rect">
              <a:avLst/>
            </a:prstGeom>
            <a:noFill/>
          </p:spPr>
          <p:txBody>
            <a:bodyPr wrap="none" lIns="0" tIns="91440" rIns="182880" bIns="91440" rtlCol="0">
              <a:spAutoFit/>
            </a:bodyPr>
            <a:lstStyle/>
            <a:p>
              <a:pPr defTabSz="896222">
                <a:lnSpc>
                  <a:spcPct val="90000"/>
                </a:lnSpc>
                <a:spcAft>
                  <a:spcPts val="588"/>
                </a:spcAft>
                <a:defRPr/>
              </a:pPr>
              <a:r>
                <a:rPr lang="en-US" sz="981" kern="0" dirty="0">
                  <a:gradFill>
                    <a:gsLst>
                      <a:gs pos="2917">
                        <a:srgbClr val="505050"/>
                      </a:gs>
                      <a:gs pos="30000">
                        <a:srgbClr val="505050"/>
                      </a:gs>
                    </a:gsLst>
                    <a:lin ang="5400000" scaled="0"/>
                  </a:gradFill>
                  <a:ea typeface="MS PGothic" panose="020B0600070205080204" pitchFamily="34" charset="-128"/>
                </a:rPr>
                <a:t>Secondary colors (use only when necessary)</a:t>
              </a:r>
            </a:p>
          </p:txBody>
        </p:sp>
      </p:grpSp>
    </p:spTree>
    <p:extLst>
      <p:ext uri="{BB962C8B-B14F-4D97-AF65-F5344CB8AC3E}">
        <p14:creationId xmlns:p14="http://schemas.microsoft.com/office/powerpoint/2010/main" val="3007547380"/>
      </p:ext>
    </p:extLst>
  </p:cSld>
  <p:clrMap bg1="dk1" tx1="lt1" bg2="dk2" tx2="lt2" accent1="accent1" accent2="accent2" accent3="accent3" accent4="accent4" accent5="accent5" accent6="accent6" hlink="hlink" folHlink="folHlink"/>
  <p:transition>
    <p:fade/>
  </p:transition>
  <p:txStyles>
    <p:titleStyle>
      <a:lvl1pPr algn="l" defTabSz="91420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4" marR="0" indent="-336084" algn="l" defTabSz="914200"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84" marR="0" indent="-236501" algn="l" defTabSz="914200"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92" marR="0" indent="-224057" algn="l" defTabSz="91420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248" marR="0" indent="-224057" algn="l" defTabSz="91420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304" marR="0" indent="-224057" algn="l" defTabSz="91420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046" indent="-228550" algn="l" defTabSz="91420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46" indent="-228550" algn="l" defTabSz="91420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46" indent="-228550" algn="l" defTabSz="91420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47" indent="-228550" algn="l" defTabSz="91420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0" rtl="0" eaLnBrk="1" latinLnBrk="0" hangingPunct="1">
        <a:defRPr sz="1765" kern="1200">
          <a:solidFill>
            <a:schemeClr val="tx1"/>
          </a:solidFill>
          <a:latin typeface="+mn-lt"/>
          <a:ea typeface="+mn-ea"/>
          <a:cs typeface="+mn-cs"/>
        </a:defRPr>
      </a:lvl1pPr>
      <a:lvl2pPr marL="457099" algn="l" defTabSz="914200" rtl="0" eaLnBrk="1" latinLnBrk="0" hangingPunct="1">
        <a:defRPr sz="1765" kern="1200">
          <a:solidFill>
            <a:schemeClr val="tx1"/>
          </a:solidFill>
          <a:latin typeface="+mn-lt"/>
          <a:ea typeface="+mn-ea"/>
          <a:cs typeface="+mn-cs"/>
        </a:defRPr>
      </a:lvl2pPr>
      <a:lvl3pPr marL="914200" algn="l" defTabSz="914200" rtl="0" eaLnBrk="1" latinLnBrk="0" hangingPunct="1">
        <a:defRPr sz="1765" kern="1200">
          <a:solidFill>
            <a:schemeClr val="tx1"/>
          </a:solidFill>
          <a:latin typeface="+mn-lt"/>
          <a:ea typeface="+mn-ea"/>
          <a:cs typeface="+mn-cs"/>
        </a:defRPr>
      </a:lvl3pPr>
      <a:lvl4pPr marL="1371298" algn="l" defTabSz="914200" rtl="0" eaLnBrk="1" latinLnBrk="0" hangingPunct="1">
        <a:defRPr sz="1765" kern="1200">
          <a:solidFill>
            <a:schemeClr val="tx1"/>
          </a:solidFill>
          <a:latin typeface="+mn-lt"/>
          <a:ea typeface="+mn-ea"/>
          <a:cs typeface="+mn-cs"/>
        </a:defRPr>
      </a:lvl4pPr>
      <a:lvl5pPr marL="1828398" algn="l" defTabSz="914200" rtl="0" eaLnBrk="1" latinLnBrk="0" hangingPunct="1">
        <a:defRPr sz="1765" kern="1200">
          <a:solidFill>
            <a:schemeClr val="tx1"/>
          </a:solidFill>
          <a:latin typeface="+mn-lt"/>
          <a:ea typeface="+mn-ea"/>
          <a:cs typeface="+mn-cs"/>
        </a:defRPr>
      </a:lvl5pPr>
      <a:lvl6pPr marL="2285498" algn="l" defTabSz="914200" rtl="0" eaLnBrk="1" latinLnBrk="0" hangingPunct="1">
        <a:defRPr sz="1765" kern="1200">
          <a:solidFill>
            <a:schemeClr val="tx1"/>
          </a:solidFill>
          <a:latin typeface="+mn-lt"/>
          <a:ea typeface="+mn-ea"/>
          <a:cs typeface="+mn-cs"/>
        </a:defRPr>
      </a:lvl6pPr>
      <a:lvl7pPr marL="2742598" algn="l" defTabSz="914200" rtl="0" eaLnBrk="1" latinLnBrk="0" hangingPunct="1">
        <a:defRPr sz="1765" kern="1200">
          <a:solidFill>
            <a:schemeClr val="tx1"/>
          </a:solidFill>
          <a:latin typeface="+mn-lt"/>
          <a:ea typeface="+mn-ea"/>
          <a:cs typeface="+mn-cs"/>
        </a:defRPr>
      </a:lvl7pPr>
      <a:lvl8pPr marL="3199695" algn="l" defTabSz="914200" rtl="0" eaLnBrk="1" latinLnBrk="0" hangingPunct="1">
        <a:defRPr sz="1765" kern="1200">
          <a:solidFill>
            <a:schemeClr val="tx1"/>
          </a:solidFill>
          <a:latin typeface="+mn-lt"/>
          <a:ea typeface="+mn-ea"/>
          <a:cs typeface="+mn-cs"/>
        </a:defRPr>
      </a:lvl8pPr>
      <a:lvl9pPr marL="3656798" algn="l" defTabSz="91420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5">
          <p15:clr>
            <a:srgbClr val="5ACBF0"/>
          </p15:clr>
        </p15:guide>
        <p15:guide id="2" pos="172">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0">
          <p15:clr>
            <a:srgbClr val="5ACBF0"/>
          </p15:clr>
        </p15:guide>
        <p15:guide id="16" pos="291">
          <p15:clr>
            <a:srgbClr val="C35EA4"/>
          </p15:clr>
        </p15:guide>
        <p15:guide id="17" pos="7548">
          <p15:clr>
            <a:srgbClr val="C35EA4"/>
          </p15:clr>
        </p15:guide>
        <p15:guide id="18" orient="horz" pos="761">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5">
          <p15:clr>
            <a:srgbClr val="C35EA4"/>
          </p15:clr>
        </p15:guide>
        <p15:guide id="26" orient="horz" pos="4105">
          <p15:clr>
            <a:srgbClr val="C35EA4"/>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05316610"/>
      </p:ext>
    </p:extLst>
  </p:cSld>
  <p:clrMap bg1="dk1" tx1="lt1" bg2="dk2" tx2="lt2" accent1="accent1" accent2="accent2" accent3="accent3" accent4="accent4" accent5="accent5" accent6="accent6" hlink="hlink" folHlink="folHlink"/>
  <p:sldLayoutIdLst>
    <p:sldLayoutId id="214748471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370972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ACCEBF71-793A-440A-922C-1CBEC40F9778}" type="datetimeFigureOut">
              <a:rPr lang="en-US" smtClean="0"/>
              <a:t>11/21/2017</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04198DC-2EF7-4B34-A789-AD3A4CDEBD28}" type="slidenum">
              <a:rPr lang="en-US" smtClean="0"/>
              <a:t>‹#›</a:t>
            </a:fld>
            <a:endParaRPr lang="en-US"/>
          </a:p>
        </p:txBody>
      </p:sp>
    </p:spTree>
    <p:extLst>
      <p:ext uri="{BB962C8B-B14F-4D97-AF65-F5344CB8AC3E}">
        <p14:creationId xmlns:p14="http://schemas.microsoft.com/office/powerpoint/2010/main" val="609006346"/>
      </p:ext>
    </p:extLst>
  </p:cSld>
  <p:clrMap bg1="lt1" tx1="dk1" bg2="lt2" tx2="dk2" accent1="accent1" accent2="accent2" accent3="accent3" accent4="accent4" accent5="accent5" accent6="accent6" hlink="hlink" folHlink="folHlink"/>
  <p:sldLayoutIdLst>
    <p:sldLayoutId id="2147484741" r:id="rId1"/>
  </p:sldLayoutIdLst>
  <p:txStyles>
    <p:titleStyle>
      <a:lvl1pPr algn="ctr" defTabSz="1218935" rtl="0" eaLnBrk="1" latinLnBrk="0" hangingPunct="1">
        <a:spcBef>
          <a:spcPct val="0"/>
        </a:spcBef>
        <a:buNone/>
        <a:defRPr sz="5866" kern="1200">
          <a:solidFill>
            <a:schemeClr val="tx1"/>
          </a:solidFill>
          <a:latin typeface="+mj-lt"/>
          <a:ea typeface="+mj-ea"/>
          <a:cs typeface="+mj-cs"/>
        </a:defRPr>
      </a:lvl1pPr>
    </p:titleStyle>
    <p:bodyStyle>
      <a:lvl1pPr marL="457101" indent="-457101" algn="l" defTabSz="1218935" rtl="0" eaLnBrk="1" latinLnBrk="0" hangingPunct="1">
        <a:spcBef>
          <a:spcPct val="20000"/>
        </a:spcBef>
        <a:buFont typeface="Arial" pitchFamily="34" charset="0"/>
        <a:buChar char="•"/>
        <a:defRPr sz="4266" kern="1200">
          <a:solidFill>
            <a:schemeClr val="tx1"/>
          </a:solidFill>
          <a:latin typeface="+mn-lt"/>
          <a:ea typeface="+mn-ea"/>
          <a:cs typeface="+mn-cs"/>
        </a:defRPr>
      </a:lvl1pPr>
      <a:lvl2pPr marL="990384" indent="-380917" algn="l" defTabSz="1218935" rtl="0" eaLnBrk="1" latinLnBrk="0" hangingPunct="1">
        <a:spcBef>
          <a:spcPct val="20000"/>
        </a:spcBef>
        <a:buFont typeface="Arial" pitchFamily="34" charset="0"/>
        <a:buChar char="–"/>
        <a:defRPr sz="3732" kern="1200">
          <a:solidFill>
            <a:schemeClr val="tx1"/>
          </a:solidFill>
          <a:latin typeface="+mn-lt"/>
          <a:ea typeface="+mn-ea"/>
          <a:cs typeface="+mn-cs"/>
        </a:defRPr>
      </a:lvl2pPr>
      <a:lvl3pPr marL="1523670" indent="-304733" algn="l" defTabSz="1218935"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138"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4pPr>
      <a:lvl5pPr marL="2742604"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5pPr>
      <a:lvl6pPr marL="3352072"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540"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009"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475" indent="-304733" algn="l" defTabSz="121893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935" rtl="0" eaLnBrk="1" latinLnBrk="0" hangingPunct="1">
        <a:defRPr sz="2400" kern="1200">
          <a:solidFill>
            <a:schemeClr val="tx1"/>
          </a:solidFill>
          <a:latin typeface="+mn-lt"/>
          <a:ea typeface="+mn-ea"/>
          <a:cs typeface="+mn-cs"/>
        </a:defRPr>
      </a:lvl1pPr>
      <a:lvl2pPr marL="609468" algn="l" defTabSz="1218935" rtl="0" eaLnBrk="1" latinLnBrk="0" hangingPunct="1">
        <a:defRPr sz="2400" kern="1200">
          <a:solidFill>
            <a:schemeClr val="tx1"/>
          </a:solidFill>
          <a:latin typeface="+mn-lt"/>
          <a:ea typeface="+mn-ea"/>
          <a:cs typeface="+mn-cs"/>
        </a:defRPr>
      </a:lvl2pPr>
      <a:lvl3pPr marL="1218935" algn="l" defTabSz="1218935" rtl="0" eaLnBrk="1" latinLnBrk="0" hangingPunct="1">
        <a:defRPr sz="2400" kern="1200">
          <a:solidFill>
            <a:schemeClr val="tx1"/>
          </a:solidFill>
          <a:latin typeface="+mn-lt"/>
          <a:ea typeface="+mn-ea"/>
          <a:cs typeface="+mn-cs"/>
        </a:defRPr>
      </a:lvl3pPr>
      <a:lvl4pPr marL="1828403" algn="l" defTabSz="1218935" rtl="0" eaLnBrk="1" latinLnBrk="0" hangingPunct="1">
        <a:defRPr sz="2400" kern="1200">
          <a:solidFill>
            <a:schemeClr val="tx1"/>
          </a:solidFill>
          <a:latin typeface="+mn-lt"/>
          <a:ea typeface="+mn-ea"/>
          <a:cs typeface="+mn-cs"/>
        </a:defRPr>
      </a:lvl4pPr>
      <a:lvl5pPr marL="2437871" algn="l" defTabSz="1218935" rtl="0" eaLnBrk="1" latinLnBrk="0" hangingPunct="1">
        <a:defRPr sz="2400" kern="1200">
          <a:solidFill>
            <a:schemeClr val="tx1"/>
          </a:solidFill>
          <a:latin typeface="+mn-lt"/>
          <a:ea typeface="+mn-ea"/>
          <a:cs typeface="+mn-cs"/>
        </a:defRPr>
      </a:lvl5pPr>
      <a:lvl6pPr marL="3047339" algn="l" defTabSz="1218935" rtl="0" eaLnBrk="1" latinLnBrk="0" hangingPunct="1">
        <a:defRPr sz="2400" kern="1200">
          <a:solidFill>
            <a:schemeClr val="tx1"/>
          </a:solidFill>
          <a:latin typeface="+mn-lt"/>
          <a:ea typeface="+mn-ea"/>
          <a:cs typeface="+mn-cs"/>
        </a:defRPr>
      </a:lvl6pPr>
      <a:lvl7pPr marL="3656806" algn="l" defTabSz="1218935" rtl="0" eaLnBrk="1" latinLnBrk="0" hangingPunct="1">
        <a:defRPr sz="2400" kern="1200">
          <a:solidFill>
            <a:schemeClr val="tx1"/>
          </a:solidFill>
          <a:latin typeface="+mn-lt"/>
          <a:ea typeface="+mn-ea"/>
          <a:cs typeface="+mn-cs"/>
        </a:defRPr>
      </a:lvl7pPr>
      <a:lvl8pPr marL="4266273" algn="l" defTabSz="1218935" rtl="0" eaLnBrk="1" latinLnBrk="0" hangingPunct="1">
        <a:defRPr sz="2400" kern="1200">
          <a:solidFill>
            <a:schemeClr val="tx1"/>
          </a:solidFill>
          <a:latin typeface="+mn-lt"/>
          <a:ea typeface="+mn-ea"/>
          <a:cs typeface="+mn-cs"/>
        </a:defRPr>
      </a:lvl8pPr>
      <a:lvl9pPr marL="4875742" algn="l" defTabSz="121893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7762480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2" name="Group 11"/>
          <p:cNvGrpSpPr/>
          <p:nvPr userDrawn="1"/>
        </p:nvGrpSpPr>
        <p:grpSpPr>
          <a:xfrm>
            <a:off x="12284342"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5" y="6248512"/>
            <a:ext cx="2742188" cy="364224"/>
          </a:xfrm>
          <a:prstGeom prst="rect">
            <a:avLst/>
          </a:prstGeom>
        </p:spPr>
        <p:txBody>
          <a:bodyPr vert="horz" lIns="91440" tIns="45720" rIns="146304" bIns="45720" rtlCol="0" anchor="ctr"/>
          <a:lstStyle>
            <a:lvl1pPr marL="0" algn="r" defTabSz="914168"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2007821110"/>
      </p:ext>
    </p:extLst>
  </p:cSld>
  <p:clrMap bg1="lt1" tx1="dk1" bg2="lt2" tx2="dk2" accent1="accent1" accent2="accent2" accent3="accent3" accent4="accent4" accent5="accent5" accent6="accent6" hlink="hlink" folHlink="folHlink"/>
  <p:transition>
    <p:fade/>
  </p:transition>
  <p:hf hdr="0" ftr="0" dt="0"/>
  <p:txStyles>
    <p:titleStyle>
      <a:lvl1pPr algn="l" defTabSz="914168" rtl="0" eaLnBrk="1" latinLnBrk="0" hangingPunct="1">
        <a:lnSpc>
          <a:spcPct val="90000"/>
        </a:lnSpc>
        <a:spcBef>
          <a:spcPct val="0"/>
        </a:spcBef>
        <a:buNone/>
        <a:defRPr lang="en-US" sz="4704"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168" rtl="0" eaLnBrk="1" fontAlgn="auto" latinLnBrk="0" hangingPunct="1">
        <a:lnSpc>
          <a:spcPct val="90000"/>
        </a:lnSpc>
        <a:spcBef>
          <a:spcPct val="20000"/>
        </a:spcBef>
        <a:spcAft>
          <a:spcPts val="0"/>
        </a:spcAft>
        <a:buClrTx/>
        <a:buSzPct val="90000"/>
        <a:buFont typeface="Arial" pitchFamily="34" charset="0"/>
        <a:buNone/>
        <a:tabLst/>
        <a:defRPr sz="3920"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072" marR="0" indent="0" algn="l" defTabSz="914168"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120" marR="0" indent="0" algn="l" defTabSz="914168"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168" marR="0" indent="0" algn="l" defTabSz="914168"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215" marR="0" indent="0" algn="l" defTabSz="914168"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3963" indent="-228542" algn="l" defTabSz="91416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48" indent="-228542" algn="l" defTabSz="91416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34" indent="-228542" algn="l" defTabSz="91416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18" indent="-228542" algn="l" defTabSz="91416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68" rtl="0" eaLnBrk="1" latinLnBrk="0" hangingPunct="1">
        <a:defRPr sz="1765" kern="1200">
          <a:solidFill>
            <a:schemeClr val="tx1"/>
          </a:solidFill>
          <a:latin typeface="+mn-lt"/>
          <a:ea typeface="+mn-ea"/>
          <a:cs typeface="+mn-cs"/>
        </a:defRPr>
      </a:lvl1pPr>
      <a:lvl2pPr marL="457084" algn="l" defTabSz="914168" rtl="0" eaLnBrk="1" latinLnBrk="0" hangingPunct="1">
        <a:defRPr sz="1765" kern="1200">
          <a:solidFill>
            <a:schemeClr val="tx1"/>
          </a:solidFill>
          <a:latin typeface="+mn-lt"/>
          <a:ea typeface="+mn-ea"/>
          <a:cs typeface="+mn-cs"/>
        </a:defRPr>
      </a:lvl2pPr>
      <a:lvl3pPr marL="914168" algn="l" defTabSz="914168" rtl="0" eaLnBrk="1" latinLnBrk="0" hangingPunct="1">
        <a:defRPr sz="1765" kern="1200">
          <a:solidFill>
            <a:schemeClr val="tx1"/>
          </a:solidFill>
          <a:latin typeface="+mn-lt"/>
          <a:ea typeface="+mn-ea"/>
          <a:cs typeface="+mn-cs"/>
        </a:defRPr>
      </a:lvl3pPr>
      <a:lvl4pPr marL="1371252" algn="l" defTabSz="914168" rtl="0" eaLnBrk="1" latinLnBrk="0" hangingPunct="1">
        <a:defRPr sz="1765" kern="1200">
          <a:solidFill>
            <a:schemeClr val="tx1"/>
          </a:solidFill>
          <a:latin typeface="+mn-lt"/>
          <a:ea typeface="+mn-ea"/>
          <a:cs typeface="+mn-cs"/>
        </a:defRPr>
      </a:lvl4pPr>
      <a:lvl5pPr marL="1828338" algn="l" defTabSz="914168" rtl="0" eaLnBrk="1" latinLnBrk="0" hangingPunct="1">
        <a:defRPr sz="1765" kern="1200">
          <a:solidFill>
            <a:schemeClr val="tx1"/>
          </a:solidFill>
          <a:latin typeface="+mn-lt"/>
          <a:ea typeface="+mn-ea"/>
          <a:cs typeface="+mn-cs"/>
        </a:defRPr>
      </a:lvl5pPr>
      <a:lvl6pPr marL="2285423" algn="l" defTabSz="914168" rtl="0" eaLnBrk="1" latinLnBrk="0" hangingPunct="1">
        <a:defRPr sz="1765" kern="1200">
          <a:solidFill>
            <a:schemeClr val="tx1"/>
          </a:solidFill>
          <a:latin typeface="+mn-lt"/>
          <a:ea typeface="+mn-ea"/>
          <a:cs typeface="+mn-cs"/>
        </a:defRPr>
      </a:lvl6pPr>
      <a:lvl7pPr marL="2742506" algn="l" defTabSz="914168" rtl="0" eaLnBrk="1" latinLnBrk="0" hangingPunct="1">
        <a:defRPr sz="1765" kern="1200">
          <a:solidFill>
            <a:schemeClr val="tx1"/>
          </a:solidFill>
          <a:latin typeface="+mn-lt"/>
          <a:ea typeface="+mn-ea"/>
          <a:cs typeface="+mn-cs"/>
        </a:defRPr>
      </a:lvl7pPr>
      <a:lvl8pPr marL="3199589" algn="l" defTabSz="914168" rtl="0" eaLnBrk="1" latinLnBrk="0" hangingPunct="1">
        <a:defRPr sz="1765" kern="1200">
          <a:solidFill>
            <a:schemeClr val="tx1"/>
          </a:solidFill>
          <a:latin typeface="+mn-lt"/>
          <a:ea typeface="+mn-ea"/>
          <a:cs typeface="+mn-cs"/>
        </a:defRPr>
      </a:lvl8pPr>
      <a:lvl9pPr marL="3656676" algn="l" defTabSz="91416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bunntekst 4"/>
          <p:cNvSpPr>
            <a:spLocks noGrp="1"/>
          </p:cNvSpPr>
          <p:nvPr>
            <p:ph type="ftr" sz="quarter" idx="3"/>
          </p:nvPr>
        </p:nvSpPr>
        <p:spPr>
          <a:xfrm>
            <a:off x="7239000" y="6538541"/>
            <a:ext cx="4114800" cy="212296"/>
          </a:xfrm>
          <a:prstGeom prst="rect">
            <a:avLst/>
          </a:prstGeom>
        </p:spPr>
        <p:txBody>
          <a:bodyPr/>
          <a:lstStyle>
            <a:lvl1pPr>
              <a:defRPr sz="1000">
                <a:solidFill>
                  <a:schemeClr val="bg1"/>
                </a:solidFill>
                <a:latin typeface="Segoe UI Light" panose="020B0502040204020203" pitchFamily="34" charset="0"/>
                <a:cs typeface="Segoe UI Light" panose="020B0502040204020203" pitchFamily="34" charset="0"/>
              </a:defRPr>
            </a:lvl1pPr>
          </a:lstStyle>
          <a:p>
            <a:pPr algn="r"/>
            <a:r>
              <a:rPr lang="nb-NO"/>
              <a:t>© www.esmartsystems.com</a:t>
            </a:r>
          </a:p>
        </p:txBody>
      </p:sp>
      <p:sp>
        <p:nvSpPr>
          <p:cNvPr id="8" name="Plassholder for lysbildenummer 5"/>
          <p:cNvSpPr>
            <a:spLocks noGrp="1"/>
          </p:cNvSpPr>
          <p:nvPr>
            <p:ph type="sldNum" sz="quarter" idx="4"/>
          </p:nvPr>
        </p:nvSpPr>
        <p:spPr>
          <a:xfrm>
            <a:off x="4113121" y="6538542"/>
            <a:ext cx="2743200" cy="212296"/>
          </a:xfrm>
          <a:prstGeom prst="rect">
            <a:avLst/>
          </a:prstGeom>
        </p:spPr>
        <p:txBody>
          <a:bodyPr/>
          <a:lstStyle>
            <a:lvl1pPr algn="ctr">
              <a:defRPr sz="1000">
                <a:solidFill>
                  <a:schemeClr val="bg1"/>
                </a:solidFill>
                <a:latin typeface="Segoe UI Light" panose="020B0502040204020203" pitchFamily="34" charset="0"/>
                <a:cs typeface="Segoe UI Light" panose="020B0502040204020203" pitchFamily="34" charset="0"/>
              </a:defRPr>
            </a:lvl1pPr>
          </a:lstStyle>
          <a:p>
            <a:fld id="{E1B3F660-ABA4-4FA5-9782-4457034A7C7A}" type="slidenum">
              <a:rPr lang="nb-NO" smtClean="0"/>
              <a:pPr/>
              <a:t>‹#›</a:t>
            </a:fld>
            <a:endParaRPr lang="nb-NO"/>
          </a:p>
        </p:txBody>
      </p:sp>
    </p:spTree>
    <p:extLst>
      <p:ext uri="{BB962C8B-B14F-4D97-AF65-F5344CB8AC3E}">
        <p14:creationId xmlns:p14="http://schemas.microsoft.com/office/powerpoint/2010/main" val="450698262"/>
      </p:ext>
    </p:extLst>
  </p:cSld>
  <p:clrMap bg1="lt1" tx1="dk1" bg2="lt2" tx2="dk2" accent1="accent1" accent2="accent2" accent3="accent3" accent4="accent4" accent5="accent5" accent6="accent6" hlink="hlink" folHlink="folHlink"/>
  <p:sldLayoutIdLst>
    <p:sldLayoutId id="2147484773" r:id="rId1"/>
  </p:sldLayoutIdLst>
  <p:hf sldNum="0" hdr="0" dt="0"/>
  <p:txStyles>
    <p:titleStyle>
      <a:lvl1pPr algn="l" defTabSz="914400" rtl="0" eaLnBrk="1" latinLnBrk="0" hangingPunct="1">
        <a:lnSpc>
          <a:spcPct val="90000"/>
        </a:lnSpc>
        <a:spcBef>
          <a:spcPct val="0"/>
        </a:spcBef>
        <a:buNone/>
        <a:defRPr sz="4000" kern="1200">
          <a:solidFill>
            <a:schemeClr val="bg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073AD3-9246-4D8B-8092-D1A12A41CC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F69CE5-929F-480F-9EBA-44E9F42B46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31B326-7CB6-49DF-B6FA-E47422481B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8AB8A-8D27-4313-8464-FCCEFB940A2C}" type="datetimeFigureOut">
              <a:rPr lang="en-US" smtClean="0"/>
              <a:t>11/21/2017</a:t>
            </a:fld>
            <a:endParaRPr lang="en-US"/>
          </a:p>
        </p:txBody>
      </p:sp>
      <p:sp>
        <p:nvSpPr>
          <p:cNvPr id="5" name="Footer Placeholder 4">
            <a:extLst>
              <a:ext uri="{FF2B5EF4-FFF2-40B4-BE49-F238E27FC236}">
                <a16:creationId xmlns:a16="http://schemas.microsoft.com/office/drawing/2014/main" id="{FFA95C36-1CB8-4252-A9A1-991A5D1866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923FEB-7392-4C6E-ADED-DDBE1C636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8EBB95-A210-4D57-AB70-D14A6EBE01E1}" type="slidenum">
              <a:rPr lang="en-US" smtClean="0"/>
              <a:t>‹#›</a:t>
            </a:fld>
            <a:endParaRPr lang="en-US"/>
          </a:p>
        </p:txBody>
      </p:sp>
    </p:spTree>
    <p:extLst>
      <p:ext uri="{BB962C8B-B14F-4D97-AF65-F5344CB8AC3E}">
        <p14:creationId xmlns:p14="http://schemas.microsoft.com/office/powerpoint/2010/main" val="260147682"/>
      </p:ext>
    </p:extLst>
  </p:cSld>
  <p:clrMap bg1="lt1" tx1="dk1" bg2="lt2" tx2="dk2" accent1="accent1" accent2="accent2" accent3="accent3" accent4="accent4" accent5="accent5" accent6="accent6" hlink="hlink" folHlink="folHlink"/>
  <p:sldLayoutIdLst>
    <p:sldLayoutId id="21474847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
        <p:nvSpPr>
          <p:cNvPr id="35" name="Rectangle 34"/>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55694724"/>
      </p:ext>
    </p:extLst>
  </p:cSld>
  <p:clrMap bg1="lt1" tx1="dk1" bg2="lt2" tx2="dk2" accent1="accent1" accent2="accent2" accent3="accent3" accent4="accent4" accent5="accent5" accent6="accent6" hlink="hlink" folHlink="folHlink"/>
  <p:sldLayoutIdLst>
    <p:sldLayoutId id="2147484782"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73">
          <p15:clr>
            <a:srgbClr val="5ACBF0"/>
          </p15:clr>
        </p15:guide>
        <p15:guide id="9" pos="3917">
          <p15:clr>
            <a:srgbClr val="5ACBF0"/>
          </p15:clr>
        </p15:guide>
        <p15:guide id="15" pos="7661">
          <p15:clr>
            <a:srgbClr val="5ACBF0"/>
          </p15:clr>
        </p15:guide>
        <p15:guide id="16" pos="288">
          <p15:clr>
            <a:srgbClr val="C35EA4"/>
          </p15:clr>
        </p15:guide>
        <p15:guide id="17" pos="7546">
          <p15:clr>
            <a:srgbClr val="C35EA4"/>
          </p15:clr>
        </p15:guide>
        <p15:guide id="25" orient="horz" pos="302">
          <p15:clr>
            <a:srgbClr val="C35EA4"/>
          </p15:clr>
        </p15:guide>
        <p15:guide id="26" orient="horz" pos="4075">
          <p15:clr>
            <a:srgbClr val="C35EA4"/>
          </p15:clr>
        </p15:guide>
        <p15:guide id="27" pos="3797">
          <p15:clr>
            <a:srgbClr val="5ACBF0"/>
          </p15:clr>
        </p15:guide>
        <p15:guide id="28" pos="4013">
          <p15:clr>
            <a:srgbClr val="5ACBF0"/>
          </p15:clr>
        </p15:guide>
        <p15:guide id="29" orient="horz" pos="3883">
          <p15:clr>
            <a:srgbClr val="C35EA4"/>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51504461"/>
      </p:ext>
    </p:extLst>
  </p:cSld>
  <p:clrMap bg1="lt1" tx1="dk1" bg2="lt2" tx2="dk2" accent1="accent1" accent2="accent2" accent3="accent3" accent4="accent4" accent5="accent5" accent6="accent6" hlink="hlink" folHlink="folHlink"/>
  <p:sldLayoutIdLst>
    <p:sldLayoutId id="2147484798"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8B8F3-7327-454F-B257-FC35D7230BE4}" type="datetimeFigureOut">
              <a:rPr lang="en-US" smtClean="0"/>
              <a:t>11/21/2017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E24D10-BC8E-4BB5-B06B-42E909E33B0E}" type="slidenum">
              <a:rPr lang="en-US" smtClean="0"/>
              <a:t>‹#›</a:t>
            </a:fld>
            <a:endParaRPr lang="en-US"/>
          </a:p>
        </p:txBody>
      </p:sp>
    </p:spTree>
    <p:extLst>
      <p:ext uri="{BB962C8B-B14F-4D97-AF65-F5344CB8AC3E}">
        <p14:creationId xmlns:p14="http://schemas.microsoft.com/office/powerpoint/2010/main" val="284903154"/>
      </p:ext>
    </p:extLst>
  </p:cSld>
  <p:clrMap bg1="lt1" tx1="dk1" bg2="lt2" tx2="dk2" accent1="accent1" accent2="accent2" accent3="accent3" accent4="accent4" accent5="accent5" accent6="accent6" hlink="hlink" folHlink="folHlink"/>
  <p:sldLayoutIdLst>
    <p:sldLayoutId id="2147484814" r:id="rId1"/>
    <p:sldLayoutId id="2147484819" r:id="rId2"/>
    <p:sldLayoutId id="214748482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19082567"/>
      </p:ext>
    </p:extLst>
  </p:cSld>
  <p:clrMap bg1="lt1" tx1="dk1" bg2="lt2" tx2="dk2" accent1="accent1" accent2="accent2" accent3="accent3" accent4="accent4" accent5="accent5" accent6="accent6" hlink="hlink" folHlink="folHlink"/>
  <p:sldLayoutIdLst>
    <p:sldLayoutId id="2147484849"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4376" y="614166"/>
            <a:ext cx="10955156"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95160" y="1590326"/>
            <a:ext cx="8534052" cy="192684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4003638"/>
      </p:ext>
    </p:extLst>
  </p:cSld>
  <p:clrMap bg1="dk1" tx1="lt1" bg2="dk2" tx2="lt2" accent1="accent1" accent2="accent2" accent3="accent3" accent4="accent4" accent5="accent5" accent6="accent6" hlink="hlink" folHlink="folHlink"/>
  <p:transition>
    <p:fade/>
  </p:transition>
  <p:hf hdr="0" ftr="0"/>
  <p:txStyles>
    <p:titleStyle>
      <a:lvl1pPr algn="l" defTabSz="857094" rtl="0" eaLnBrk="1" latinLnBrk="0" hangingPunct="1">
        <a:lnSpc>
          <a:spcPct val="90000"/>
        </a:lnSpc>
        <a:spcBef>
          <a:spcPct val="0"/>
        </a:spcBef>
        <a:buNone/>
        <a:defRPr lang="en-US" sz="5155" b="0" kern="1200" cap="none" spc="-94" baseline="0" dirty="0" smtClean="0">
          <a:ln w="3175">
            <a:noFill/>
          </a:ln>
          <a:solidFill>
            <a:schemeClr val="tx1"/>
          </a:solidFill>
          <a:effectLst/>
          <a:latin typeface="+mj-lt"/>
          <a:ea typeface="+mn-ea"/>
          <a:cs typeface="Segoe UI" pitchFamily="34" charset="0"/>
        </a:defRPr>
      </a:lvl1pPr>
    </p:titleStyle>
    <p:bodyStyle>
      <a:lvl1pPr marL="315090" marR="0" indent="-315090" algn="l" defTabSz="857094" rtl="0" eaLnBrk="1" fontAlgn="auto" latinLnBrk="0" hangingPunct="1">
        <a:lnSpc>
          <a:spcPct val="90000"/>
        </a:lnSpc>
        <a:spcBef>
          <a:spcPct val="20000"/>
        </a:spcBef>
        <a:spcAft>
          <a:spcPts val="0"/>
        </a:spcAft>
        <a:buClrTx/>
        <a:buSzPct val="90000"/>
        <a:buFont typeface="Arial" pitchFamily="34" charset="0"/>
        <a:buChar char="•"/>
        <a:tabLst/>
        <a:defRPr sz="3675" kern="1200" spc="0" baseline="0">
          <a:gradFill>
            <a:gsLst>
              <a:gs pos="1250">
                <a:schemeClr val="tx1"/>
              </a:gs>
              <a:gs pos="100000">
                <a:schemeClr val="tx1"/>
              </a:gs>
            </a:gsLst>
            <a:lin ang="5400000" scaled="0"/>
          </a:gradFill>
          <a:latin typeface="+mj-lt"/>
          <a:ea typeface="+mn-ea"/>
          <a:cs typeface="+mn-cs"/>
        </a:defRPr>
      </a:lvl1pPr>
      <a:lvl2pPr marL="536819" marR="0" indent="-221729" algn="l" defTabSz="857094" rtl="0" eaLnBrk="1" fontAlgn="auto" latinLnBrk="0" hangingPunct="1">
        <a:lnSpc>
          <a:spcPct val="90000"/>
        </a:lnSpc>
        <a:spcBef>
          <a:spcPct val="20000"/>
        </a:spcBef>
        <a:spcAft>
          <a:spcPts val="0"/>
        </a:spcAft>
        <a:buClrTx/>
        <a:buSzPct val="90000"/>
        <a:buFont typeface="Arial" pitchFamily="34" charset="0"/>
        <a:buChar char="•"/>
        <a:tabLst/>
        <a:defRPr sz="2206" kern="1200" spc="0" baseline="0">
          <a:gradFill>
            <a:gsLst>
              <a:gs pos="1250">
                <a:schemeClr val="tx1"/>
              </a:gs>
              <a:gs pos="100000">
                <a:schemeClr val="tx1"/>
              </a:gs>
            </a:gsLst>
            <a:lin ang="5400000" scaled="0"/>
          </a:gradFill>
          <a:latin typeface="+mn-lt"/>
          <a:ea typeface="+mn-ea"/>
          <a:cs typeface="+mn-cs"/>
        </a:defRPr>
      </a:lvl2pPr>
      <a:lvl3pPr marL="735209" marR="0" indent="-210061" algn="l" defTabSz="857094" rtl="0" eaLnBrk="1" fontAlgn="auto" latinLnBrk="0" hangingPunct="1">
        <a:lnSpc>
          <a:spcPct val="90000"/>
        </a:lnSpc>
        <a:spcBef>
          <a:spcPct val="20000"/>
        </a:spcBef>
        <a:spcAft>
          <a:spcPts val="0"/>
        </a:spcAft>
        <a:buClrTx/>
        <a:buSzPct val="90000"/>
        <a:buFont typeface="Arial" pitchFamily="34" charset="0"/>
        <a:buChar char="•"/>
        <a:tabLst/>
        <a:defRPr sz="1838" kern="1200" spc="0" baseline="0">
          <a:gradFill>
            <a:gsLst>
              <a:gs pos="1250">
                <a:schemeClr val="tx1"/>
              </a:gs>
              <a:gs pos="100000">
                <a:schemeClr val="tx1"/>
              </a:gs>
            </a:gsLst>
            <a:lin ang="5400000" scaled="0"/>
          </a:gradFill>
          <a:latin typeface="+mn-lt"/>
          <a:ea typeface="+mn-ea"/>
          <a:cs typeface="+mn-cs"/>
        </a:defRPr>
      </a:lvl3pPr>
      <a:lvl4pPr marL="945270" marR="0" indent="-210061" algn="l" defTabSz="857094"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4pPr>
      <a:lvl5pPr marL="1155329" marR="0" indent="-210061" algn="l" defTabSz="857094"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5pPr>
      <a:lvl6pPr marL="2357008" indent="-214274" algn="l" defTabSz="857094"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555" indent="-214274" algn="l" defTabSz="857094"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102" indent="-214274" algn="l" defTabSz="857094"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2650" indent="-214274" algn="l" defTabSz="857094"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094" rtl="0" eaLnBrk="1" latinLnBrk="0" hangingPunct="1">
        <a:defRPr sz="1655" kern="1200">
          <a:solidFill>
            <a:schemeClr val="tx1"/>
          </a:solidFill>
          <a:latin typeface="+mn-lt"/>
          <a:ea typeface="+mn-ea"/>
          <a:cs typeface="+mn-cs"/>
        </a:defRPr>
      </a:lvl1pPr>
      <a:lvl2pPr marL="428546" algn="l" defTabSz="857094" rtl="0" eaLnBrk="1" latinLnBrk="0" hangingPunct="1">
        <a:defRPr sz="1655" kern="1200">
          <a:solidFill>
            <a:schemeClr val="tx1"/>
          </a:solidFill>
          <a:latin typeface="+mn-lt"/>
          <a:ea typeface="+mn-ea"/>
          <a:cs typeface="+mn-cs"/>
        </a:defRPr>
      </a:lvl2pPr>
      <a:lvl3pPr marL="857094" algn="l" defTabSz="857094" rtl="0" eaLnBrk="1" latinLnBrk="0" hangingPunct="1">
        <a:defRPr sz="1655" kern="1200">
          <a:solidFill>
            <a:schemeClr val="tx1"/>
          </a:solidFill>
          <a:latin typeface="+mn-lt"/>
          <a:ea typeface="+mn-ea"/>
          <a:cs typeface="+mn-cs"/>
        </a:defRPr>
      </a:lvl3pPr>
      <a:lvl4pPr marL="1285640" algn="l" defTabSz="857094" rtl="0" eaLnBrk="1" latinLnBrk="0" hangingPunct="1">
        <a:defRPr sz="1655" kern="1200">
          <a:solidFill>
            <a:schemeClr val="tx1"/>
          </a:solidFill>
          <a:latin typeface="+mn-lt"/>
          <a:ea typeface="+mn-ea"/>
          <a:cs typeface="+mn-cs"/>
        </a:defRPr>
      </a:lvl4pPr>
      <a:lvl5pPr marL="1714187" algn="l" defTabSz="857094" rtl="0" eaLnBrk="1" latinLnBrk="0" hangingPunct="1">
        <a:defRPr sz="1655" kern="1200">
          <a:solidFill>
            <a:schemeClr val="tx1"/>
          </a:solidFill>
          <a:latin typeface="+mn-lt"/>
          <a:ea typeface="+mn-ea"/>
          <a:cs typeface="+mn-cs"/>
        </a:defRPr>
      </a:lvl5pPr>
      <a:lvl6pPr marL="2142735" algn="l" defTabSz="857094" rtl="0" eaLnBrk="1" latinLnBrk="0" hangingPunct="1">
        <a:defRPr sz="1655" kern="1200">
          <a:solidFill>
            <a:schemeClr val="tx1"/>
          </a:solidFill>
          <a:latin typeface="+mn-lt"/>
          <a:ea typeface="+mn-ea"/>
          <a:cs typeface="+mn-cs"/>
        </a:defRPr>
      </a:lvl6pPr>
      <a:lvl7pPr marL="2571281" algn="l" defTabSz="857094" rtl="0" eaLnBrk="1" latinLnBrk="0" hangingPunct="1">
        <a:defRPr sz="1655" kern="1200">
          <a:solidFill>
            <a:schemeClr val="tx1"/>
          </a:solidFill>
          <a:latin typeface="+mn-lt"/>
          <a:ea typeface="+mn-ea"/>
          <a:cs typeface="+mn-cs"/>
        </a:defRPr>
      </a:lvl7pPr>
      <a:lvl8pPr marL="2999828" algn="l" defTabSz="857094" rtl="0" eaLnBrk="1" latinLnBrk="0" hangingPunct="1">
        <a:defRPr sz="1655" kern="1200">
          <a:solidFill>
            <a:schemeClr val="tx1"/>
          </a:solidFill>
          <a:latin typeface="+mn-lt"/>
          <a:ea typeface="+mn-ea"/>
          <a:cs typeface="+mn-cs"/>
        </a:defRPr>
      </a:lvl8pPr>
      <a:lvl9pPr marL="3428376" algn="l" defTabSz="857094" rtl="0" eaLnBrk="1" latinLnBrk="0" hangingPunct="1">
        <a:defRPr sz="1655"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28049572"/>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480483" y="2855496"/>
            <a:ext cx="5903170" cy="192182"/>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294"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294"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294"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130857987"/>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2239477611"/>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080" cy="899665"/>
          </a:xfrm>
          <a:prstGeom prst="rect">
            <a:avLst/>
          </a:prstGeom>
        </p:spPr>
        <p:txBody>
          <a:bodyPr vert="horz" wrap="square" lIns="146304" tIns="91440" rIns="146304" bIns="91440" rtlCol="0" anchor="t">
            <a:noAutofit/>
          </a:bodyPr>
          <a:lstStyle/>
          <a:p>
            <a:r>
              <a:rPr lang="en-US"/>
              <a:t>Click to edit Master title style</a:t>
            </a:r>
          </a:p>
        </p:txBody>
      </p:sp>
      <p:sp>
        <p:nvSpPr>
          <p:cNvPr id="2051" name="Text Placeholder 3"/>
          <p:cNvSpPr>
            <a:spLocks noGrp="1"/>
          </p:cNvSpPr>
          <p:nvPr>
            <p:ph type="body" idx="1"/>
          </p:nvPr>
        </p:nvSpPr>
        <p:spPr bwMode="auto">
          <a:xfrm>
            <a:off x="269241" y="1189180"/>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4" y="6437745"/>
            <a:ext cx="3859607" cy="133860"/>
          </a:xfrm>
          <a:prstGeom prst="rect">
            <a:avLst/>
          </a:prstGeom>
        </p:spPr>
        <p:txBody>
          <a:bodyPr vert="horz" lIns="0" tIns="0" rIns="91440" bIns="0" rtlCol="0" anchor="ctr"/>
          <a:lstStyle>
            <a:lvl1pPr marL="0" algn="l" defTabSz="914157" rtl="0" eaLnBrk="1" fontAlgn="auto" latinLnBrk="0" hangingPunct="1">
              <a:spcBef>
                <a:spcPts val="0"/>
              </a:spcBef>
              <a:spcAft>
                <a:spcPts val="0"/>
              </a:spcAft>
              <a:defRPr lang="en-US" sz="884" kern="1200" dirty="0" smtClean="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7" y="6437745"/>
            <a:ext cx="555597" cy="133860"/>
          </a:xfrm>
          <a:prstGeom prst="rect">
            <a:avLst/>
          </a:prstGeom>
        </p:spPr>
        <p:txBody>
          <a:bodyPr vert="horz" lIns="91440" tIns="0" rIns="0" bIns="0" rtlCol="0" anchor="ctr"/>
          <a:lstStyle>
            <a:lvl1pPr algn="r" defTabSz="914157" fontAlgn="auto">
              <a:spcBef>
                <a:spcPts val="0"/>
              </a:spcBef>
              <a:spcAft>
                <a:spcPts val="0"/>
              </a:spcAft>
              <a:defRPr lang="en-US" sz="884" b="0" kern="1200">
                <a:solidFill>
                  <a:srgbClr val="505050"/>
                </a:solidFill>
                <a:latin typeface="+mn-lt"/>
                <a:ea typeface="+mn-ea"/>
                <a:cs typeface="+mn-cs"/>
              </a:defRPr>
            </a:lvl1pPr>
          </a:lstStyle>
          <a:p>
            <a:pPr>
              <a:defRPr/>
            </a:pPr>
            <a:fld id="{75FAD755-3BD0-2447-A9DF-109DAABEFD99}" type="slidenum">
              <a:rPr/>
              <a:pPr>
                <a:defRPr/>
              </a:pPr>
              <a:t>‹#›</a:t>
            </a:fld>
            <a:endParaRPr/>
          </a:p>
        </p:txBody>
      </p:sp>
    </p:spTree>
    <p:extLst>
      <p:ext uri="{BB962C8B-B14F-4D97-AF65-F5344CB8AC3E}">
        <p14:creationId xmlns:p14="http://schemas.microsoft.com/office/powerpoint/2010/main" val="29308200"/>
      </p:ext>
    </p:extLst>
  </p:cSld>
  <p:clrMap bg1="lt1" tx1="dk1" bg2="lt2" tx2="dk2" accent1="accent1" accent2="accent2" accent3="accent3" accent4="accent4" accent5="accent5" accent6="accent6" hlink="hlink" folHlink="folHlink"/>
  <p:sldLayoutIdLst>
    <p:sldLayoutId id="2147484909" r:id="rId1"/>
  </p:sldLayoutIdLst>
  <p:txStyles>
    <p:titleStyle>
      <a:lvl1pPr algn="l" defTabSz="913296" rtl="0" fontAlgn="base">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296"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96"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96"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96"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89" algn="l" defTabSz="913296"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80" algn="l" defTabSz="913296"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269" algn="l" defTabSz="913296"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361" algn="l" defTabSz="913296"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68" indent="-336068" algn="l" defTabSz="913296" rtl="0" fontAlgn="base">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60" indent="-236491" algn="l" defTabSz="913296"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58" indent="-224046" algn="l" defTabSz="913296"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03" indent="-224046" algn="l" defTabSz="913296"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48" indent="-224046" algn="l" defTabSz="913296"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930" indent="-228540" algn="l" defTabSz="914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57" rtl="0" eaLnBrk="1" latinLnBrk="0" hangingPunct="1">
        <a:defRPr sz="1765" kern="1200">
          <a:solidFill>
            <a:schemeClr val="tx1"/>
          </a:solidFill>
          <a:latin typeface="+mn-lt"/>
          <a:ea typeface="+mn-ea"/>
          <a:cs typeface="+mn-cs"/>
        </a:defRPr>
      </a:lvl1pPr>
      <a:lvl2pPr marL="457078" algn="l" defTabSz="914157" rtl="0" eaLnBrk="1" latinLnBrk="0" hangingPunct="1">
        <a:defRPr sz="1765" kern="1200">
          <a:solidFill>
            <a:schemeClr val="tx1"/>
          </a:solidFill>
          <a:latin typeface="+mn-lt"/>
          <a:ea typeface="+mn-ea"/>
          <a:cs typeface="+mn-cs"/>
        </a:defRPr>
      </a:lvl2pPr>
      <a:lvl3pPr marL="914157" algn="l" defTabSz="914157" rtl="0" eaLnBrk="1" latinLnBrk="0" hangingPunct="1">
        <a:defRPr sz="1765" kern="1200">
          <a:solidFill>
            <a:schemeClr val="tx1"/>
          </a:solidFill>
          <a:latin typeface="+mn-lt"/>
          <a:ea typeface="+mn-ea"/>
          <a:cs typeface="+mn-cs"/>
        </a:defRPr>
      </a:lvl3pPr>
      <a:lvl4pPr marL="1371235" algn="l" defTabSz="914157" rtl="0" eaLnBrk="1" latinLnBrk="0" hangingPunct="1">
        <a:defRPr sz="1765" kern="1200">
          <a:solidFill>
            <a:schemeClr val="tx1"/>
          </a:solidFill>
          <a:latin typeface="+mn-lt"/>
          <a:ea typeface="+mn-ea"/>
          <a:cs typeface="+mn-cs"/>
        </a:defRPr>
      </a:lvl4pPr>
      <a:lvl5pPr marL="1828314" algn="l" defTabSz="914157" rtl="0" eaLnBrk="1" latinLnBrk="0" hangingPunct="1">
        <a:defRPr sz="1765" kern="1200">
          <a:solidFill>
            <a:schemeClr val="tx1"/>
          </a:solidFill>
          <a:latin typeface="+mn-lt"/>
          <a:ea typeface="+mn-ea"/>
          <a:cs typeface="+mn-cs"/>
        </a:defRPr>
      </a:lvl5pPr>
      <a:lvl6pPr marL="2285392" algn="l" defTabSz="914157" rtl="0" eaLnBrk="1" latinLnBrk="0" hangingPunct="1">
        <a:defRPr sz="1765" kern="1200">
          <a:solidFill>
            <a:schemeClr val="tx1"/>
          </a:solidFill>
          <a:latin typeface="+mn-lt"/>
          <a:ea typeface="+mn-ea"/>
          <a:cs typeface="+mn-cs"/>
        </a:defRPr>
      </a:lvl6pPr>
      <a:lvl7pPr marL="2742470" algn="l" defTabSz="914157" rtl="0" eaLnBrk="1" latinLnBrk="0" hangingPunct="1">
        <a:defRPr sz="1765" kern="1200">
          <a:solidFill>
            <a:schemeClr val="tx1"/>
          </a:solidFill>
          <a:latin typeface="+mn-lt"/>
          <a:ea typeface="+mn-ea"/>
          <a:cs typeface="+mn-cs"/>
        </a:defRPr>
      </a:lvl7pPr>
      <a:lvl8pPr marL="3199548" algn="l" defTabSz="914157" rtl="0" eaLnBrk="1" latinLnBrk="0" hangingPunct="1">
        <a:defRPr sz="1765" kern="1200">
          <a:solidFill>
            <a:schemeClr val="tx1"/>
          </a:solidFill>
          <a:latin typeface="+mn-lt"/>
          <a:ea typeface="+mn-ea"/>
          <a:cs typeface="+mn-cs"/>
        </a:defRPr>
      </a:lvl8pPr>
      <a:lvl9pPr marL="3656629" algn="l" defTabSz="914157" rtl="0" eaLnBrk="1" latinLnBrk="0" hangingPunct="1">
        <a:defRPr sz="1765"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pic>
        <p:nvPicPr>
          <p:cNvPr id="6" name="Image 5"/>
          <p:cNvPicPr>
            <a:picLocks noChangeAspect="1"/>
          </p:cNvPicPr>
          <p:nvPr userDrawn="1"/>
        </p:nvPicPr>
        <p:blipFill>
          <a:blip r:embed="rId3"/>
          <a:stretch>
            <a:fillRect/>
          </a:stretch>
        </p:blipFill>
        <p:spPr>
          <a:xfrm>
            <a:off x="-2869245" y="-23859"/>
            <a:ext cx="2292703" cy="6881859"/>
          </a:xfrm>
          <a:prstGeom prst="rect">
            <a:avLst/>
          </a:prstGeom>
        </p:spPr>
      </p:pic>
      <p:grpSp>
        <p:nvGrpSpPr>
          <p:cNvPr id="3" name="Group 2">
            <a:extLst>
              <a:ext uri="{FF2B5EF4-FFF2-40B4-BE49-F238E27FC236}">
                <a16:creationId xmlns:a16="http://schemas.microsoft.com/office/drawing/2014/main" id="{4225D727-F43A-4521-9AC6-E2C4A4F19CDB}"/>
              </a:ext>
            </a:extLst>
          </p:cNvPr>
          <p:cNvGrpSpPr/>
          <p:nvPr userDrawn="1"/>
        </p:nvGrpSpPr>
        <p:grpSpPr>
          <a:xfrm rot="16200000">
            <a:off x="-5012376" y="2825903"/>
            <a:ext cx="8404951" cy="1182334"/>
            <a:chOff x="513529" y="4111712"/>
            <a:chExt cx="8572272" cy="1206042"/>
          </a:xfrm>
        </p:grpSpPr>
        <p:sp>
          <p:nvSpPr>
            <p:cNvPr id="13" name="Rectangle 12">
              <a:extLst>
                <a:ext uri="{FF2B5EF4-FFF2-40B4-BE49-F238E27FC236}">
                  <a16:creationId xmlns:a16="http://schemas.microsoft.com/office/drawing/2014/main" id="{DAE689D2-6515-4C52-AFF4-514FDDD0E1CD}"/>
                </a:ext>
              </a:extLst>
            </p:cNvPr>
            <p:cNvSpPr/>
            <p:nvPr userDrawn="1"/>
          </p:nvSpPr>
          <p:spPr bwMode="auto">
            <a:xfrm>
              <a:off x="4673268" y="4111712"/>
              <a:ext cx="1206527" cy="1206042"/>
            </a:xfrm>
            <a:prstGeom prst="rect">
              <a:avLst/>
            </a:prstGeom>
            <a:solidFill>
              <a:srgbClr val="00765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3</a:t>
              </a:r>
            </a:p>
          </p:txBody>
        </p:sp>
        <p:sp>
          <p:nvSpPr>
            <p:cNvPr id="15" name="Rectangle 14">
              <a:extLst>
                <a:ext uri="{FF2B5EF4-FFF2-40B4-BE49-F238E27FC236}">
                  <a16:creationId xmlns:a16="http://schemas.microsoft.com/office/drawing/2014/main" id="{95F4AD5D-CAD9-4056-B066-555F944E01E9}"/>
                </a:ext>
              </a:extLst>
            </p:cNvPr>
            <p:cNvSpPr/>
            <p:nvPr userDrawn="1"/>
          </p:nvSpPr>
          <p:spPr bwMode="auto">
            <a:xfrm>
              <a:off x="3363642" y="4111712"/>
              <a:ext cx="1206527" cy="1206042"/>
            </a:xfrm>
            <a:prstGeom prst="rect">
              <a:avLst/>
            </a:prstGeom>
            <a:solidFill>
              <a:srgbClr val="27A68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2</a:t>
              </a:r>
            </a:p>
          </p:txBody>
        </p:sp>
        <p:sp>
          <p:nvSpPr>
            <p:cNvPr id="16" name="Rectangle 15">
              <a:extLst>
                <a:ext uri="{FF2B5EF4-FFF2-40B4-BE49-F238E27FC236}">
                  <a16:creationId xmlns:a16="http://schemas.microsoft.com/office/drawing/2014/main" id="{5F077F7E-EF22-430F-9CF2-1CB5D262E212}"/>
                </a:ext>
              </a:extLst>
            </p:cNvPr>
            <p:cNvSpPr/>
            <p:nvPr userDrawn="1"/>
          </p:nvSpPr>
          <p:spPr bwMode="auto">
            <a:xfrm>
              <a:off x="2054016" y="4111712"/>
              <a:ext cx="1206527" cy="1206042"/>
            </a:xfrm>
            <a:prstGeom prst="rect">
              <a:avLst/>
            </a:prstGeom>
            <a:solidFill>
              <a:srgbClr val="00856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1</a:t>
              </a:r>
            </a:p>
          </p:txBody>
        </p:sp>
        <p:sp>
          <p:nvSpPr>
            <p:cNvPr id="17" name="Rectangle 16">
              <a:extLst>
                <a:ext uri="{FF2B5EF4-FFF2-40B4-BE49-F238E27FC236}">
                  <a16:creationId xmlns:a16="http://schemas.microsoft.com/office/drawing/2014/main" id="{C682A0F4-C6DE-4020-917F-795E39012B9D}"/>
                </a:ext>
              </a:extLst>
            </p:cNvPr>
            <p:cNvSpPr/>
            <p:nvPr userDrawn="1"/>
          </p:nvSpPr>
          <p:spPr bwMode="auto">
            <a:xfrm>
              <a:off x="8150068" y="4262806"/>
              <a:ext cx="935733" cy="935357"/>
            </a:xfrm>
            <a:prstGeom prst="rect">
              <a:avLst/>
            </a:prstGeom>
            <a:solidFill>
              <a:srgbClr val="E8433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6</a:t>
              </a:r>
            </a:p>
          </p:txBody>
        </p:sp>
        <p:sp>
          <p:nvSpPr>
            <p:cNvPr id="18" name="Rectangle 17">
              <a:extLst>
                <a:ext uri="{FF2B5EF4-FFF2-40B4-BE49-F238E27FC236}">
                  <a16:creationId xmlns:a16="http://schemas.microsoft.com/office/drawing/2014/main" id="{2923BB82-10CE-4BE0-9FDF-EC8979F99FCC}"/>
                </a:ext>
              </a:extLst>
            </p:cNvPr>
            <p:cNvSpPr/>
            <p:nvPr userDrawn="1"/>
          </p:nvSpPr>
          <p:spPr bwMode="auto">
            <a:xfrm>
              <a:off x="7118509" y="4262806"/>
              <a:ext cx="935733" cy="935357"/>
            </a:xfrm>
            <a:prstGeom prst="rect">
              <a:avLst/>
            </a:prstGeom>
            <a:solidFill>
              <a:srgbClr val="B1408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5</a:t>
              </a:r>
            </a:p>
          </p:txBody>
        </p:sp>
        <p:sp>
          <p:nvSpPr>
            <p:cNvPr id="19" name="Rectangle 18">
              <a:extLst>
                <a:ext uri="{FF2B5EF4-FFF2-40B4-BE49-F238E27FC236}">
                  <a16:creationId xmlns:a16="http://schemas.microsoft.com/office/drawing/2014/main" id="{3CA8DDE0-207E-4F2D-B7D6-7FD4DD8FBB26}"/>
                </a:ext>
              </a:extLst>
            </p:cNvPr>
            <p:cNvSpPr/>
            <p:nvPr userDrawn="1"/>
          </p:nvSpPr>
          <p:spPr bwMode="auto">
            <a:xfrm>
              <a:off x="6079677" y="4262806"/>
              <a:ext cx="935733" cy="935357"/>
            </a:xfrm>
            <a:prstGeom prst="rect">
              <a:avLst/>
            </a:prstGeom>
            <a:solidFill>
              <a:srgbClr val="69418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Accent 4</a:t>
              </a:r>
            </a:p>
          </p:txBody>
        </p:sp>
        <p:sp>
          <p:nvSpPr>
            <p:cNvPr id="20" name="Rectangle 19">
              <a:extLst>
                <a:ext uri="{FF2B5EF4-FFF2-40B4-BE49-F238E27FC236}">
                  <a16:creationId xmlns:a16="http://schemas.microsoft.com/office/drawing/2014/main" id="{B8E06F4E-3CA8-44C1-9BE8-285BAEB3EBE9}"/>
                </a:ext>
              </a:extLst>
            </p:cNvPr>
            <p:cNvSpPr/>
            <p:nvPr userDrawn="1"/>
          </p:nvSpPr>
          <p:spPr bwMode="auto">
            <a:xfrm>
              <a:off x="513529" y="4111712"/>
              <a:ext cx="1206527" cy="1206042"/>
            </a:xfrm>
            <a:prstGeom prst="rect">
              <a:avLst/>
            </a:prstGeom>
            <a:solidFill>
              <a:srgbClr val="005A4D"/>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Text</a:t>
              </a:r>
            </a:p>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Dark 2</a:t>
              </a:r>
            </a:p>
          </p:txBody>
        </p:sp>
      </p:grpSp>
    </p:spTree>
    <p:extLst>
      <p:ext uri="{BB962C8B-B14F-4D97-AF65-F5344CB8AC3E}">
        <p14:creationId xmlns:p14="http://schemas.microsoft.com/office/powerpoint/2010/main" val="4063543067"/>
      </p:ext>
    </p:extLst>
  </p:cSld>
  <p:clrMap bg1="lt1" tx1="dk1" bg2="lt2" tx2="dk2" accent1="accent1" accent2="accent2" accent3="accent3" accent4="accent4" accent5="accent5" accent6="accent6" hlink="hlink" folHlink="folHlink"/>
  <p:sldLayoutIdLst>
    <p:sldLayoutId id="2147484926"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879F1F-F79A-4754-8FBD-EF46D93A6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B89590-571D-400B-A5A9-373F255900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7FAB0-CADA-4DB9-B929-4FB6A48283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92B89-33B9-470F-8A84-534B93705200}" type="datetimeFigureOut">
              <a:rPr lang="en-US" smtClean="0"/>
              <a:t>11/21/2017</a:t>
            </a:fld>
            <a:endParaRPr lang="en-US"/>
          </a:p>
        </p:txBody>
      </p:sp>
      <p:sp>
        <p:nvSpPr>
          <p:cNvPr id="5" name="Footer Placeholder 4">
            <a:extLst>
              <a:ext uri="{FF2B5EF4-FFF2-40B4-BE49-F238E27FC236}">
                <a16:creationId xmlns:a16="http://schemas.microsoft.com/office/drawing/2014/main" id="{ED423697-C461-48E8-8F5B-0C2C3521E7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0621ED-E659-4DFF-BF49-372CE4504A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03598-4D3F-414F-81E6-EDC86CC88E4E}" type="slidenum">
              <a:rPr lang="en-US" smtClean="0"/>
              <a:t>‹#›</a:t>
            </a:fld>
            <a:endParaRPr lang="en-US"/>
          </a:p>
        </p:txBody>
      </p:sp>
    </p:spTree>
    <p:extLst>
      <p:ext uri="{BB962C8B-B14F-4D97-AF65-F5344CB8AC3E}">
        <p14:creationId xmlns:p14="http://schemas.microsoft.com/office/powerpoint/2010/main" val="4234180216"/>
      </p:ext>
    </p:extLst>
  </p:cSld>
  <p:clrMap bg1="lt1" tx1="dk1" bg2="lt2" tx2="dk2" accent1="accent1" accent2="accent2" accent3="accent3" accent4="accent4" accent5="accent5" accent6="accent6" hlink="hlink" folHlink="folHlink"/>
  <p:sldLayoutIdLst>
    <p:sldLayoutId id="2147484935" r:id="rId1"/>
    <p:sldLayoutId id="214748493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3"/>
          <a:stretch>
            <a:fillRect/>
          </a:stretch>
        </p:blipFill>
        <p:spPr>
          <a:xfrm>
            <a:off x="-2869245" y="-23859"/>
            <a:ext cx="2292703" cy="6881859"/>
          </a:xfrm>
          <a:prstGeom prst="rect">
            <a:avLst/>
          </a:prstGeom>
        </p:spPr>
      </p:pic>
    </p:spTree>
    <p:extLst>
      <p:ext uri="{BB962C8B-B14F-4D97-AF65-F5344CB8AC3E}">
        <p14:creationId xmlns:p14="http://schemas.microsoft.com/office/powerpoint/2010/main" val="2304803279"/>
      </p:ext>
    </p:extLst>
  </p:cSld>
  <p:clrMap bg1="lt1" tx1="dk1" bg2="lt2" tx2="dk2" accent1="accent1" accent2="accent2" accent3="accent3" accent4="accent4" accent5="accent5" accent6="accent6" hlink="hlink" folHlink="folHlink"/>
  <p:sldLayoutIdLst>
    <p:sldLayoutId id="2147484964" r:id="rId1"/>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fr-FR"/>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880229790"/>
      </p:ext>
    </p:extLst>
  </p:cSld>
  <p:clrMap bg1="lt1" tx1="dk1" bg2="lt2" tx2="dk2" accent1="accent1" accent2="accent2" accent3="accent3" accent4="accent4" accent5="accent5" accent6="accent6" hlink="hlink" folHlink="folHlink"/>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3319014070"/>
      </p:ext>
    </p:extLst>
  </p:cSld>
  <p:clrMap bg1="lt1" tx1="dk1" bg2="lt2" tx2="dk2" accent1="accent1" accent2="accent2" accent3="accent3" accent4="accent4" accent5="accent5" accent6="accent6" hlink="hlink" folHlink="folHlink"/>
  <p:transition>
    <p:fade/>
  </p:transition>
  <p:txStyles>
    <p:titleStyle>
      <a:lvl1pPr algn="l" defTabSz="896181" rtl="0" eaLnBrk="1" latinLnBrk="0" hangingPunct="1">
        <a:lnSpc>
          <a:spcPct val="90000"/>
        </a:lnSpc>
        <a:spcBef>
          <a:spcPct val="0"/>
        </a:spcBef>
        <a:buNone/>
        <a:defRPr lang="en-US" sz="4611"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40"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458" kern="1200" spc="0" baseline="0">
          <a:gradFill>
            <a:gsLst>
              <a:gs pos="1250">
                <a:schemeClr val="tx1"/>
              </a:gs>
              <a:gs pos="100000">
                <a:schemeClr val="tx1"/>
              </a:gs>
            </a:gsLst>
            <a:lin ang="5400000" scaled="0"/>
          </a:gradFill>
          <a:latin typeface="+mj-lt"/>
          <a:ea typeface="+mn-ea"/>
          <a:cs typeface="+mn-cs"/>
        </a:defRPr>
      </a:lvl1pPr>
      <a:lvl2pPr marL="439279"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91" kern="1200" spc="0" baseline="0">
          <a:gradFill>
            <a:gsLst>
              <a:gs pos="1250">
                <a:schemeClr val="tx1"/>
              </a:gs>
              <a:gs pos="100000">
                <a:schemeClr val="tx1"/>
              </a:gs>
            </a:gsLst>
            <a:lin ang="5400000" scaled="0"/>
          </a:gradFill>
          <a:latin typeface="+mn-lt"/>
          <a:ea typeface="+mn-ea"/>
          <a:cs typeface="+mn-cs"/>
        </a:defRPr>
      </a:lvl2pPr>
      <a:lvl3pPr marL="658919"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07" kern="1200" spc="0" baseline="0">
          <a:gradFill>
            <a:gsLst>
              <a:gs pos="1250">
                <a:schemeClr val="tx1"/>
              </a:gs>
              <a:gs pos="100000">
                <a:schemeClr val="tx1"/>
              </a:gs>
            </a:gsLst>
            <a:lin ang="5400000" scaled="0"/>
          </a:gradFill>
          <a:latin typeface="+mn-lt"/>
          <a:ea typeface="+mn-ea"/>
          <a:cs typeface="+mn-cs"/>
        </a:defRPr>
      </a:lvl3pPr>
      <a:lvl4pPr marL="878559"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15" kern="1200" spc="0" baseline="0">
          <a:gradFill>
            <a:gsLst>
              <a:gs pos="1250">
                <a:schemeClr val="tx1"/>
              </a:gs>
              <a:gs pos="100000">
                <a:schemeClr val="tx1"/>
              </a:gs>
            </a:gsLst>
            <a:lin ang="5400000" scaled="0"/>
          </a:gradFill>
          <a:latin typeface="+mn-lt"/>
          <a:ea typeface="+mn-ea"/>
          <a:cs typeface="+mn-cs"/>
        </a:defRPr>
      </a:lvl4pPr>
      <a:lvl5pPr marL="1098198" marR="0" indent="-219640" algn="l" defTabSz="8961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15" kern="1200" spc="0" baseline="0">
          <a:gradFill>
            <a:gsLst>
              <a:gs pos="1250">
                <a:schemeClr val="tx1"/>
              </a:gs>
              <a:gs pos="100000">
                <a:schemeClr val="tx1"/>
              </a:gs>
            </a:gsLst>
            <a:lin ang="5400000" scaled="0"/>
          </a:gradFill>
          <a:latin typeface="+mn-lt"/>
          <a:ea typeface="+mn-ea"/>
          <a:cs typeface="+mn-cs"/>
        </a:defRPr>
      </a:lvl5pPr>
      <a:lvl6pPr marL="2464500"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592"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682"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774"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81" rtl="0" eaLnBrk="1" latinLnBrk="0" hangingPunct="1">
        <a:defRPr sz="1729" kern="1200">
          <a:solidFill>
            <a:schemeClr val="tx1"/>
          </a:solidFill>
          <a:latin typeface="+mn-lt"/>
          <a:ea typeface="+mn-ea"/>
          <a:cs typeface="+mn-cs"/>
        </a:defRPr>
      </a:lvl1pPr>
      <a:lvl2pPr marL="448090" algn="l" defTabSz="896181" rtl="0" eaLnBrk="1" latinLnBrk="0" hangingPunct="1">
        <a:defRPr sz="1729" kern="1200">
          <a:solidFill>
            <a:schemeClr val="tx1"/>
          </a:solidFill>
          <a:latin typeface="+mn-lt"/>
          <a:ea typeface="+mn-ea"/>
          <a:cs typeface="+mn-cs"/>
        </a:defRPr>
      </a:lvl2pPr>
      <a:lvl3pPr marL="896181" algn="l" defTabSz="896181" rtl="0" eaLnBrk="1" latinLnBrk="0" hangingPunct="1">
        <a:defRPr sz="1729" kern="1200">
          <a:solidFill>
            <a:schemeClr val="tx1"/>
          </a:solidFill>
          <a:latin typeface="+mn-lt"/>
          <a:ea typeface="+mn-ea"/>
          <a:cs typeface="+mn-cs"/>
        </a:defRPr>
      </a:lvl3pPr>
      <a:lvl4pPr marL="1344272" algn="l" defTabSz="896181" rtl="0" eaLnBrk="1" latinLnBrk="0" hangingPunct="1">
        <a:defRPr sz="1729" kern="1200">
          <a:solidFill>
            <a:schemeClr val="tx1"/>
          </a:solidFill>
          <a:latin typeface="+mn-lt"/>
          <a:ea typeface="+mn-ea"/>
          <a:cs typeface="+mn-cs"/>
        </a:defRPr>
      </a:lvl4pPr>
      <a:lvl5pPr marL="1792364" algn="l" defTabSz="896181" rtl="0" eaLnBrk="1" latinLnBrk="0" hangingPunct="1">
        <a:defRPr sz="1729" kern="1200">
          <a:solidFill>
            <a:schemeClr val="tx1"/>
          </a:solidFill>
          <a:latin typeface="+mn-lt"/>
          <a:ea typeface="+mn-ea"/>
          <a:cs typeface="+mn-cs"/>
        </a:defRPr>
      </a:lvl5pPr>
      <a:lvl6pPr marL="2240455" algn="l" defTabSz="896181" rtl="0" eaLnBrk="1" latinLnBrk="0" hangingPunct="1">
        <a:defRPr sz="1729" kern="1200">
          <a:solidFill>
            <a:schemeClr val="tx1"/>
          </a:solidFill>
          <a:latin typeface="+mn-lt"/>
          <a:ea typeface="+mn-ea"/>
          <a:cs typeface="+mn-cs"/>
        </a:defRPr>
      </a:lvl6pPr>
      <a:lvl7pPr marL="2688545" algn="l" defTabSz="896181" rtl="0" eaLnBrk="1" latinLnBrk="0" hangingPunct="1">
        <a:defRPr sz="1729" kern="1200">
          <a:solidFill>
            <a:schemeClr val="tx1"/>
          </a:solidFill>
          <a:latin typeface="+mn-lt"/>
          <a:ea typeface="+mn-ea"/>
          <a:cs typeface="+mn-cs"/>
        </a:defRPr>
      </a:lvl7pPr>
      <a:lvl8pPr marL="3136636" algn="l" defTabSz="896181" rtl="0" eaLnBrk="1" latinLnBrk="0" hangingPunct="1">
        <a:defRPr sz="1729" kern="1200">
          <a:solidFill>
            <a:schemeClr val="tx1"/>
          </a:solidFill>
          <a:latin typeface="+mn-lt"/>
          <a:ea typeface="+mn-ea"/>
          <a:cs typeface="+mn-cs"/>
        </a:defRPr>
      </a:lvl8pPr>
      <a:lvl9pPr marL="3584729" algn="l" defTabSz="896181" rtl="0" eaLnBrk="1" latinLnBrk="0" hangingPunct="1">
        <a:defRPr sz="172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80">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9">
          <p15:clr>
            <a:srgbClr val="C35EA4"/>
          </p15:clr>
        </p15:guide>
        <p15:guide id="17" pos="7692">
          <p15:clr>
            <a:srgbClr val="C35EA4"/>
          </p15:clr>
        </p15:guide>
        <p15:guide id="18" orient="horz" pos="793">
          <p15:clr>
            <a:srgbClr val="5ACBF0"/>
          </p15:clr>
        </p15:guide>
        <p15:guide id="19" orient="horz" pos="1393">
          <p15:clr>
            <a:srgbClr val="5ACBF0"/>
          </p15:clr>
        </p15:guide>
        <p15:guide id="20" orient="horz" pos="1992">
          <p15:clr>
            <a:srgbClr val="5ACBF0"/>
          </p15:clr>
        </p15:guide>
        <p15:guide id="21" orient="horz" pos="2592">
          <p15:clr>
            <a:srgbClr val="5ACBF0"/>
          </p15:clr>
        </p15:guide>
        <p15:guide id="22" orient="horz" pos="3190">
          <p15:clr>
            <a:srgbClr val="5ACBF0"/>
          </p15:clr>
        </p15:guide>
        <p15:guide id="23" orient="horz" pos="3790">
          <p15:clr>
            <a:srgbClr val="5ACBF0"/>
          </p15:clr>
        </p15:guide>
        <p15:guide id="24" orient="horz" pos="4303">
          <p15:clr>
            <a:srgbClr val="5ACBF0"/>
          </p15:clr>
        </p15:guide>
        <p15:guide id="25" orient="horz" pos="313">
          <p15:clr>
            <a:srgbClr val="C35EA4"/>
          </p15:clr>
        </p15:guide>
        <p15:guide id="26" orient="horz" pos="4181">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30370089"/>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865" y="0"/>
            <a:ext cx="12191946" cy="6858001"/>
            <a:chOff x="-1675" y="-1"/>
            <a:chExt cx="12193676" cy="6858001"/>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1675" y="-1"/>
              <a:ext cx="12193675" cy="6858001"/>
            </a:xfrm>
            <a:prstGeom prst="rect">
              <a:avLst/>
            </a:prstGeom>
          </p:spPr>
        </p:pic>
        <p:sp>
          <p:nvSpPr>
            <p:cNvPr id="8" name="Rectangle 7"/>
            <p:cNvSpPr/>
            <p:nvPr/>
          </p:nvSpPr>
          <p:spPr bwMode="auto">
            <a:xfrm>
              <a:off x="1" y="0"/>
              <a:ext cx="12192000"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Placeholder 1"/>
          <p:cNvSpPr>
            <a:spLocks noGrp="1"/>
          </p:cNvSpPr>
          <p:nvPr>
            <p:ph type="title"/>
          </p:nvPr>
        </p:nvSpPr>
        <p:spPr>
          <a:xfrm>
            <a:off x="269244"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189183"/>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15984091"/>
      </p:ext>
    </p:extLst>
  </p:cSld>
  <p:clrMap bg1="lt1" tx1="dk1" bg2="lt2" tx2="dk2" accent1="accent1" accent2="accent2" accent3="accent3" accent4="accent4" accent5="accent5" accent6="accent6" hlink="hlink" folHlink="folHlink"/>
  <p:transition>
    <p:fade/>
  </p:transition>
  <p:txStyles>
    <p:titleStyle>
      <a:lvl1pPr algn="l" defTabSz="914339"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134" marR="0" indent="-336134" algn="l" defTabSz="914339"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674" marR="0" indent="-236540" algn="l" defTabSz="91433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314"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3pPr>
      <a:lvl4pPr marL="1008403"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4pPr>
      <a:lvl5pPr marL="1232493"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5pPr>
      <a:lvl6pPr marL="2514430"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01"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70"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41"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39" rtl="0" eaLnBrk="1" latinLnBrk="0" hangingPunct="1">
        <a:defRPr sz="1765" kern="1200">
          <a:solidFill>
            <a:schemeClr val="tx1"/>
          </a:solidFill>
          <a:latin typeface="+mn-lt"/>
          <a:ea typeface="+mn-ea"/>
          <a:cs typeface="+mn-cs"/>
        </a:defRPr>
      </a:lvl1pPr>
      <a:lvl2pPr marL="457169" algn="l" defTabSz="914339" rtl="0" eaLnBrk="1" latinLnBrk="0" hangingPunct="1">
        <a:defRPr sz="1765" kern="1200">
          <a:solidFill>
            <a:schemeClr val="tx1"/>
          </a:solidFill>
          <a:latin typeface="+mn-lt"/>
          <a:ea typeface="+mn-ea"/>
          <a:cs typeface="+mn-cs"/>
        </a:defRPr>
      </a:lvl2pPr>
      <a:lvl3pPr marL="914339" algn="l" defTabSz="914339" rtl="0" eaLnBrk="1" latinLnBrk="0" hangingPunct="1">
        <a:defRPr sz="1765" kern="1200">
          <a:solidFill>
            <a:schemeClr val="tx1"/>
          </a:solidFill>
          <a:latin typeface="+mn-lt"/>
          <a:ea typeface="+mn-ea"/>
          <a:cs typeface="+mn-cs"/>
        </a:defRPr>
      </a:lvl3pPr>
      <a:lvl4pPr marL="1371507" algn="l" defTabSz="914339" rtl="0" eaLnBrk="1" latinLnBrk="0" hangingPunct="1">
        <a:defRPr sz="1765" kern="1200">
          <a:solidFill>
            <a:schemeClr val="tx1"/>
          </a:solidFill>
          <a:latin typeface="+mn-lt"/>
          <a:ea typeface="+mn-ea"/>
          <a:cs typeface="+mn-cs"/>
        </a:defRPr>
      </a:lvl4pPr>
      <a:lvl5pPr marL="1828677" algn="l" defTabSz="914339" rtl="0" eaLnBrk="1" latinLnBrk="0" hangingPunct="1">
        <a:defRPr sz="1765" kern="1200">
          <a:solidFill>
            <a:schemeClr val="tx1"/>
          </a:solidFill>
          <a:latin typeface="+mn-lt"/>
          <a:ea typeface="+mn-ea"/>
          <a:cs typeface="+mn-cs"/>
        </a:defRPr>
      </a:lvl5pPr>
      <a:lvl6pPr marL="2285847" algn="l" defTabSz="914339" rtl="0" eaLnBrk="1" latinLnBrk="0" hangingPunct="1">
        <a:defRPr sz="1765" kern="1200">
          <a:solidFill>
            <a:schemeClr val="tx1"/>
          </a:solidFill>
          <a:latin typeface="+mn-lt"/>
          <a:ea typeface="+mn-ea"/>
          <a:cs typeface="+mn-cs"/>
        </a:defRPr>
      </a:lvl6pPr>
      <a:lvl7pPr marL="2743016" algn="l" defTabSz="914339" rtl="0" eaLnBrk="1" latinLnBrk="0" hangingPunct="1">
        <a:defRPr sz="1765" kern="1200">
          <a:solidFill>
            <a:schemeClr val="tx1"/>
          </a:solidFill>
          <a:latin typeface="+mn-lt"/>
          <a:ea typeface="+mn-ea"/>
          <a:cs typeface="+mn-cs"/>
        </a:defRPr>
      </a:lvl7pPr>
      <a:lvl8pPr marL="3200184" algn="l" defTabSz="914339" rtl="0" eaLnBrk="1" latinLnBrk="0" hangingPunct="1">
        <a:defRPr sz="1765" kern="1200">
          <a:solidFill>
            <a:schemeClr val="tx1"/>
          </a:solidFill>
          <a:latin typeface="+mn-lt"/>
          <a:ea typeface="+mn-ea"/>
          <a:cs typeface="+mn-cs"/>
        </a:defRPr>
      </a:lvl8pPr>
      <a:lvl9pPr marL="3657355" algn="l" defTabSz="914339"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189183"/>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43465106"/>
      </p:ext>
    </p:extLst>
  </p:cSld>
  <p:clrMap bg1="lt1" tx1="dk1" bg2="lt2" tx2="dk2" accent1="accent1" accent2="accent2" accent3="accent3" accent4="accent4" accent5="accent5" accent6="accent6" hlink="hlink" folHlink="folHlink"/>
  <p:transition>
    <p:fade/>
  </p:transition>
  <p:txStyles>
    <p:titleStyle>
      <a:lvl1pPr algn="l" defTabSz="914339"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134" marR="0" indent="-336134" algn="l" defTabSz="914339"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674" marR="0" indent="-236540" algn="l" defTabSz="91433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314"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3pPr>
      <a:lvl4pPr marL="1008403"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4pPr>
      <a:lvl5pPr marL="1232493" marR="0" indent="-224090" algn="l" defTabSz="9143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5pPr>
      <a:lvl6pPr marL="2514430"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01"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70"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41" indent="-228584" algn="l" defTabSz="91433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39" rtl="0" eaLnBrk="1" latinLnBrk="0" hangingPunct="1">
        <a:defRPr sz="1765" kern="1200">
          <a:solidFill>
            <a:schemeClr val="tx1"/>
          </a:solidFill>
          <a:latin typeface="+mn-lt"/>
          <a:ea typeface="+mn-ea"/>
          <a:cs typeface="+mn-cs"/>
        </a:defRPr>
      </a:lvl1pPr>
      <a:lvl2pPr marL="457169" algn="l" defTabSz="914339" rtl="0" eaLnBrk="1" latinLnBrk="0" hangingPunct="1">
        <a:defRPr sz="1765" kern="1200">
          <a:solidFill>
            <a:schemeClr val="tx1"/>
          </a:solidFill>
          <a:latin typeface="+mn-lt"/>
          <a:ea typeface="+mn-ea"/>
          <a:cs typeface="+mn-cs"/>
        </a:defRPr>
      </a:lvl2pPr>
      <a:lvl3pPr marL="914339" algn="l" defTabSz="914339" rtl="0" eaLnBrk="1" latinLnBrk="0" hangingPunct="1">
        <a:defRPr sz="1765" kern="1200">
          <a:solidFill>
            <a:schemeClr val="tx1"/>
          </a:solidFill>
          <a:latin typeface="+mn-lt"/>
          <a:ea typeface="+mn-ea"/>
          <a:cs typeface="+mn-cs"/>
        </a:defRPr>
      </a:lvl3pPr>
      <a:lvl4pPr marL="1371507" algn="l" defTabSz="914339" rtl="0" eaLnBrk="1" latinLnBrk="0" hangingPunct="1">
        <a:defRPr sz="1765" kern="1200">
          <a:solidFill>
            <a:schemeClr val="tx1"/>
          </a:solidFill>
          <a:latin typeface="+mn-lt"/>
          <a:ea typeface="+mn-ea"/>
          <a:cs typeface="+mn-cs"/>
        </a:defRPr>
      </a:lvl4pPr>
      <a:lvl5pPr marL="1828677" algn="l" defTabSz="914339" rtl="0" eaLnBrk="1" latinLnBrk="0" hangingPunct="1">
        <a:defRPr sz="1765" kern="1200">
          <a:solidFill>
            <a:schemeClr val="tx1"/>
          </a:solidFill>
          <a:latin typeface="+mn-lt"/>
          <a:ea typeface="+mn-ea"/>
          <a:cs typeface="+mn-cs"/>
        </a:defRPr>
      </a:lvl5pPr>
      <a:lvl6pPr marL="2285847" algn="l" defTabSz="914339" rtl="0" eaLnBrk="1" latinLnBrk="0" hangingPunct="1">
        <a:defRPr sz="1765" kern="1200">
          <a:solidFill>
            <a:schemeClr val="tx1"/>
          </a:solidFill>
          <a:latin typeface="+mn-lt"/>
          <a:ea typeface="+mn-ea"/>
          <a:cs typeface="+mn-cs"/>
        </a:defRPr>
      </a:lvl6pPr>
      <a:lvl7pPr marL="2743016" algn="l" defTabSz="914339" rtl="0" eaLnBrk="1" latinLnBrk="0" hangingPunct="1">
        <a:defRPr sz="1765" kern="1200">
          <a:solidFill>
            <a:schemeClr val="tx1"/>
          </a:solidFill>
          <a:latin typeface="+mn-lt"/>
          <a:ea typeface="+mn-ea"/>
          <a:cs typeface="+mn-cs"/>
        </a:defRPr>
      </a:lvl7pPr>
      <a:lvl8pPr marL="3200184" algn="l" defTabSz="914339" rtl="0" eaLnBrk="1" latinLnBrk="0" hangingPunct="1">
        <a:defRPr sz="1765" kern="1200">
          <a:solidFill>
            <a:schemeClr val="tx1"/>
          </a:solidFill>
          <a:latin typeface="+mn-lt"/>
          <a:ea typeface="+mn-ea"/>
          <a:cs typeface="+mn-cs"/>
        </a:defRPr>
      </a:lvl8pPr>
      <a:lvl9pPr marL="3657355" algn="l" defTabSz="914339"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hannel9.msdn.com/Events/Connect/2017/G102"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5.png"/><Relationship Id="rId7" Type="http://schemas.openxmlformats.org/officeDocument/2006/relationships/customXml" Target="../ink/ink4.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customXml" Target="../ink/ink1.xml"/><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9.png"/><Relationship Id="rId18" Type="http://schemas.microsoft.com/office/2007/relationships/hdphoto" Target="../media/hdphoto10.wdp"/><Relationship Id="rId3" Type="http://schemas.openxmlformats.org/officeDocument/2006/relationships/image" Target="../media/image34.png"/><Relationship Id="rId7" Type="http://schemas.openxmlformats.org/officeDocument/2006/relationships/image" Target="../media/image36.png"/><Relationship Id="rId12" Type="http://schemas.microsoft.com/office/2007/relationships/hdphoto" Target="../media/hdphoto7.wdp"/><Relationship Id="rId17" Type="http://schemas.openxmlformats.org/officeDocument/2006/relationships/image" Target="../media/image41.png"/><Relationship Id="rId2" Type="http://schemas.openxmlformats.org/officeDocument/2006/relationships/notesSlide" Target="../notesSlides/notesSlide16.xml"/><Relationship Id="rId16" Type="http://schemas.microsoft.com/office/2007/relationships/hdphoto" Target="../media/hdphoto9.wdp"/><Relationship Id="rId20" Type="http://schemas.microsoft.com/office/2007/relationships/hdphoto" Target="../media/hdphoto11.wdp"/><Relationship Id="rId1" Type="http://schemas.openxmlformats.org/officeDocument/2006/relationships/slideLayout" Target="../slideLayouts/slideLayout16.xml"/><Relationship Id="rId6" Type="http://schemas.microsoft.com/office/2007/relationships/hdphoto" Target="../media/hdphoto4.wdp"/><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0.png"/><Relationship Id="rId10" Type="http://schemas.microsoft.com/office/2007/relationships/hdphoto" Target="../media/hdphoto6.wdp"/><Relationship Id="rId19"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37.png"/><Relationship Id="rId1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hyperlink" Target="http://aka.ms/jfkfile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18" Type="http://schemas.openxmlformats.org/officeDocument/2006/relationships/image" Target="../media/image65.jpeg"/><Relationship Id="rId26" Type="http://schemas.microsoft.com/office/2007/relationships/hdphoto" Target="../media/hdphoto12.wdp"/><Relationship Id="rId3" Type="http://schemas.openxmlformats.org/officeDocument/2006/relationships/slideLayout" Target="../slideLayouts/slideLayout13.xml"/><Relationship Id="rId21" Type="http://schemas.openxmlformats.org/officeDocument/2006/relationships/image" Target="../media/image68.jpeg"/><Relationship Id="rId7" Type="http://schemas.openxmlformats.org/officeDocument/2006/relationships/image" Target="../media/image54.jpeg"/><Relationship Id="rId12" Type="http://schemas.openxmlformats.org/officeDocument/2006/relationships/image" Target="../media/image58.jpeg"/><Relationship Id="rId17" Type="http://schemas.openxmlformats.org/officeDocument/2006/relationships/image" Target="../media/image64.jpeg"/><Relationship Id="rId25" Type="http://schemas.openxmlformats.org/officeDocument/2006/relationships/image" Target="../media/image72.png"/><Relationship Id="rId2" Type="http://schemas.openxmlformats.org/officeDocument/2006/relationships/video" Target="../media/media1.mp4"/><Relationship Id="rId16" Type="http://schemas.openxmlformats.org/officeDocument/2006/relationships/image" Target="../media/image63.jpeg"/><Relationship Id="rId20" Type="http://schemas.openxmlformats.org/officeDocument/2006/relationships/image" Target="../media/image67.png"/><Relationship Id="rId29" Type="http://schemas.openxmlformats.org/officeDocument/2006/relationships/hyperlink" Target="http://enterprise.microsoft.com/en-us/industries/discrete-manufacturing/rolls-royce-and-microsoft-collaborate-to-create-new-digital-capabilities-2/" TargetMode="External"/><Relationship Id="rId1" Type="http://schemas.microsoft.com/office/2007/relationships/media" Target="../media/media1.mp4"/><Relationship Id="rId6" Type="http://schemas.openxmlformats.org/officeDocument/2006/relationships/image" Target="../media/image53.jpg"/><Relationship Id="rId11" Type="http://schemas.openxmlformats.org/officeDocument/2006/relationships/hyperlink" Target="http://blogs.microsoft.com/transform/2015/10/27/transforming-the-urban-landscape-thyssenkrupp-elevator-takes-building-efficiency-to-new-heights/#sm.0000pd331k2qldpvtut11oxk6s3xv" TargetMode="External"/><Relationship Id="rId24"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tiff"/><Relationship Id="rId28" Type="http://schemas.openxmlformats.org/officeDocument/2006/relationships/image" Target="../media/image74.png"/><Relationship Id="rId10" Type="http://schemas.openxmlformats.org/officeDocument/2006/relationships/image" Target="../media/image57.png"/><Relationship Id="rId19" Type="http://schemas.openxmlformats.org/officeDocument/2006/relationships/image" Target="../media/image66.jpeg"/><Relationship Id="rId4" Type="http://schemas.openxmlformats.org/officeDocument/2006/relationships/notesSlide" Target="../notesSlides/notesSlide19.xml"/><Relationship Id="rId9" Type="http://schemas.openxmlformats.org/officeDocument/2006/relationships/image" Target="../media/image56.jpg"/><Relationship Id="rId14" Type="http://schemas.openxmlformats.org/officeDocument/2006/relationships/image" Target="../media/image61.png"/><Relationship Id="rId22" Type="http://schemas.openxmlformats.org/officeDocument/2006/relationships/image" Target="../media/image69.jpeg"/><Relationship Id="rId27" Type="http://schemas.openxmlformats.org/officeDocument/2006/relationships/image" Target="../media/image73.png"/><Relationship Id="rId30"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svg"/><Relationship Id="rId9" Type="http://schemas.openxmlformats.org/officeDocument/2006/relationships/image" Target="../media/image82.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jp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90.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3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5.jp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089A-09EA-45C2-A852-1D5B097F78BD}"/>
              </a:ext>
            </a:extLst>
          </p:cNvPr>
          <p:cNvSpPr txBox="1">
            <a:spLocks/>
          </p:cNvSpPr>
          <p:nvPr/>
        </p:nvSpPr>
        <p:spPr>
          <a:xfrm>
            <a:off x="209551" y="5519466"/>
            <a:ext cx="4476749" cy="84946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6"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4800" spc="-150" dirty="0">
                <a:latin typeface="Segoe UI Semibold" panose="020B0702040204020203" pitchFamily="34" charset="0"/>
                <a:cs typeface="Segoe UI Semibold" panose="020B0702040204020203" pitchFamily="34" charset="0"/>
              </a:rPr>
              <a:t>Connect () 2017</a:t>
            </a:r>
            <a:endParaRPr lang="en-US" sz="4800" i="1" spc="-150" dirty="0">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F0F6ABA5-0EC9-4ED1-878B-F9BFE07BCDFC}"/>
              </a:ext>
            </a:extLst>
          </p:cNvPr>
          <p:cNvSpPr txBox="1"/>
          <p:nvPr/>
        </p:nvSpPr>
        <p:spPr>
          <a:xfrm>
            <a:off x="3905572" y="4107051"/>
            <a:ext cx="553289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video of </a:t>
            </a:r>
            <a:r>
              <a:rPr lang="en-US" sz="2400" dirty="0">
                <a:gradFill>
                  <a:gsLst>
                    <a:gs pos="2917">
                      <a:schemeClr val="tx1"/>
                    </a:gs>
                    <a:gs pos="30000">
                      <a:schemeClr val="tx1"/>
                    </a:gs>
                  </a:gsLst>
                  <a:lin ang="5400000" scaled="0"/>
                </a:gradFill>
                <a:hlinkClick r:id="rId3"/>
              </a:rPr>
              <a:t>this presentation is here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6" name="Text Placeholder 1"/>
          <p:cNvSpPr txBox="1">
            <a:spLocks/>
          </p:cNvSpPr>
          <p:nvPr/>
        </p:nvSpPr>
        <p:spPr>
          <a:xfrm>
            <a:off x="618955" y="4135515"/>
            <a:ext cx="4362085" cy="2149964"/>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137" kern="1200" spc="0" baseline="0">
                <a:gradFill>
                  <a:gsLst>
                    <a:gs pos="91000">
                      <a:schemeClr val="tx1"/>
                    </a:gs>
                    <a:gs pos="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00B050"/>
                </a:solidFill>
                <a:effectLst/>
                <a:uLnTx/>
                <a:uFillTx/>
                <a:latin typeface="Segoe UI Light"/>
                <a:ea typeface="+mn-ea"/>
                <a:cs typeface="+mn-cs"/>
              </a:rPr>
              <a:t>Corom Thompson</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de-DE" sz="2800" b="0"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Principal Engineer</a:t>
            </a:r>
          </a:p>
          <a:p>
            <a:pPr lvl="0">
              <a:lnSpc>
                <a:spcPct val="100000"/>
              </a:lnSpc>
              <a:spcBef>
                <a:spcPts val="600"/>
              </a:spcBef>
              <a:spcAft>
                <a:spcPts val="600"/>
              </a:spcAft>
              <a:defRPr/>
            </a:pPr>
            <a:r>
              <a:rPr lang="de-DE" sz="2800" dirty="0">
                <a:solidFill>
                  <a:srgbClr val="00B050"/>
                </a:solidFill>
                <a:latin typeface="Segoe UI Light" panose="020B0502040204020203" pitchFamily="34" charset="0"/>
                <a:cs typeface="Segoe UI Light" panose="020B0502040204020203" pitchFamily="34" charset="0"/>
              </a:rPr>
              <a:t>    @CoromThompson </a:t>
            </a:r>
            <a:endParaRPr kumimoji="0" lang="de-DE" sz="2800" b="0"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erson smiling for the picture&#10;&#10;Description generated with very high confidence">
            <a:extLst>
              <a:ext uri="{FF2B5EF4-FFF2-40B4-BE49-F238E27FC236}">
                <a16:creationId xmlns:a16="http://schemas.microsoft.com/office/drawing/2014/main" id="{6E3C0D0B-75B3-4672-B0DA-31C2CA19D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450" y="1647503"/>
            <a:ext cx="2024004" cy="2024004"/>
          </a:xfrm>
          <a:prstGeom prst="rect">
            <a:avLst/>
          </a:prstGeom>
        </p:spPr>
      </p:pic>
      <p:pic>
        <p:nvPicPr>
          <p:cNvPr id="8" name="Picture 7">
            <a:extLst>
              <a:ext uri="{FF2B5EF4-FFF2-40B4-BE49-F238E27FC236}">
                <a16:creationId xmlns:a16="http://schemas.microsoft.com/office/drawing/2014/main" id="{204316B9-1F70-48F6-BA14-1B17F452E0BD}"/>
              </a:ext>
            </a:extLst>
          </p:cNvPr>
          <p:cNvPicPr>
            <a:picLocks noChangeAspect="1"/>
          </p:cNvPicPr>
          <p:nvPr/>
        </p:nvPicPr>
        <p:blipFill>
          <a:blip r:embed="rId4"/>
          <a:stretch>
            <a:fillRect/>
          </a:stretch>
        </p:blipFill>
        <p:spPr>
          <a:xfrm>
            <a:off x="618955" y="5605826"/>
            <a:ext cx="416537" cy="342635"/>
          </a:xfrm>
          <a:prstGeom prst="rect">
            <a:avLst/>
          </a:prstGeom>
        </p:spPr>
      </p:pic>
      <p:pic>
        <p:nvPicPr>
          <p:cNvPr id="7" name="Picture 6">
            <a:extLst>
              <a:ext uri="{FF2B5EF4-FFF2-40B4-BE49-F238E27FC236}">
                <a16:creationId xmlns:a16="http://schemas.microsoft.com/office/drawing/2014/main" id="{6F2362C1-C6F8-438A-8671-445B671BB5D8}"/>
              </a:ext>
            </a:extLst>
          </p:cNvPr>
          <p:cNvPicPr>
            <a:picLocks noChangeAspect="1"/>
          </p:cNvPicPr>
          <p:nvPr/>
        </p:nvPicPr>
        <p:blipFill rotWithShape="1">
          <a:blip r:embed="rId5">
            <a:extLst>
              <a:ext uri="{28A0092B-C50C-407E-A947-70E740481C1C}">
                <a14:useLocalDpi xmlns:a14="http://schemas.microsoft.com/office/drawing/2010/main" val="0"/>
              </a:ext>
            </a:extLst>
          </a:blip>
          <a:srcRect l="43169"/>
          <a:stretch/>
        </p:blipFill>
        <p:spPr>
          <a:xfrm>
            <a:off x="5263115" y="0"/>
            <a:ext cx="6928885" cy="6858000"/>
          </a:xfrm>
          <a:prstGeom prst="rect">
            <a:avLst/>
          </a:prstGeom>
        </p:spPr>
      </p:pic>
    </p:spTree>
    <p:extLst>
      <p:ext uri="{BB962C8B-B14F-4D97-AF65-F5344CB8AC3E}">
        <p14:creationId xmlns:p14="http://schemas.microsoft.com/office/powerpoint/2010/main" val="29318042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fk car">
            <a:extLst>
              <a:ext uri="{FF2B5EF4-FFF2-40B4-BE49-F238E27FC236}">
                <a16:creationId xmlns:a16="http://schemas.microsoft.com/office/drawing/2014/main" id="{D3204093-DA1F-4189-BD3F-277D67888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00"/>
          <a:stretch/>
        </p:blipFill>
        <p:spPr bwMode="auto">
          <a:xfrm>
            <a:off x="1" y="0"/>
            <a:ext cx="12192000" cy="7491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A43BE7B-8BFA-447E-B8C6-249CBBE57DF7}"/>
              </a:ext>
            </a:extLst>
          </p:cNvPr>
          <p:cNvGrpSpPr/>
          <p:nvPr/>
        </p:nvGrpSpPr>
        <p:grpSpPr>
          <a:xfrm>
            <a:off x="4874369" y="2755795"/>
            <a:ext cx="6828346" cy="3940280"/>
            <a:chOff x="2676524" y="-716401"/>
            <a:chExt cx="6828346" cy="3754876"/>
          </a:xfrm>
        </p:grpSpPr>
        <p:pic>
          <p:nvPicPr>
            <p:cNvPr id="5" name="Picture 4">
              <a:extLst>
                <a:ext uri="{FF2B5EF4-FFF2-40B4-BE49-F238E27FC236}">
                  <a16:creationId xmlns:a16="http://schemas.microsoft.com/office/drawing/2014/main" id="{C0854A3B-7368-4F55-8A26-D2B9BE92B490}"/>
                </a:ext>
              </a:extLst>
            </p:cNvPr>
            <p:cNvPicPr>
              <a:picLocks noChangeAspect="1"/>
            </p:cNvPicPr>
            <p:nvPr/>
          </p:nvPicPr>
          <p:blipFill>
            <a:blip r:embed="rId4"/>
            <a:stretch>
              <a:fillRect/>
            </a:stretch>
          </p:blipFill>
          <p:spPr>
            <a:xfrm>
              <a:off x="2829533" y="-716401"/>
              <a:ext cx="6675337" cy="3754876"/>
            </a:xfrm>
            <a:prstGeom prst="rect">
              <a:avLst/>
            </a:prstGeom>
          </p:spPr>
        </p:pic>
        <p:sp>
          <p:nvSpPr>
            <p:cNvPr id="3" name="Rectangle 2">
              <a:extLst>
                <a:ext uri="{FF2B5EF4-FFF2-40B4-BE49-F238E27FC236}">
                  <a16:creationId xmlns:a16="http://schemas.microsoft.com/office/drawing/2014/main" id="{D3B772CD-BBB7-4821-BEE8-EA3DCA053AB7}"/>
                </a:ext>
              </a:extLst>
            </p:cNvPr>
            <p:cNvSpPr/>
            <p:nvPr/>
          </p:nvSpPr>
          <p:spPr>
            <a:xfrm>
              <a:off x="2676524" y="245046"/>
              <a:ext cx="6821147" cy="1477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John F. Kennedy (JFK)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November 22, 1963</a:t>
              </a:r>
            </a:p>
          </p:txBody>
        </p:sp>
      </p:grpSp>
    </p:spTree>
    <p:extLst>
      <p:ext uri="{BB962C8B-B14F-4D97-AF65-F5344CB8AC3E}">
        <p14:creationId xmlns:p14="http://schemas.microsoft.com/office/powerpoint/2010/main" val="3434941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BB08FB-77F5-492D-A8C6-516AF42E9BAF}"/>
              </a:ext>
            </a:extLst>
          </p:cNvPr>
          <p:cNvGrpSpPr/>
          <p:nvPr/>
        </p:nvGrpSpPr>
        <p:grpSpPr>
          <a:xfrm>
            <a:off x="5220551" y="99558"/>
            <a:ext cx="1077360" cy="6528574"/>
            <a:chOff x="5220551" y="99558"/>
            <a:chExt cx="1077360" cy="6528574"/>
          </a:xfrm>
        </p:grpSpPr>
        <p:grpSp>
          <p:nvGrpSpPr>
            <p:cNvPr id="10" name="Group 9">
              <a:extLst>
                <a:ext uri="{FF2B5EF4-FFF2-40B4-BE49-F238E27FC236}">
                  <a16:creationId xmlns:a16="http://schemas.microsoft.com/office/drawing/2014/main" id="{F86B6102-7410-4466-9132-56AE505A1EB3}"/>
                </a:ext>
              </a:extLst>
            </p:cNvPr>
            <p:cNvGrpSpPr/>
            <p:nvPr/>
          </p:nvGrpSpPr>
          <p:grpSpPr>
            <a:xfrm>
              <a:off x="5271742" y="99558"/>
              <a:ext cx="1026169" cy="3120355"/>
              <a:chOff x="1882637" y="985029"/>
              <a:chExt cx="831380" cy="2528045"/>
            </a:xfrm>
          </p:grpSpPr>
          <p:grpSp>
            <p:nvGrpSpPr>
              <p:cNvPr id="15" name="Group 14">
                <a:extLst>
                  <a:ext uri="{FF2B5EF4-FFF2-40B4-BE49-F238E27FC236}">
                    <a16:creationId xmlns:a16="http://schemas.microsoft.com/office/drawing/2014/main" id="{1058A8BD-AF43-4DD3-BC37-AF51683E2AD2}"/>
                  </a:ext>
                </a:extLst>
              </p:cNvPr>
              <p:cNvGrpSpPr/>
              <p:nvPr/>
            </p:nvGrpSpPr>
            <p:grpSpPr>
              <a:xfrm>
                <a:off x="1882637" y="985029"/>
                <a:ext cx="831380" cy="1423539"/>
                <a:chOff x="1882637" y="3194041"/>
                <a:chExt cx="831380" cy="1423539"/>
              </a:xfrm>
            </p:grpSpPr>
            <p:pic>
              <p:nvPicPr>
                <p:cNvPr id="16" name="Picture 15" descr="Related image">
                  <a:extLst>
                    <a:ext uri="{FF2B5EF4-FFF2-40B4-BE49-F238E27FC236}">
                      <a16:creationId xmlns:a16="http://schemas.microsoft.com/office/drawing/2014/main" id="{EF1D1362-1017-4D51-87F6-2C07047A3EF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Related image">
                  <a:extLst>
                    <a:ext uri="{FF2B5EF4-FFF2-40B4-BE49-F238E27FC236}">
                      <a16:creationId xmlns:a16="http://schemas.microsoft.com/office/drawing/2014/main" id="{5FE7E61D-AF98-49DD-8F01-224C39E51A2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5BDF9B96-D4CB-4DBC-8214-DCEEB3A7B4EF}"/>
                  </a:ext>
                </a:extLst>
              </p:cNvPr>
              <p:cNvGrpSpPr/>
              <p:nvPr/>
            </p:nvGrpSpPr>
            <p:grpSpPr>
              <a:xfrm>
                <a:off x="1882637" y="2089535"/>
                <a:ext cx="831380" cy="1423539"/>
                <a:chOff x="1882637" y="3194041"/>
                <a:chExt cx="831380" cy="1423539"/>
              </a:xfrm>
            </p:grpSpPr>
            <p:pic>
              <p:nvPicPr>
                <p:cNvPr id="13" name="Picture 12" descr="Related image">
                  <a:extLst>
                    <a:ext uri="{FF2B5EF4-FFF2-40B4-BE49-F238E27FC236}">
                      <a16:creationId xmlns:a16="http://schemas.microsoft.com/office/drawing/2014/main" id="{6CDAA7AF-A7A9-4538-B33F-2B01E18109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Related image">
                  <a:extLst>
                    <a:ext uri="{FF2B5EF4-FFF2-40B4-BE49-F238E27FC236}">
                      <a16:creationId xmlns:a16="http://schemas.microsoft.com/office/drawing/2014/main" id="{2BA785FA-2208-4640-A30A-B02FD5DD0E0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 name="Group 8">
              <a:extLst>
                <a:ext uri="{FF2B5EF4-FFF2-40B4-BE49-F238E27FC236}">
                  <a16:creationId xmlns:a16="http://schemas.microsoft.com/office/drawing/2014/main" id="{56554EA7-C8A6-414D-B69B-2F3C15315B83}"/>
                </a:ext>
              </a:extLst>
            </p:cNvPr>
            <p:cNvGrpSpPr/>
            <p:nvPr/>
          </p:nvGrpSpPr>
          <p:grpSpPr>
            <a:xfrm>
              <a:off x="5271742" y="2826132"/>
              <a:ext cx="1026169" cy="1757068"/>
              <a:chOff x="1882637" y="3194041"/>
              <a:chExt cx="831380" cy="1423539"/>
            </a:xfrm>
          </p:grpSpPr>
          <p:pic>
            <p:nvPicPr>
              <p:cNvPr id="7" name="Picture 6" descr="Related image">
                <a:extLst>
                  <a:ext uri="{FF2B5EF4-FFF2-40B4-BE49-F238E27FC236}">
                    <a16:creationId xmlns:a16="http://schemas.microsoft.com/office/drawing/2014/main" id="{109460F6-B5FE-42DF-BFFF-5C5219FE42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elated image">
                <a:extLst>
                  <a:ext uri="{FF2B5EF4-FFF2-40B4-BE49-F238E27FC236}">
                    <a16:creationId xmlns:a16="http://schemas.microsoft.com/office/drawing/2014/main" id="{2577B1CE-CF3E-449A-A0B9-D88764C4BE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descr="Related image">
              <a:extLst>
                <a:ext uri="{FF2B5EF4-FFF2-40B4-BE49-F238E27FC236}">
                  <a16:creationId xmlns:a16="http://schemas.microsoft.com/office/drawing/2014/main" id="{EBDD691F-442B-44AE-8255-517307B526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5271742" y="4189420"/>
              <a:ext cx="1026169" cy="107542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E847AC8-FBAF-4A57-9538-609D9657DEBA}"/>
                </a:ext>
              </a:extLst>
            </p:cNvPr>
            <p:cNvGrpSpPr/>
            <p:nvPr/>
          </p:nvGrpSpPr>
          <p:grpSpPr>
            <a:xfrm>
              <a:off x="5220551" y="4871063"/>
              <a:ext cx="1026169" cy="1757069"/>
              <a:chOff x="1841163" y="4850801"/>
              <a:chExt cx="831380" cy="1423540"/>
            </a:xfrm>
          </p:grpSpPr>
          <p:pic>
            <p:nvPicPr>
              <p:cNvPr id="2050" name="Picture 2" descr="Related image">
                <a:extLst>
                  <a:ext uri="{FF2B5EF4-FFF2-40B4-BE49-F238E27FC236}">
                    <a16:creationId xmlns:a16="http://schemas.microsoft.com/office/drawing/2014/main" id="{6AA643EC-5FA4-4B2F-858A-C88776FFC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Related image">
                <a:extLst>
                  <a:ext uri="{FF2B5EF4-FFF2-40B4-BE49-F238E27FC236}">
                    <a16:creationId xmlns:a16="http://schemas.microsoft.com/office/drawing/2014/main" id="{E87E8DAC-A06B-469E-B34B-C8DFF116B1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485080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lated image">
                <a:extLst>
                  <a:ext uri="{FF2B5EF4-FFF2-40B4-BE49-F238E27FC236}">
                    <a16:creationId xmlns:a16="http://schemas.microsoft.com/office/drawing/2014/main" id="{76E7E519-8AA4-420A-AC64-18FBFDD60CB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052" name="Picture 4" descr="Image result for man looking up">
            <a:extLst>
              <a:ext uri="{FF2B5EF4-FFF2-40B4-BE49-F238E27FC236}">
                <a16:creationId xmlns:a16="http://schemas.microsoft.com/office/drawing/2014/main" id="{06FC7F6F-4F21-4372-B7EB-E6F5F6EB755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308" b="93462" l="9769" r="89682">
                        <a14:foregroundMark x1="72119" y1="9000" x2="72119" y2="9000"/>
                        <a14:foregroundMark x1="67179" y1="7308" x2="67179" y2="7308"/>
                        <a14:foregroundMark x1="67618" y1="93462" x2="67618" y2="93462"/>
                        <a14:foregroundMark x1="50604" y1="86077" x2="50604" y2="86077"/>
                        <a14:foregroundMark x1="48189" y1="85769" x2="48189" y2="85769"/>
                      </a14:backgroundRemoval>
                    </a14:imgEffect>
                  </a14:imgLayer>
                </a14:imgProps>
              </a:ext>
              <a:ext uri="{28A0092B-C50C-407E-A947-70E740481C1C}">
                <a14:useLocalDpi xmlns:a14="http://schemas.microsoft.com/office/drawing/2010/main" val="0"/>
              </a:ext>
            </a:extLst>
          </a:blip>
          <a:srcRect/>
          <a:stretch>
            <a:fillRect/>
          </a:stretch>
        </p:blipFill>
        <p:spPr bwMode="auto">
          <a:xfrm>
            <a:off x="6036934" y="2297542"/>
            <a:ext cx="3087610" cy="4406500"/>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7FF6FF6-C12F-4BB9-9196-D47A299F8A51}"/>
              </a:ext>
            </a:extLst>
          </p:cNvPr>
          <p:cNvGrpSpPr/>
          <p:nvPr/>
        </p:nvGrpSpPr>
        <p:grpSpPr>
          <a:xfrm>
            <a:off x="3760595" y="99558"/>
            <a:ext cx="1077360" cy="6528574"/>
            <a:chOff x="5220551" y="99558"/>
            <a:chExt cx="1077360" cy="6528574"/>
          </a:xfrm>
        </p:grpSpPr>
        <p:grpSp>
          <p:nvGrpSpPr>
            <p:cNvPr id="43" name="Group 42">
              <a:extLst>
                <a:ext uri="{FF2B5EF4-FFF2-40B4-BE49-F238E27FC236}">
                  <a16:creationId xmlns:a16="http://schemas.microsoft.com/office/drawing/2014/main" id="{9D3ACEE7-48FF-40C3-916C-36D3329E73D3}"/>
                </a:ext>
              </a:extLst>
            </p:cNvPr>
            <p:cNvGrpSpPr/>
            <p:nvPr/>
          </p:nvGrpSpPr>
          <p:grpSpPr>
            <a:xfrm>
              <a:off x="5271742" y="99558"/>
              <a:ext cx="1026169" cy="3120355"/>
              <a:chOff x="1882637" y="985029"/>
              <a:chExt cx="831380" cy="2528045"/>
            </a:xfrm>
          </p:grpSpPr>
          <p:grpSp>
            <p:nvGrpSpPr>
              <p:cNvPr id="52" name="Group 51">
                <a:extLst>
                  <a:ext uri="{FF2B5EF4-FFF2-40B4-BE49-F238E27FC236}">
                    <a16:creationId xmlns:a16="http://schemas.microsoft.com/office/drawing/2014/main" id="{A47DBCFC-6A41-4E12-BC98-0C34FE0864ED}"/>
                  </a:ext>
                </a:extLst>
              </p:cNvPr>
              <p:cNvGrpSpPr/>
              <p:nvPr/>
            </p:nvGrpSpPr>
            <p:grpSpPr>
              <a:xfrm>
                <a:off x="1882637" y="985029"/>
                <a:ext cx="831380" cy="1423539"/>
                <a:chOff x="1882637" y="3194041"/>
                <a:chExt cx="831380" cy="1423539"/>
              </a:xfrm>
            </p:grpSpPr>
            <p:pic>
              <p:nvPicPr>
                <p:cNvPr id="56" name="Picture 55" descr="Related image">
                  <a:extLst>
                    <a:ext uri="{FF2B5EF4-FFF2-40B4-BE49-F238E27FC236}">
                      <a16:creationId xmlns:a16="http://schemas.microsoft.com/office/drawing/2014/main" id="{C197EBEE-32E6-44D1-9A00-8D881D96CA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Related image">
                  <a:extLst>
                    <a:ext uri="{FF2B5EF4-FFF2-40B4-BE49-F238E27FC236}">
                      <a16:creationId xmlns:a16="http://schemas.microsoft.com/office/drawing/2014/main" id="{90947D5C-8A74-41C0-9358-CA4E13E67B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104686A-B1AA-45B7-9E23-DE5A88647D36}"/>
                  </a:ext>
                </a:extLst>
              </p:cNvPr>
              <p:cNvGrpSpPr/>
              <p:nvPr/>
            </p:nvGrpSpPr>
            <p:grpSpPr>
              <a:xfrm>
                <a:off x="1882637" y="2089535"/>
                <a:ext cx="831380" cy="1423539"/>
                <a:chOff x="1882637" y="3194041"/>
                <a:chExt cx="831380" cy="1423539"/>
              </a:xfrm>
            </p:grpSpPr>
            <p:pic>
              <p:nvPicPr>
                <p:cNvPr id="54" name="Picture 53" descr="Related image">
                  <a:extLst>
                    <a:ext uri="{FF2B5EF4-FFF2-40B4-BE49-F238E27FC236}">
                      <a16:creationId xmlns:a16="http://schemas.microsoft.com/office/drawing/2014/main" id="{8B8826D3-86C6-4033-9A65-F69133DC8DF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Related image">
                  <a:extLst>
                    <a:ext uri="{FF2B5EF4-FFF2-40B4-BE49-F238E27FC236}">
                      <a16:creationId xmlns:a16="http://schemas.microsoft.com/office/drawing/2014/main" id="{45DBFD09-565B-46F5-A00E-04D2969FF96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8C87BD96-493B-4583-8CC7-21884733359C}"/>
                </a:ext>
              </a:extLst>
            </p:cNvPr>
            <p:cNvGrpSpPr/>
            <p:nvPr/>
          </p:nvGrpSpPr>
          <p:grpSpPr>
            <a:xfrm>
              <a:off x="5271742" y="2826132"/>
              <a:ext cx="1026169" cy="1757068"/>
              <a:chOff x="1882637" y="3194041"/>
              <a:chExt cx="831380" cy="1423539"/>
            </a:xfrm>
          </p:grpSpPr>
          <p:pic>
            <p:nvPicPr>
              <p:cNvPr id="50" name="Picture 49" descr="Related image">
                <a:extLst>
                  <a:ext uri="{FF2B5EF4-FFF2-40B4-BE49-F238E27FC236}">
                    <a16:creationId xmlns:a16="http://schemas.microsoft.com/office/drawing/2014/main" id="{F09E8D1F-5DEE-4420-9435-7AA55F0DF70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Related image">
                <a:extLst>
                  <a:ext uri="{FF2B5EF4-FFF2-40B4-BE49-F238E27FC236}">
                    <a16:creationId xmlns:a16="http://schemas.microsoft.com/office/drawing/2014/main" id="{60DFBFD7-767A-4B63-B2AE-FB569BCB08B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44" descr="Related image">
              <a:extLst>
                <a:ext uri="{FF2B5EF4-FFF2-40B4-BE49-F238E27FC236}">
                  <a16:creationId xmlns:a16="http://schemas.microsoft.com/office/drawing/2014/main" id="{275BBE5F-C182-4072-950F-0D86161D4DA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5271742" y="4189420"/>
              <a:ext cx="1026169" cy="1075424"/>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C4F34337-29EB-406F-9595-0DA1FAF97162}"/>
                </a:ext>
              </a:extLst>
            </p:cNvPr>
            <p:cNvGrpSpPr/>
            <p:nvPr/>
          </p:nvGrpSpPr>
          <p:grpSpPr>
            <a:xfrm>
              <a:off x="5220551" y="4871063"/>
              <a:ext cx="1026169" cy="1757069"/>
              <a:chOff x="1841163" y="4850801"/>
              <a:chExt cx="831380" cy="1423540"/>
            </a:xfrm>
          </p:grpSpPr>
          <p:pic>
            <p:nvPicPr>
              <p:cNvPr id="47" name="Picture 2" descr="Related image">
                <a:extLst>
                  <a:ext uri="{FF2B5EF4-FFF2-40B4-BE49-F238E27FC236}">
                    <a16:creationId xmlns:a16="http://schemas.microsoft.com/office/drawing/2014/main" id="{802BB6DC-A85F-44EB-837E-3F3CBCD17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Related image">
                <a:extLst>
                  <a:ext uri="{FF2B5EF4-FFF2-40B4-BE49-F238E27FC236}">
                    <a16:creationId xmlns:a16="http://schemas.microsoft.com/office/drawing/2014/main" id="{61964DCF-FC7D-4414-9FBF-4EE5E4A8D2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485080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Related image">
                <a:extLst>
                  <a:ext uri="{FF2B5EF4-FFF2-40B4-BE49-F238E27FC236}">
                    <a16:creationId xmlns:a16="http://schemas.microsoft.com/office/drawing/2014/main" id="{0A1AA4B1-9253-4FB4-A794-F1EE5B06BB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8" name="Group 57">
            <a:extLst>
              <a:ext uri="{FF2B5EF4-FFF2-40B4-BE49-F238E27FC236}">
                <a16:creationId xmlns:a16="http://schemas.microsoft.com/office/drawing/2014/main" id="{7E158A36-4F54-4FF2-BE27-DF6D18951A92}"/>
              </a:ext>
            </a:extLst>
          </p:cNvPr>
          <p:cNvGrpSpPr/>
          <p:nvPr/>
        </p:nvGrpSpPr>
        <p:grpSpPr>
          <a:xfrm>
            <a:off x="2382477" y="99558"/>
            <a:ext cx="1077360" cy="6528574"/>
            <a:chOff x="5220551" y="99558"/>
            <a:chExt cx="1077360" cy="6528574"/>
          </a:xfrm>
        </p:grpSpPr>
        <p:grpSp>
          <p:nvGrpSpPr>
            <p:cNvPr id="59" name="Group 58">
              <a:extLst>
                <a:ext uri="{FF2B5EF4-FFF2-40B4-BE49-F238E27FC236}">
                  <a16:creationId xmlns:a16="http://schemas.microsoft.com/office/drawing/2014/main" id="{307AAB05-7AFF-42A8-A51F-889F46BB09FA}"/>
                </a:ext>
              </a:extLst>
            </p:cNvPr>
            <p:cNvGrpSpPr/>
            <p:nvPr/>
          </p:nvGrpSpPr>
          <p:grpSpPr>
            <a:xfrm>
              <a:off x="5271742" y="99558"/>
              <a:ext cx="1026169" cy="3120355"/>
              <a:chOff x="1882637" y="985029"/>
              <a:chExt cx="831380" cy="2528045"/>
            </a:xfrm>
          </p:grpSpPr>
          <p:grpSp>
            <p:nvGrpSpPr>
              <p:cNvPr id="68" name="Group 67">
                <a:extLst>
                  <a:ext uri="{FF2B5EF4-FFF2-40B4-BE49-F238E27FC236}">
                    <a16:creationId xmlns:a16="http://schemas.microsoft.com/office/drawing/2014/main" id="{3778842C-A071-4EEC-B9C0-FB85D8725EE3}"/>
                  </a:ext>
                </a:extLst>
              </p:cNvPr>
              <p:cNvGrpSpPr/>
              <p:nvPr/>
            </p:nvGrpSpPr>
            <p:grpSpPr>
              <a:xfrm>
                <a:off x="1882637" y="985029"/>
                <a:ext cx="831380" cy="1423539"/>
                <a:chOff x="1882637" y="3194041"/>
                <a:chExt cx="831380" cy="1423539"/>
              </a:xfrm>
            </p:grpSpPr>
            <p:pic>
              <p:nvPicPr>
                <p:cNvPr id="72" name="Picture 71" descr="Related image">
                  <a:extLst>
                    <a:ext uri="{FF2B5EF4-FFF2-40B4-BE49-F238E27FC236}">
                      <a16:creationId xmlns:a16="http://schemas.microsoft.com/office/drawing/2014/main" id="{50B4F608-D5B3-4BB7-B7DD-9A01CD02FD2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Related image">
                  <a:extLst>
                    <a:ext uri="{FF2B5EF4-FFF2-40B4-BE49-F238E27FC236}">
                      <a16:creationId xmlns:a16="http://schemas.microsoft.com/office/drawing/2014/main" id="{3DF58336-6815-4887-B0FF-004C78EDF3E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4E5046B4-FFBA-4D38-A481-25ACD5FA1F3A}"/>
                  </a:ext>
                </a:extLst>
              </p:cNvPr>
              <p:cNvGrpSpPr/>
              <p:nvPr/>
            </p:nvGrpSpPr>
            <p:grpSpPr>
              <a:xfrm>
                <a:off x="1882637" y="2089535"/>
                <a:ext cx="831380" cy="1423539"/>
                <a:chOff x="1882637" y="3194041"/>
                <a:chExt cx="831380" cy="1423539"/>
              </a:xfrm>
            </p:grpSpPr>
            <p:pic>
              <p:nvPicPr>
                <p:cNvPr id="70" name="Picture 69" descr="Related image">
                  <a:extLst>
                    <a:ext uri="{FF2B5EF4-FFF2-40B4-BE49-F238E27FC236}">
                      <a16:creationId xmlns:a16="http://schemas.microsoft.com/office/drawing/2014/main" id="{BCCD7173-A4E0-4620-BCBF-7DA36C4A3F7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Related image">
                  <a:extLst>
                    <a:ext uri="{FF2B5EF4-FFF2-40B4-BE49-F238E27FC236}">
                      <a16:creationId xmlns:a16="http://schemas.microsoft.com/office/drawing/2014/main" id="{95C095CC-33A5-4797-B907-E34D55B7C88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0" name="Group 59">
              <a:extLst>
                <a:ext uri="{FF2B5EF4-FFF2-40B4-BE49-F238E27FC236}">
                  <a16:creationId xmlns:a16="http://schemas.microsoft.com/office/drawing/2014/main" id="{2E74FE59-2A36-40D4-906B-B3742D0431EE}"/>
                </a:ext>
              </a:extLst>
            </p:cNvPr>
            <p:cNvGrpSpPr/>
            <p:nvPr/>
          </p:nvGrpSpPr>
          <p:grpSpPr>
            <a:xfrm>
              <a:off x="5271742" y="2826132"/>
              <a:ext cx="1026169" cy="1757068"/>
              <a:chOff x="1882637" y="3194041"/>
              <a:chExt cx="831380" cy="1423539"/>
            </a:xfrm>
          </p:grpSpPr>
          <p:pic>
            <p:nvPicPr>
              <p:cNvPr id="66" name="Picture 65" descr="Related image">
                <a:extLst>
                  <a:ext uri="{FF2B5EF4-FFF2-40B4-BE49-F238E27FC236}">
                    <a16:creationId xmlns:a16="http://schemas.microsoft.com/office/drawing/2014/main" id="{2071CA78-BAC9-4BC6-812C-C5AF151E99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Related image">
                <a:extLst>
                  <a:ext uri="{FF2B5EF4-FFF2-40B4-BE49-F238E27FC236}">
                    <a16:creationId xmlns:a16="http://schemas.microsoft.com/office/drawing/2014/main" id="{FE48E038-7495-4DEE-A4BA-F6B293D69A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Picture 60" descr="Related image">
              <a:extLst>
                <a:ext uri="{FF2B5EF4-FFF2-40B4-BE49-F238E27FC236}">
                  <a16:creationId xmlns:a16="http://schemas.microsoft.com/office/drawing/2014/main" id="{09EAC8A4-29AF-43D5-8659-C354D845DA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5271742" y="4189420"/>
              <a:ext cx="1026169" cy="1075424"/>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8832ECDD-FEE0-479F-9263-754D16063E8A}"/>
                </a:ext>
              </a:extLst>
            </p:cNvPr>
            <p:cNvGrpSpPr/>
            <p:nvPr/>
          </p:nvGrpSpPr>
          <p:grpSpPr>
            <a:xfrm>
              <a:off x="5220551" y="4871063"/>
              <a:ext cx="1026169" cy="1757069"/>
              <a:chOff x="1841163" y="4850801"/>
              <a:chExt cx="831380" cy="1423540"/>
            </a:xfrm>
          </p:grpSpPr>
          <p:pic>
            <p:nvPicPr>
              <p:cNvPr id="63" name="Picture 2" descr="Related image">
                <a:extLst>
                  <a:ext uri="{FF2B5EF4-FFF2-40B4-BE49-F238E27FC236}">
                    <a16:creationId xmlns:a16="http://schemas.microsoft.com/office/drawing/2014/main" id="{0D6F3608-4C15-498E-930E-78D46AF0C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Related image">
                <a:extLst>
                  <a:ext uri="{FF2B5EF4-FFF2-40B4-BE49-F238E27FC236}">
                    <a16:creationId xmlns:a16="http://schemas.microsoft.com/office/drawing/2014/main" id="{A19DB29E-813E-4CC6-8B00-CB0B37534E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485080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Related image">
                <a:extLst>
                  <a:ext uri="{FF2B5EF4-FFF2-40B4-BE49-F238E27FC236}">
                    <a16:creationId xmlns:a16="http://schemas.microsoft.com/office/drawing/2014/main" id="{3E02CBA2-C6D4-483A-BAE5-6D2BBD5533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4" name="Group 73">
            <a:extLst>
              <a:ext uri="{FF2B5EF4-FFF2-40B4-BE49-F238E27FC236}">
                <a16:creationId xmlns:a16="http://schemas.microsoft.com/office/drawing/2014/main" id="{D2D17652-192D-4C83-88D3-BB8017F8C38D}"/>
              </a:ext>
            </a:extLst>
          </p:cNvPr>
          <p:cNvGrpSpPr/>
          <p:nvPr/>
        </p:nvGrpSpPr>
        <p:grpSpPr>
          <a:xfrm>
            <a:off x="1113819" y="29038"/>
            <a:ext cx="1077360" cy="6528574"/>
            <a:chOff x="5220551" y="99558"/>
            <a:chExt cx="1077360" cy="6528574"/>
          </a:xfrm>
        </p:grpSpPr>
        <p:grpSp>
          <p:nvGrpSpPr>
            <p:cNvPr id="75" name="Group 74">
              <a:extLst>
                <a:ext uri="{FF2B5EF4-FFF2-40B4-BE49-F238E27FC236}">
                  <a16:creationId xmlns:a16="http://schemas.microsoft.com/office/drawing/2014/main" id="{F41B983B-C887-4490-8C55-E36B85E94763}"/>
                </a:ext>
              </a:extLst>
            </p:cNvPr>
            <p:cNvGrpSpPr/>
            <p:nvPr/>
          </p:nvGrpSpPr>
          <p:grpSpPr>
            <a:xfrm>
              <a:off x="5271742" y="99558"/>
              <a:ext cx="1026169" cy="3120355"/>
              <a:chOff x="1882637" y="985029"/>
              <a:chExt cx="831380" cy="2528045"/>
            </a:xfrm>
          </p:grpSpPr>
          <p:grpSp>
            <p:nvGrpSpPr>
              <p:cNvPr id="84" name="Group 83">
                <a:extLst>
                  <a:ext uri="{FF2B5EF4-FFF2-40B4-BE49-F238E27FC236}">
                    <a16:creationId xmlns:a16="http://schemas.microsoft.com/office/drawing/2014/main" id="{3A605B79-7CDE-487B-AE58-65732F71C721}"/>
                  </a:ext>
                </a:extLst>
              </p:cNvPr>
              <p:cNvGrpSpPr/>
              <p:nvPr/>
            </p:nvGrpSpPr>
            <p:grpSpPr>
              <a:xfrm>
                <a:off x="1882637" y="985029"/>
                <a:ext cx="831380" cy="1423539"/>
                <a:chOff x="1882637" y="3194041"/>
                <a:chExt cx="831380" cy="1423539"/>
              </a:xfrm>
            </p:grpSpPr>
            <p:pic>
              <p:nvPicPr>
                <p:cNvPr id="88" name="Picture 87" descr="Related image">
                  <a:extLst>
                    <a:ext uri="{FF2B5EF4-FFF2-40B4-BE49-F238E27FC236}">
                      <a16:creationId xmlns:a16="http://schemas.microsoft.com/office/drawing/2014/main" id="{98CDA958-61F1-43D2-BBD1-ACE8D641602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Related image">
                  <a:extLst>
                    <a:ext uri="{FF2B5EF4-FFF2-40B4-BE49-F238E27FC236}">
                      <a16:creationId xmlns:a16="http://schemas.microsoft.com/office/drawing/2014/main" id="{B96A8EC8-BC2C-4FB8-9537-0DD4AC83ED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5E2BB6DC-51DC-45DC-BE2C-506B3B2F903E}"/>
                  </a:ext>
                </a:extLst>
              </p:cNvPr>
              <p:cNvGrpSpPr/>
              <p:nvPr/>
            </p:nvGrpSpPr>
            <p:grpSpPr>
              <a:xfrm>
                <a:off x="1882637" y="2089535"/>
                <a:ext cx="831380" cy="1423539"/>
                <a:chOff x="1882637" y="3194041"/>
                <a:chExt cx="831380" cy="1423539"/>
              </a:xfrm>
            </p:grpSpPr>
            <p:pic>
              <p:nvPicPr>
                <p:cNvPr id="86" name="Picture 85" descr="Related image">
                  <a:extLst>
                    <a:ext uri="{FF2B5EF4-FFF2-40B4-BE49-F238E27FC236}">
                      <a16:creationId xmlns:a16="http://schemas.microsoft.com/office/drawing/2014/main" id="{8B4E0EA0-3B9C-478D-8931-EA37863B3E9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descr="Related image">
                  <a:extLst>
                    <a:ext uri="{FF2B5EF4-FFF2-40B4-BE49-F238E27FC236}">
                      <a16:creationId xmlns:a16="http://schemas.microsoft.com/office/drawing/2014/main" id="{9925CB56-BE89-4D45-8569-F1C67E63B4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6" name="Group 75">
              <a:extLst>
                <a:ext uri="{FF2B5EF4-FFF2-40B4-BE49-F238E27FC236}">
                  <a16:creationId xmlns:a16="http://schemas.microsoft.com/office/drawing/2014/main" id="{67930AFD-9D41-438D-962E-47BC6640D530}"/>
                </a:ext>
              </a:extLst>
            </p:cNvPr>
            <p:cNvGrpSpPr/>
            <p:nvPr/>
          </p:nvGrpSpPr>
          <p:grpSpPr>
            <a:xfrm>
              <a:off x="5271742" y="2826132"/>
              <a:ext cx="1026169" cy="1757068"/>
              <a:chOff x="1882637" y="3194041"/>
              <a:chExt cx="831380" cy="1423539"/>
            </a:xfrm>
          </p:grpSpPr>
          <p:pic>
            <p:nvPicPr>
              <p:cNvPr id="82" name="Picture 81" descr="Related image">
                <a:extLst>
                  <a:ext uri="{FF2B5EF4-FFF2-40B4-BE49-F238E27FC236}">
                    <a16:creationId xmlns:a16="http://schemas.microsoft.com/office/drawing/2014/main" id="{43AF5C86-FC34-4564-A782-3FB25D8CE47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19404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Related image">
                <a:extLst>
                  <a:ext uri="{FF2B5EF4-FFF2-40B4-BE49-F238E27FC236}">
                    <a16:creationId xmlns:a16="http://schemas.microsoft.com/office/drawing/2014/main" id="{11A49F52-ADEF-41A7-B459-8CA6B9D1C2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82637" y="3746294"/>
                <a:ext cx="831380" cy="871286"/>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76" descr="Related image">
              <a:extLst>
                <a:ext uri="{FF2B5EF4-FFF2-40B4-BE49-F238E27FC236}">
                  <a16:creationId xmlns:a16="http://schemas.microsoft.com/office/drawing/2014/main" id="{96A22C3E-BAA4-4549-85CF-35E5A344DD7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5271742" y="4189420"/>
              <a:ext cx="1026169" cy="107542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195F364C-A8E9-4C36-8613-CEBC06CCC7C6}"/>
                </a:ext>
              </a:extLst>
            </p:cNvPr>
            <p:cNvGrpSpPr/>
            <p:nvPr/>
          </p:nvGrpSpPr>
          <p:grpSpPr>
            <a:xfrm>
              <a:off x="5220551" y="4871063"/>
              <a:ext cx="1026169" cy="1757069"/>
              <a:chOff x="1841163" y="4850801"/>
              <a:chExt cx="831380" cy="1423540"/>
            </a:xfrm>
          </p:grpSpPr>
          <p:pic>
            <p:nvPicPr>
              <p:cNvPr id="79" name="Picture 2" descr="Related image">
                <a:extLst>
                  <a:ext uri="{FF2B5EF4-FFF2-40B4-BE49-F238E27FC236}">
                    <a16:creationId xmlns:a16="http://schemas.microsoft.com/office/drawing/2014/main" id="{3107687D-63CF-409E-8F86-110E68FE5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Related image">
                <a:extLst>
                  <a:ext uri="{FF2B5EF4-FFF2-40B4-BE49-F238E27FC236}">
                    <a16:creationId xmlns:a16="http://schemas.microsoft.com/office/drawing/2014/main" id="{F7882CA4-DBE8-4707-8235-7F040DC0C5E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4850801"/>
                <a:ext cx="831380" cy="87128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Related image">
                <a:extLst>
                  <a:ext uri="{FF2B5EF4-FFF2-40B4-BE49-F238E27FC236}">
                    <a16:creationId xmlns:a16="http://schemas.microsoft.com/office/drawing/2014/main" id="{C33AE730-9143-4A58-98DE-57814C6354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107" b="91985" l="6800" r="91200">
                            <a14:foregroundMark x1="60000" y1="11450" x2="60000" y2="11450"/>
                            <a14:foregroundMark x1="71600" y1="11450" x2="71600" y2="11450"/>
                            <a14:foregroundMark x1="66800" y1="6107" x2="66800" y2="6107"/>
                            <a14:foregroundMark x1="10400" y1="11069" x2="10400" y2="11069"/>
                            <a14:foregroundMark x1="57600" y1="6489" x2="57600" y2="6489"/>
                            <a14:foregroundMark x1="52400" y1="6489" x2="52400" y2="6489"/>
                            <a14:foregroundMark x1="50000" y1="6489" x2="50000" y2="6489"/>
                            <a14:foregroundMark x1="58800" y1="92748" x2="58800" y2="92748"/>
                            <a14:foregroundMark x1="91600" y1="20992" x2="91600" y2="20992"/>
                            <a14:foregroundMark x1="8800" y1="42748" x2="8800" y2="42748"/>
                            <a14:foregroundMark x1="6800" y1="53435" x2="6800" y2="53435"/>
                          </a14:backgroundRemoval>
                        </a14:imgEffect>
                      </a14:imgLayer>
                    </a14:imgProps>
                  </a:ext>
                  <a:ext uri="{28A0092B-C50C-407E-A947-70E740481C1C}">
                    <a14:useLocalDpi xmlns:a14="http://schemas.microsoft.com/office/drawing/2010/main" val="0"/>
                  </a:ext>
                </a:extLst>
              </a:blip>
              <a:srcRect/>
              <a:stretch>
                <a:fillRect/>
              </a:stretch>
            </p:blipFill>
            <p:spPr bwMode="auto">
              <a:xfrm>
                <a:off x="1841163" y="5403055"/>
                <a:ext cx="831380" cy="87128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128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200"/>
                                        <p:tgtEl>
                                          <p:spTgt spid="205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500"/>
                                        <p:tgtEl>
                                          <p:spTgt spid="42"/>
                                        </p:tgtEl>
                                      </p:cBhvr>
                                    </p:animEffect>
                                  </p:childTnLst>
                                </p:cTn>
                              </p:par>
                              <p:par>
                                <p:cTn id="17" presetID="22" presetClass="entr" presetSubtype="4" fill="hold" nodeType="withEffect">
                                  <p:stCondLst>
                                    <p:cond delay="20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00"/>
                                        <p:tgtEl>
                                          <p:spTgt spid="58"/>
                                        </p:tgtEl>
                                      </p:cBhvr>
                                    </p:animEffect>
                                  </p:childTnLst>
                                </p:cTn>
                              </p:par>
                              <p:par>
                                <p:cTn id="20" presetID="22" presetClass="entr" presetSubtype="4" fill="hold" nodeType="withEffect">
                                  <p:stCondLst>
                                    <p:cond delay="400"/>
                                  </p:stCondLst>
                                  <p:childTnLst>
                                    <p:set>
                                      <p:cBhvr>
                                        <p:cTn id="21" dur="1" fill="hold">
                                          <p:stCondLst>
                                            <p:cond delay="0"/>
                                          </p:stCondLst>
                                        </p:cTn>
                                        <p:tgtEl>
                                          <p:spTgt spid="74"/>
                                        </p:tgtEl>
                                        <p:attrNameLst>
                                          <p:attrName>style.visibility</p:attrName>
                                        </p:attrNameLst>
                                      </p:cBhvr>
                                      <p:to>
                                        <p:strVal val="visible"/>
                                      </p:to>
                                    </p:set>
                                    <p:animEffect transition="in" filter="wipe(down)">
                                      <p:cBhvr>
                                        <p:cTn id="2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E02336A1-A522-4BC7-B3DC-5AC0272265DA}"/>
              </a:ext>
            </a:extLst>
          </p:cNvPr>
          <p:cNvPicPr>
            <a:picLocks noChangeAspect="1"/>
          </p:cNvPicPr>
          <p:nvPr/>
        </p:nvPicPr>
        <p:blipFill>
          <a:blip r:embed="rId3"/>
          <a:stretch>
            <a:fillRect/>
          </a:stretch>
        </p:blipFill>
        <p:spPr>
          <a:xfrm>
            <a:off x="1" y="1"/>
            <a:ext cx="12191999" cy="6857999"/>
          </a:xfrm>
          <a:prstGeom prst="rect">
            <a:avLst/>
          </a:prstGeom>
        </p:spPr>
      </p:pic>
      <p:sp>
        <p:nvSpPr>
          <p:cNvPr id="13"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A94999-B68A-4278-A9BA-263D287F5E52}"/>
              </a:ext>
            </a:extLst>
          </p:cNvPr>
          <p:cNvSpPr>
            <a:spLocks noGrp="1"/>
          </p:cNvSpPr>
          <p:nvPr>
            <p:ph type="title"/>
          </p:nvPr>
        </p:nvSpPr>
        <p:spPr>
          <a:xfrm>
            <a:off x="833002" y="365125"/>
            <a:ext cx="10520702" cy="1325563"/>
          </a:xfrm>
        </p:spPr>
        <p:txBody>
          <a:bodyPr>
            <a:normAutofit/>
          </a:bodyPr>
          <a:lstStyle/>
          <a:p>
            <a:pPr algn="ctr"/>
            <a:r>
              <a:rPr lang="en-US" b="1" dirty="0"/>
              <a:t>How do we do this?</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A2EFA6F-88F3-4040-AA48-7437A1A40A8E}"/>
                  </a:ext>
                </a:extLst>
              </p14:cNvPr>
              <p14:cNvContentPartPr/>
              <p14:nvPr/>
            </p14:nvContentPartPr>
            <p14:xfrm>
              <a:off x="4237914" y="2496297"/>
              <a:ext cx="360" cy="360"/>
            </p14:xfrm>
          </p:contentPart>
        </mc:Choice>
        <mc:Fallback xmlns="">
          <p:pic>
            <p:nvPicPr>
              <p:cNvPr id="7" name="Ink 6">
                <a:extLst>
                  <a:ext uri="{FF2B5EF4-FFF2-40B4-BE49-F238E27FC236}">
                    <a16:creationId xmlns:a16="http://schemas.microsoft.com/office/drawing/2014/main" id="{AA2EFA6F-88F3-4040-AA48-7437A1A40A8E}"/>
                  </a:ext>
                </a:extLst>
              </p:cNvPr>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2C9AA62-15B0-4350-9387-58A5343E90A8}"/>
                  </a:ext>
                </a:extLst>
              </p14:cNvPr>
              <p14:cNvContentPartPr/>
              <p14:nvPr/>
            </p14:nvContentPartPr>
            <p14:xfrm>
              <a:off x="667434" y="1901217"/>
              <a:ext cx="360" cy="360"/>
            </p14:xfrm>
          </p:contentPart>
        </mc:Choice>
        <mc:Fallback xmlns="">
          <p:pic>
            <p:nvPicPr>
              <p:cNvPr id="9" name="Ink 8">
                <a:extLst>
                  <a:ext uri="{FF2B5EF4-FFF2-40B4-BE49-F238E27FC236}">
                    <a16:creationId xmlns:a16="http://schemas.microsoft.com/office/drawing/2014/main" id="{92C9AA62-15B0-4350-9387-58A5343E90A8}"/>
                  </a:ext>
                </a:extLst>
              </p:cNvPr>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1E8E8807-D210-4990-AA01-E8B5187B210E}"/>
                  </a:ext>
                </a:extLst>
              </p14:cNvPr>
              <p14:cNvContentPartPr/>
              <p14:nvPr/>
            </p14:nvContentPartPr>
            <p14:xfrm>
              <a:off x="667434" y="1901217"/>
              <a:ext cx="360" cy="360"/>
            </p14:xfrm>
          </p:contentPart>
        </mc:Choice>
        <mc:Fallback xmlns="">
          <p:pic>
            <p:nvPicPr>
              <p:cNvPr id="11" name="Ink 10">
                <a:extLst>
                  <a:ext uri="{FF2B5EF4-FFF2-40B4-BE49-F238E27FC236}">
                    <a16:creationId xmlns:a16="http://schemas.microsoft.com/office/drawing/2014/main" id="{1E8E8807-D210-4990-AA01-E8B5187B210E}"/>
                  </a:ext>
                </a:extLst>
              </p:cNvPr>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28660C03-DE90-40E7-A298-4BB0EDE4ED22}"/>
                  </a:ext>
                </a:extLst>
              </p14:cNvPr>
              <p14:cNvContentPartPr/>
              <p14:nvPr/>
            </p14:nvContentPartPr>
            <p14:xfrm>
              <a:off x="-6023526" y="-2148423"/>
              <a:ext cx="360" cy="360"/>
            </p14:xfrm>
          </p:contentPart>
        </mc:Choice>
        <mc:Fallback xmlns="">
          <p:pic>
            <p:nvPicPr>
              <p:cNvPr id="17" name="Ink 16">
                <a:extLst>
                  <a:ext uri="{FF2B5EF4-FFF2-40B4-BE49-F238E27FC236}">
                    <a16:creationId xmlns:a16="http://schemas.microsoft.com/office/drawing/2014/main" id="{28660C03-DE90-40E7-A298-4BB0EDE4ED22}"/>
                  </a:ext>
                </a:extLst>
              </p:cNvPr>
              <p:cNvPicPr/>
              <p:nvPr/>
            </p:nvPicPr>
            <p:blipFill/>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9029DBF6-6533-410A-899E-14F6B997A322}"/>
                  </a:ext>
                </a:extLst>
              </p14:cNvPr>
              <p14:cNvContentPartPr/>
              <p14:nvPr/>
            </p14:nvContentPartPr>
            <p14:xfrm>
              <a:off x="11445834" y="6183057"/>
              <a:ext cx="6120" cy="9360"/>
            </p14:xfrm>
          </p:contentPart>
        </mc:Choice>
        <mc:Fallback xmlns="">
          <p:pic>
            <p:nvPicPr>
              <p:cNvPr id="28" name="Ink 27">
                <a:extLst>
                  <a:ext uri="{FF2B5EF4-FFF2-40B4-BE49-F238E27FC236}">
                    <a16:creationId xmlns:a16="http://schemas.microsoft.com/office/drawing/2014/main" id="{9029DBF6-6533-410A-899E-14F6B997A322}"/>
                  </a:ext>
                </a:extLst>
              </p:cNvPr>
              <p:cNvPicPr/>
              <p:nvPr/>
            </p:nvPicPr>
            <p:blipFill>
              <a:blip r:embed="rId9"/>
              <a:stretch>
                <a:fillRect/>
              </a:stretch>
            </p:blipFill>
            <p:spPr>
              <a:xfrm>
                <a:off x="11436271" y="6174057"/>
                <a:ext cx="24863" cy="27000"/>
              </a:xfrm>
              <a:prstGeom prst="rect">
                <a:avLst/>
              </a:prstGeom>
            </p:spPr>
          </p:pic>
        </mc:Fallback>
      </mc:AlternateContent>
      <p:sp>
        <p:nvSpPr>
          <p:cNvPr id="40" name="Freeform: Shape 39">
            <a:extLst>
              <a:ext uri="{FF2B5EF4-FFF2-40B4-BE49-F238E27FC236}">
                <a16:creationId xmlns:a16="http://schemas.microsoft.com/office/drawing/2014/main" id="{91481F1B-A5A5-4C15-9C09-C44531A226CD}"/>
              </a:ext>
            </a:extLst>
          </p:cNvPr>
          <p:cNvSpPr/>
          <p:nvPr/>
        </p:nvSpPr>
        <p:spPr>
          <a:xfrm>
            <a:off x="285750" y="2749980"/>
            <a:ext cx="11387833" cy="1391605"/>
          </a:xfrm>
          <a:custGeom>
            <a:avLst/>
            <a:gdLst>
              <a:gd name="connsiteX0" fmla="*/ 10163530 w 11775242"/>
              <a:gd name="connsiteY0" fmla="*/ 1819635 h 2072990"/>
              <a:gd name="connsiteX1" fmla="*/ 11092444 w 11775242"/>
              <a:gd name="connsiteY1" fmla="*/ 1819635 h 2072990"/>
              <a:gd name="connsiteX2" fmla="*/ 10947301 w 11775242"/>
              <a:gd name="connsiteY2" fmla="*/ 150492 h 2072990"/>
              <a:gd name="connsiteX3" fmla="*/ 888901 w 11775242"/>
              <a:gd name="connsiteY3" fmla="*/ 281120 h 2072990"/>
              <a:gd name="connsiteX4" fmla="*/ 540558 w 11775242"/>
              <a:gd name="connsiteY4" fmla="*/ 1935749 h 2072990"/>
              <a:gd name="connsiteX5" fmla="*/ 1237244 w 11775242"/>
              <a:gd name="connsiteY5" fmla="*/ 1863177 h 2072990"/>
              <a:gd name="connsiteX0" fmla="*/ 9699807 w 11255011"/>
              <a:gd name="connsiteY0" fmla="*/ 1911108 h 2177226"/>
              <a:gd name="connsiteX1" fmla="*/ 10628721 w 11255011"/>
              <a:gd name="connsiteY1" fmla="*/ 1911108 h 2177226"/>
              <a:gd name="connsiteX2" fmla="*/ 10483578 w 11255011"/>
              <a:gd name="connsiteY2" fmla="*/ 241965 h 2177226"/>
              <a:gd name="connsiteX3" fmla="*/ 1194435 w 11255011"/>
              <a:gd name="connsiteY3" fmla="*/ 198422 h 2177226"/>
              <a:gd name="connsiteX4" fmla="*/ 76835 w 11255011"/>
              <a:gd name="connsiteY4" fmla="*/ 2027222 h 2177226"/>
              <a:gd name="connsiteX5" fmla="*/ 773521 w 11255011"/>
              <a:gd name="connsiteY5" fmla="*/ 1954650 h 2177226"/>
              <a:gd name="connsiteX0" fmla="*/ 9677916 w 11233120"/>
              <a:gd name="connsiteY0" fmla="*/ 1806505 h 2072623"/>
              <a:gd name="connsiteX1" fmla="*/ 10606830 w 11233120"/>
              <a:gd name="connsiteY1" fmla="*/ 1806505 h 2072623"/>
              <a:gd name="connsiteX2" fmla="*/ 10461687 w 11233120"/>
              <a:gd name="connsiteY2" fmla="*/ 137362 h 2072623"/>
              <a:gd name="connsiteX3" fmla="*/ 1172544 w 11233120"/>
              <a:gd name="connsiteY3" fmla="*/ 93819 h 2072623"/>
              <a:gd name="connsiteX4" fmla="*/ 54944 w 11233120"/>
              <a:gd name="connsiteY4" fmla="*/ 1922619 h 2072623"/>
              <a:gd name="connsiteX5" fmla="*/ 751630 w 11233120"/>
              <a:gd name="connsiteY5" fmla="*/ 1850047 h 2072623"/>
              <a:gd name="connsiteX0" fmla="*/ 9677916 w 11309903"/>
              <a:gd name="connsiteY0" fmla="*/ 1712712 h 1978830"/>
              <a:gd name="connsiteX1" fmla="*/ 10606830 w 11309903"/>
              <a:gd name="connsiteY1" fmla="*/ 1712712 h 1978830"/>
              <a:gd name="connsiteX2" fmla="*/ 10461687 w 11309903"/>
              <a:gd name="connsiteY2" fmla="*/ 43569 h 1978830"/>
              <a:gd name="connsiteX3" fmla="*/ 1172544 w 11309903"/>
              <a:gd name="connsiteY3" fmla="*/ 26 h 1978830"/>
              <a:gd name="connsiteX4" fmla="*/ 54944 w 11309903"/>
              <a:gd name="connsiteY4" fmla="*/ 1828826 h 1978830"/>
              <a:gd name="connsiteX5" fmla="*/ 751630 w 11309903"/>
              <a:gd name="connsiteY5" fmla="*/ 1756254 h 1978830"/>
              <a:gd name="connsiteX0" fmla="*/ 9658251 w 10740229"/>
              <a:gd name="connsiteY0" fmla="*/ 1844446 h 2110564"/>
              <a:gd name="connsiteX1" fmla="*/ 10587165 w 10740229"/>
              <a:gd name="connsiteY1" fmla="*/ 1844446 h 2110564"/>
              <a:gd name="connsiteX2" fmla="*/ 9585679 w 10740229"/>
              <a:gd name="connsiteY2" fmla="*/ 146274 h 2110564"/>
              <a:gd name="connsiteX3" fmla="*/ 1152879 w 10740229"/>
              <a:gd name="connsiteY3" fmla="*/ 131760 h 2110564"/>
              <a:gd name="connsiteX4" fmla="*/ 35279 w 10740229"/>
              <a:gd name="connsiteY4" fmla="*/ 1960560 h 2110564"/>
              <a:gd name="connsiteX5" fmla="*/ 731965 w 10740229"/>
              <a:gd name="connsiteY5" fmla="*/ 1887988 h 2110564"/>
              <a:gd name="connsiteX0" fmla="*/ 9658251 w 11000048"/>
              <a:gd name="connsiteY0" fmla="*/ 1916760 h 2182878"/>
              <a:gd name="connsiteX1" fmla="*/ 10993565 w 11000048"/>
              <a:gd name="connsiteY1" fmla="*/ 1757103 h 2182878"/>
              <a:gd name="connsiteX2" fmla="*/ 9585679 w 11000048"/>
              <a:gd name="connsiteY2" fmla="*/ 218588 h 2182878"/>
              <a:gd name="connsiteX3" fmla="*/ 1152879 w 11000048"/>
              <a:gd name="connsiteY3" fmla="*/ 204074 h 2182878"/>
              <a:gd name="connsiteX4" fmla="*/ 35279 w 11000048"/>
              <a:gd name="connsiteY4" fmla="*/ 2032874 h 2182878"/>
              <a:gd name="connsiteX5" fmla="*/ 731965 w 11000048"/>
              <a:gd name="connsiteY5" fmla="*/ 1960302 h 2182878"/>
              <a:gd name="connsiteX0" fmla="*/ 9658251 w 11011741"/>
              <a:gd name="connsiteY0" fmla="*/ 1916760 h 2182878"/>
              <a:gd name="connsiteX1" fmla="*/ 10993565 w 11011741"/>
              <a:gd name="connsiteY1" fmla="*/ 1757103 h 2182878"/>
              <a:gd name="connsiteX2" fmla="*/ 9585679 w 11011741"/>
              <a:gd name="connsiteY2" fmla="*/ 218588 h 2182878"/>
              <a:gd name="connsiteX3" fmla="*/ 1152879 w 11011741"/>
              <a:gd name="connsiteY3" fmla="*/ 204074 h 2182878"/>
              <a:gd name="connsiteX4" fmla="*/ 35279 w 11011741"/>
              <a:gd name="connsiteY4" fmla="*/ 2032874 h 2182878"/>
              <a:gd name="connsiteX5" fmla="*/ 731965 w 11011741"/>
              <a:gd name="connsiteY5" fmla="*/ 1960302 h 2182878"/>
              <a:gd name="connsiteX0" fmla="*/ 9658251 w 10900386"/>
              <a:gd name="connsiteY0" fmla="*/ 1897992 h 2164110"/>
              <a:gd name="connsiteX1" fmla="*/ 10862937 w 10900386"/>
              <a:gd name="connsiteY1" fmla="*/ 1404506 h 2164110"/>
              <a:gd name="connsiteX2" fmla="*/ 9585679 w 10900386"/>
              <a:gd name="connsiteY2" fmla="*/ 199820 h 2164110"/>
              <a:gd name="connsiteX3" fmla="*/ 1152879 w 10900386"/>
              <a:gd name="connsiteY3" fmla="*/ 185306 h 2164110"/>
              <a:gd name="connsiteX4" fmla="*/ 35279 w 10900386"/>
              <a:gd name="connsiteY4" fmla="*/ 2014106 h 2164110"/>
              <a:gd name="connsiteX5" fmla="*/ 731965 w 10900386"/>
              <a:gd name="connsiteY5" fmla="*/ 1941534 h 2164110"/>
              <a:gd name="connsiteX0" fmla="*/ 9658251 w 10881224"/>
              <a:gd name="connsiteY0" fmla="*/ 1897992 h 2164110"/>
              <a:gd name="connsiteX1" fmla="*/ 10862937 w 10881224"/>
              <a:gd name="connsiteY1" fmla="*/ 1404506 h 2164110"/>
              <a:gd name="connsiteX2" fmla="*/ 9585679 w 10881224"/>
              <a:gd name="connsiteY2" fmla="*/ 199820 h 2164110"/>
              <a:gd name="connsiteX3" fmla="*/ 1152879 w 10881224"/>
              <a:gd name="connsiteY3" fmla="*/ 185306 h 2164110"/>
              <a:gd name="connsiteX4" fmla="*/ 35279 w 10881224"/>
              <a:gd name="connsiteY4" fmla="*/ 2014106 h 2164110"/>
              <a:gd name="connsiteX5" fmla="*/ 731965 w 10881224"/>
              <a:gd name="connsiteY5" fmla="*/ 1941534 h 2164110"/>
              <a:gd name="connsiteX0" fmla="*/ 9658251 w 10869347"/>
              <a:gd name="connsiteY0" fmla="*/ 1891050 h 2157168"/>
              <a:gd name="connsiteX1" fmla="*/ 10848422 w 10869347"/>
              <a:gd name="connsiteY1" fmla="*/ 1266935 h 2157168"/>
              <a:gd name="connsiteX2" fmla="*/ 9585679 w 10869347"/>
              <a:gd name="connsiteY2" fmla="*/ 192878 h 2157168"/>
              <a:gd name="connsiteX3" fmla="*/ 1152879 w 10869347"/>
              <a:gd name="connsiteY3" fmla="*/ 178364 h 2157168"/>
              <a:gd name="connsiteX4" fmla="*/ 35279 w 10869347"/>
              <a:gd name="connsiteY4" fmla="*/ 2007164 h 2157168"/>
              <a:gd name="connsiteX5" fmla="*/ 731965 w 10869347"/>
              <a:gd name="connsiteY5" fmla="*/ 1934592 h 2157168"/>
              <a:gd name="connsiteX0" fmla="*/ 9673499 w 10884595"/>
              <a:gd name="connsiteY0" fmla="*/ 1845803 h 1924947"/>
              <a:gd name="connsiteX1" fmla="*/ 10863670 w 10884595"/>
              <a:gd name="connsiteY1" fmla="*/ 1221688 h 1924947"/>
              <a:gd name="connsiteX2" fmla="*/ 9600927 w 10884595"/>
              <a:gd name="connsiteY2" fmla="*/ 147631 h 1924947"/>
              <a:gd name="connsiteX3" fmla="*/ 1168127 w 10884595"/>
              <a:gd name="connsiteY3" fmla="*/ 133117 h 1924947"/>
              <a:gd name="connsiteX4" fmla="*/ 29586 w 10884595"/>
              <a:gd name="connsiteY4" fmla="*/ 1298802 h 1924947"/>
              <a:gd name="connsiteX5" fmla="*/ 747213 w 10884595"/>
              <a:gd name="connsiteY5" fmla="*/ 1889345 h 1924947"/>
              <a:gd name="connsiteX0" fmla="*/ 9707381 w 10918477"/>
              <a:gd name="connsiteY0" fmla="*/ 1845803 h 1924569"/>
              <a:gd name="connsiteX1" fmla="*/ 10897552 w 10918477"/>
              <a:gd name="connsiteY1" fmla="*/ 1221688 h 1924569"/>
              <a:gd name="connsiteX2" fmla="*/ 9634809 w 10918477"/>
              <a:gd name="connsiteY2" fmla="*/ 147631 h 1924569"/>
              <a:gd name="connsiteX3" fmla="*/ 1202009 w 10918477"/>
              <a:gd name="connsiteY3" fmla="*/ 133117 h 1924569"/>
              <a:gd name="connsiteX4" fmla="*/ 63468 w 10918477"/>
              <a:gd name="connsiteY4" fmla="*/ 1298802 h 1924569"/>
              <a:gd name="connsiteX5" fmla="*/ 781095 w 10918477"/>
              <a:gd name="connsiteY5" fmla="*/ 1889345 h 1924569"/>
              <a:gd name="connsiteX0" fmla="*/ 9776922 w 10988018"/>
              <a:gd name="connsiteY0" fmla="*/ 1844888 h 1922879"/>
              <a:gd name="connsiteX1" fmla="*/ 10967093 w 10988018"/>
              <a:gd name="connsiteY1" fmla="*/ 1220773 h 1922879"/>
              <a:gd name="connsiteX2" fmla="*/ 9704350 w 10988018"/>
              <a:gd name="connsiteY2" fmla="*/ 146716 h 1922879"/>
              <a:gd name="connsiteX3" fmla="*/ 1271550 w 10988018"/>
              <a:gd name="connsiteY3" fmla="*/ 132202 h 1922879"/>
              <a:gd name="connsiteX4" fmla="*/ 42267 w 10988018"/>
              <a:gd name="connsiteY4" fmla="*/ 1283926 h 1922879"/>
              <a:gd name="connsiteX5" fmla="*/ 850636 w 10988018"/>
              <a:gd name="connsiteY5" fmla="*/ 1888430 h 1922879"/>
              <a:gd name="connsiteX0" fmla="*/ 9735072 w 10946168"/>
              <a:gd name="connsiteY0" fmla="*/ 1794034 h 1872025"/>
              <a:gd name="connsiteX1" fmla="*/ 10925243 w 10946168"/>
              <a:gd name="connsiteY1" fmla="*/ 1169919 h 1872025"/>
              <a:gd name="connsiteX2" fmla="*/ 9662500 w 10946168"/>
              <a:gd name="connsiteY2" fmla="*/ 95862 h 1872025"/>
              <a:gd name="connsiteX3" fmla="*/ 1229700 w 10946168"/>
              <a:gd name="connsiteY3" fmla="*/ 81348 h 1872025"/>
              <a:gd name="connsiteX4" fmla="*/ 417 w 10946168"/>
              <a:gd name="connsiteY4" fmla="*/ 1233072 h 1872025"/>
              <a:gd name="connsiteX5" fmla="*/ 808786 w 10946168"/>
              <a:gd name="connsiteY5" fmla="*/ 1837576 h 1872025"/>
              <a:gd name="connsiteX0" fmla="*/ 9739150 w 10952269"/>
              <a:gd name="connsiteY0" fmla="*/ 1817212 h 1895998"/>
              <a:gd name="connsiteX1" fmla="*/ 10929321 w 10952269"/>
              <a:gd name="connsiteY1" fmla="*/ 1193097 h 1895998"/>
              <a:gd name="connsiteX2" fmla="*/ 9666578 w 10952269"/>
              <a:gd name="connsiteY2" fmla="*/ 119040 h 1895998"/>
              <a:gd name="connsiteX3" fmla="*/ 1170956 w 10952269"/>
              <a:gd name="connsiteY3" fmla="*/ 55664 h 1895998"/>
              <a:gd name="connsiteX4" fmla="*/ 4495 w 10952269"/>
              <a:gd name="connsiteY4" fmla="*/ 1256250 h 1895998"/>
              <a:gd name="connsiteX5" fmla="*/ 812864 w 10952269"/>
              <a:gd name="connsiteY5" fmla="*/ 1860754 h 1895998"/>
              <a:gd name="connsiteX0" fmla="*/ 9742050 w 10955169"/>
              <a:gd name="connsiteY0" fmla="*/ 1817212 h 1860754"/>
              <a:gd name="connsiteX1" fmla="*/ 10932221 w 10955169"/>
              <a:gd name="connsiteY1" fmla="*/ 1193097 h 1860754"/>
              <a:gd name="connsiteX2" fmla="*/ 9669478 w 10955169"/>
              <a:gd name="connsiteY2" fmla="*/ 119040 h 1860754"/>
              <a:gd name="connsiteX3" fmla="*/ 1173856 w 10955169"/>
              <a:gd name="connsiteY3" fmla="*/ 55664 h 1860754"/>
              <a:gd name="connsiteX4" fmla="*/ 7395 w 10955169"/>
              <a:gd name="connsiteY4" fmla="*/ 1256250 h 1860754"/>
              <a:gd name="connsiteX5" fmla="*/ 815764 w 10955169"/>
              <a:gd name="connsiteY5" fmla="*/ 1860754 h 1860754"/>
              <a:gd name="connsiteX0" fmla="*/ 9742050 w 10955169"/>
              <a:gd name="connsiteY0" fmla="*/ 1817212 h 1860754"/>
              <a:gd name="connsiteX1" fmla="*/ 10932221 w 10955169"/>
              <a:gd name="connsiteY1" fmla="*/ 1193097 h 1860754"/>
              <a:gd name="connsiteX2" fmla="*/ 9669478 w 10955169"/>
              <a:gd name="connsiteY2" fmla="*/ 119040 h 1860754"/>
              <a:gd name="connsiteX3" fmla="*/ 1173856 w 10955169"/>
              <a:gd name="connsiteY3" fmla="*/ 55664 h 1860754"/>
              <a:gd name="connsiteX4" fmla="*/ 7395 w 10955169"/>
              <a:gd name="connsiteY4" fmla="*/ 1256250 h 1860754"/>
              <a:gd name="connsiteX5" fmla="*/ 815764 w 10955169"/>
              <a:gd name="connsiteY5" fmla="*/ 1860754 h 1860754"/>
              <a:gd name="connsiteX0" fmla="*/ 9742050 w 11025113"/>
              <a:gd name="connsiteY0" fmla="*/ 1813773 h 1857315"/>
              <a:gd name="connsiteX1" fmla="*/ 11016041 w 11025113"/>
              <a:gd name="connsiteY1" fmla="*/ 1136318 h 1857315"/>
              <a:gd name="connsiteX2" fmla="*/ 9669478 w 11025113"/>
              <a:gd name="connsiteY2" fmla="*/ 115601 h 1857315"/>
              <a:gd name="connsiteX3" fmla="*/ 1173856 w 11025113"/>
              <a:gd name="connsiteY3" fmla="*/ 52225 h 1857315"/>
              <a:gd name="connsiteX4" fmla="*/ 7395 w 11025113"/>
              <a:gd name="connsiteY4" fmla="*/ 1252811 h 1857315"/>
              <a:gd name="connsiteX5" fmla="*/ 815764 w 11025113"/>
              <a:gd name="connsiteY5" fmla="*/ 1857315 h 1857315"/>
              <a:gd name="connsiteX0" fmla="*/ 9742050 w 11041413"/>
              <a:gd name="connsiteY0" fmla="*/ 1813773 h 1857315"/>
              <a:gd name="connsiteX1" fmla="*/ 11016041 w 11041413"/>
              <a:gd name="connsiteY1" fmla="*/ 1136318 h 1857315"/>
              <a:gd name="connsiteX2" fmla="*/ 9669478 w 11041413"/>
              <a:gd name="connsiteY2" fmla="*/ 115601 h 1857315"/>
              <a:gd name="connsiteX3" fmla="*/ 1173856 w 11041413"/>
              <a:gd name="connsiteY3" fmla="*/ 52225 h 1857315"/>
              <a:gd name="connsiteX4" fmla="*/ 7395 w 11041413"/>
              <a:gd name="connsiteY4" fmla="*/ 1252811 h 1857315"/>
              <a:gd name="connsiteX5" fmla="*/ 815764 w 11041413"/>
              <a:gd name="connsiteY5" fmla="*/ 1857315 h 1857315"/>
              <a:gd name="connsiteX0" fmla="*/ 9742050 w 11016470"/>
              <a:gd name="connsiteY0" fmla="*/ 1773439 h 1816981"/>
              <a:gd name="connsiteX1" fmla="*/ 11016041 w 11016470"/>
              <a:gd name="connsiteY1" fmla="*/ 1095984 h 1816981"/>
              <a:gd name="connsiteX2" fmla="*/ 9669478 w 11016470"/>
              <a:gd name="connsiteY2" fmla="*/ 75267 h 1816981"/>
              <a:gd name="connsiteX3" fmla="*/ 1173856 w 11016470"/>
              <a:gd name="connsiteY3" fmla="*/ 11891 h 1816981"/>
              <a:gd name="connsiteX4" fmla="*/ 7395 w 11016470"/>
              <a:gd name="connsiteY4" fmla="*/ 1212477 h 1816981"/>
              <a:gd name="connsiteX5" fmla="*/ 815764 w 11016470"/>
              <a:gd name="connsiteY5" fmla="*/ 1816981 h 1816981"/>
              <a:gd name="connsiteX0" fmla="*/ 9744130 w 11042026"/>
              <a:gd name="connsiteY0" fmla="*/ 1808697 h 1852239"/>
              <a:gd name="connsiteX1" fmla="*/ 11018121 w 11042026"/>
              <a:gd name="connsiteY1" fmla="*/ 1131242 h 1852239"/>
              <a:gd name="connsiteX2" fmla="*/ 9671558 w 11042026"/>
              <a:gd name="connsiteY2" fmla="*/ 110525 h 1852239"/>
              <a:gd name="connsiteX3" fmla="*/ 1233086 w 11042026"/>
              <a:gd name="connsiteY3" fmla="*/ 56674 h 1852239"/>
              <a:gd name="connsiteX4" fmla="*/ 9475 w 11042026"/>
              <a:gd name="connsiteY4" fmla="*/ 1247735 h 1852239"/>
              <a:gd name="connsiteX5" fmla="*/ 817844 w 11042026"/>
              <a:gd name="connsiteY5" fmla="*/ 1852239 h 1852239"/>
              <a:gd name="connsiteX0" fmla="*/ 9963205 w 11022117"/>
              <a:gd name="connsiteY0" fmla="*/ 1818222 h 1852239"/>
              <a:gd name="connsiteX1" fmla="*/ 11018121 w 11022117"/>
              <a:gd name="connsiteY1" fmla="*/ 1131242 h 1852239"/>
              <a:gd name="connsiteX2" fmla="*/ 9671558 w 11022117"/>
              <a:gd name="connsiteY2" fmla="*/ 110525 h 1852239"/>
              <a:gd name="connsiteX3" fmla="*/ 1233086 w 11022117"/>
              <a:gd name="connsiteY3" fmla="*/ 56674 h 1852239"/>
              <a:gd name="connsiteX4" fmla="*/ 9475 w 11022117"/>
              <a:gd name="connsiteY4" fmla="*/ 1247735 h 1852239"/>
              <a:gd name="connsiteX5" fmla="*/ 817844 w 11022117"/>
              <a:gd name="connsiteY5" fmla="*/ 1852239 h 1852239"/>
              <a:gd name="connsiteX0" fmla="*/ 9953680 w 11021809"/>
              <a:gd name="connsiteY0" fmla="*/ 1761072 h 1852239"/>
              <a:gd name="connsiteX1" fmla="*/ 11018121 w 11021809"/>
              <a:gd name="connsiteY1" fmla="*/ 1131242 h 1852239"/>
              <a:gd name="connsiteX2" fmla="*/ 9671558 w 11021809"/>
              <a:gd name="connsiteY2" fmla="*/ 110525 h 1852239"/>
              <a:gd name="connsiteX3" fmla="*/ 1233086 w 11021809"/>
              <a:gd name="connsiteY3" fmla="*/ 56674 h 1852239"/>
              <a:gd name="connsiteX4" fmla="*/ 9475 w 11021809"/>
              <a:gd name="connsiteY4" fmla="*/ 1247735 h 1852239"/>
              <a:gd name="connsiteX5" fmla="*/ 817844 w 11021809"/>
              <a:gd name="connsiteY5" fmla="*/ 1852239 h 1852239"/>
              <a:gd name="connsiteX0" fmla="*/ 9953680 w 11050169"/>
              <a:gd name="connsiteY0" fmla="*/ 1746501 h 1837668"/>
              <a:gd name="connsiteX1" fmla="*/ 11046696 w 11050169"/>
              <a:gd name="connsiteY1" fmla="*/ 888071 h 1837668"/>
              <a:gd name="connsiteX2" fmla="*/ 9671558 w 11050169"/>
              <a:gd name="connsiteY2" fmla="*/ 95954 h 1837668"/>
              <a:gd name="connsiteX3" fmla="*/ 1233086 w 11050169"/>
              <a:gd name="connsiteY3" fmla="*/ 42103 h 1837668"/>
              <a:gd name="connsiteX4" fmla="*/ 9475 w 11050169"/>
              <a:gd name="connsiteY4" fmla="*/ 1233164 h 1837668"/>
              <a:gd name="connsiteX5" fmla="*/ 817844 w 11050169"/>
              <a:gd name="connsiteY5" fmla="*/ 1837668 h 1837668"/>
              <a:gd name="connsiteX0" fmla="*/ 9953680 w 11066129"/>
              <a:gd name="connsiteY0" fmla="*/ 1746501 h 1837668"/>
              <a:gd name="connsiteX1" fmla="*/ 11046696 w 11066129"/>
              <a:gd name="connsiteY1" fmla="*/ 888071 h 1837668"/>
              <a:gd name="connsiteX2" fmla="*/ 9671558 w 11066129"/>
              <a:gd name="connsiteY2" fmla="*/ 95954 h 1837668"/>
              <a:gd name="connsiteX3" fmla="*/ 1233086 w 11066129"/>
              <a:gd name="connsiteY3" fmla="*/ 42103 h 1837668"/>
              <a:gd name="connsiteX4" fmla="*/ 9475 w 11066129"/>
              <a:gd name="connsiteY4" fmla="*/ 1233164 h 1837668"/>
              <a:gd name="connsiteX5" fmla="*/ 817844 w 11066129"/>
              <a:gd name="connsiteY5" fmla="*/ 1837668 h 1837668"/>
              <a:gd name="connsiteX0" fmla="*/ 9953680 w 11051537"/>
              <a:gd name="connsiteY0" fmla="*/ 1746501 h 1837668"/>
              <a:gd name="connsiteX1" fmla="*/ 11046696 w 11051537"/>
              <a:gd name="connsiteY1" fmla="*/ 888071 h 1837668"/>
              <a:gd name="connsiteX2" fmla="*/ 9671558 w 11051537"/>
              <a:gd name="connsiteY2" fmla="*/ 95954 h 1837668"/>
              <a:gd name="connsiteX3" fmla="*/ 1233086 w 11051537"/>
              <a:gd name="connsiteY3" fmla="*/ 42103 h 1837668"/>
              <a:gd name="connsiteX4" fmla="*/ 9475 w 11051537"/>
              <a:gd name="connsiteY4" fmla="*/ 1233164 h 1837668"/>
              <a:gd name="connsiteX5" fmla="*/ 817844 w 11051537"/>
              <a:gd name="connsiteY5" fmla="*/ 1837668 h 1837668"/>
              <a:gd name="connsiteX0" fmla="*/ 9953680 w 11051537"/>
              <a:gd name="connsiteY0" fmla="*/ 1759816 h 1850983"/>
              <a:gd name="connsiteX1" fmla="*/ 11046696 w 11051537"/>
              <a:gd name="connsiteY1" fmla="*/ 1110936 h 1850983"/>
              <a:gd name="connsiteX2" fmla="*/ 9671558 w 11051537"/>
              <a:gd name="connsiteY2" fmla="*/ 109269 h 1850983"/>
              <a:gd name="connsiteX3" fmla="*/ 1233086 w 11051537"/>
              <a:gd name="connsiteY3" fmla="*/ 55418 h 1850983"/>
              <a:gd name="connsiteX4" fmla="*/ 9475 w 11051537"/>
              <a:gd name="connsiteY4" fmla="*/ 1246479 h 1850983"/>
              <a:gd name="connsiteX5" fmla="*/ 817844 w 11051537"/>
              <a:gd name="connsiteY5" fmla="*/ 1850983 h 1850983"/>
              <a:gd name="connsiteX0" fmla="*/ 9948119 w 11045976"/>
              <a:gd name="connsiteY0" fmla="*/ 1759816 h 1851291"/>
              <a:gd name="connsiteX1" fmla="*/ 11041135 w 11045976"/>
              <a:gd name="connsiteY1" fmla="*/ 1110936 h 1851291"/>
              <a:gd name="connsiteX2" fmla="*/ 9665997 w 11045976"/>
              <a:gd name="connsiteY2" fmla="*/ 109269 h 1851291"/>
              <a:gd name="connsiteX3" fmla="*/ 1227525 w 11045976"/>
              <a:gd name="connsiteY3" fmla="*/ 55418 h 1851291"/>
              <a:gd name="connsiteX4" fmla="*/ 3914 w 11045976"/>
              <a:gd name="connsiteY4" fmla="*/ 1246479 h 1851291"/>
              <a:gd name="connsiteX5" fmla="*/ 812283 w 11045976"/>
              <a:gd name="connsiteY5" fmla="*/ 1850983 h 1851291"/>
              <a:gd name="connsiteX0" fmla="*/ 10034591 w 11132448"/>
              <a:gd name="connsiteY0" fmla="*/ 1818212 h 1909687"/>
              <a:gd name="connsiteX1" fmla="*/ 11127607 w 11132448"/>
              <a:gd name="connsiteY1" fmla="*/ 1169332 h 1909687"/>
              <a:gd name="connsiteX2" fmla="*/ 9752469 w 11132448"/>
              <a:gd name="connsiteY2" fmla="*/ 167665 h 1909687"/>
              <a:gd name="connsiteX3" fmla="*/ 1313997 w 11132448"/>
              <a:gd name="connsiteY3" fmla="*/ 113814 h 1909687"/>
              <a:gd name="connsiteX4" fmla="*/ 42761 w 11132448"/>
              <a:gd name="connsiteY4" fmla="*/ 1304875 h 1909687"/>
              <a:gd name="connsiteX5" fmla="*/ 898755 w 11132448"/>
              <a:gd name="connsiteY5" fmla="*/ 1909379 h 1909687"/>
              <a:gd name="connsiteX0" fmla="*/ 10017783 w 11115640"/>
              <a:gd name="connsiteY0" fmla="*/ 1818212 h 1909398"/>
              <a:gd name="connsiteX1" fmla="*/ 11110799 w 11115640"/>
              <a:gd name="connsiteY1" fmla="*/ 1169332 h 1909398"/>
              <a:gd name="connsiteX2" fmla="*/ 9735661 w 11115640"/>
              <a:gd name="connsiteY2" fmla="*/ 167665 h 1909398"/>
              <a:gd name="connsiteX3" fmla="*/ 1297189 w 11115640"/>
              <a:gd name="connsiteY3" fmla="*/ 113814 h 1909398"/>
              <a:gd name="connsiteX4" fmla="*/ 25953 w 11115640"/>
              <a:gd name="connsiteY4" fmla="*/ 1304875 h 1909398"/>
              <a:gd name="connsiteX5" fmla="*/ 881947 w 11115640"/>
              <a:gd name="connsiteY5" fmla="*/ 1909379 h 1909398"/>
              <a:gd name="connsiteX0" fmla="*/ 9998397 w 11096254"/>
              <a:gd name="connsiteY0" fmla="*/ 1818212 h 1909398"/>
              <a:gd name="connsiteX1" fmla="*/ 11091413 w 11096254"/>
              <a:gd name="connsiteY1" fmla="*/ 1169332 h 1909398"/>
              <a:gd name="connsiteX2" fmla="*/ 9716275 w 11096254"/>
              <a:gd name="connsiteY2" fmla="*/ 167665 h 1909398"/>
              <a:gd name="connsiteX3" fmla="*/ 1277803 w 11096254"/>
              <a:gd name="connsiteY3" fmla="*/ 113814 h 1909398"/>
              <a:gd name="connsiteX4" fmla="*/ 6567 w 11096254"/>
              <a:gd name="connsiteY4" fmla="*/ 1304875 h 1909398"/>
              <a:gd name="connsiteX5" fmla="*/ 862561 w 11096254"/>
              <a:gd name="connsiteY5" fmla="*/ 1909379 h 1909398"/>
              <a:gd name="connsiteX0" fmla="*/ 10045354 w 11143211"/>
              <a:gd name="connsiteY0" fmla="*/ 1816472 h 1907646"/>
              <a:gd name="connsiteX1" fmla="*/ 11138370 w 11143211"/>
              <a:gd name="connsiteY1" fmla="*/ 1167592 h 1907646"/>
              <a:gd name="connsiteX2" fmla="*/ 9763232 w 11143211"/>
              <a:gd name="connsiteY2" fmla="*/ 165925 h 1907646"/>
              <a:gd name="connsiteX3" fmla="*/ 1324760 w 11143211"/>
              <a:gd name="connsiteY3" fmla="*/ 112074 h 1907646"/>
              <a:gd name="connsiteX4" fmla="*/ 5899 w 11143211"/>
              <a:gd name="connsiteY4" fmla="*/ 1278466 h 1907646"/>
              <a:gd name="connsiteX5" fmla="*/ 909518 w 11143211"/>
              <a:gd name="connsiteY5" fmla="*/ 1907639 h 1907646"/>
              <a:gd name="connsiteX0" fmla="*/ 10243598 w 11341455"/>
              <a:gd name="connsiteY0" fmla="*/ 1816181 h 1907353"/>
              <a:gd name="connsiteX1" fmla="*/ 11336614 w 11341455"/>
              <a:gd name="connsiteY1" fmla="*/ 1167301 h 1907353"/>
              <a:gd name="connsiteX2" fmla="*/ 9961476 w 11341455"/>
              <a:gd name="connsiteY2" fmla="*/ 165634 h 1907353"/>
              <a:gd name="connsiteX3" fmla="*/ 1523004 w 11341455"/>
              <a:gd name="connsiteY3" fmla="*/ 111783 h 1907353"/>
              <a:gd name="connsiteX4" fmla="*/ 4118 w 11341455"/>
              <a:gd name="connsiteY4" fmla="*/ 1274064 h 1907353"/>
              <a:gd name="connsiteX5" fmla="*/ 1107762 w 11341455"/>
              <a:gd name="connsiteY5" fmla="*/ 1907348 h 1907353"/>
              <a:gd name="connsiteX0" fmla="*/ 10239923 w 11337780"/>
              <a:gd name="connsiteY0" fmla="*/ 1816181 h 1907356"/>
              <a:gd name="connsiteX1" fmla="*/ 11332939 w 11337780"/>
              <a:gd name="connsiteY1" fmla="*/ 1167301 h 1907356"/>
              <a:gd name="connsiteX2" fmla="*/ 9957801 w 11337780"/>
              <a:gd name="connsiteY2" fmla="*/ 165634 h 1907356"/>
              <a:gd name="connsiteX3" fmla="*/ 1519329 w 11337780"/>
              <a:gd name="connsiteY3" fmla="*/ 111783 h 1907356"/>
              <a:gd name="connsiteX4" fmla="*/ 443 w 11337780"/>
              <a:gd name="connsiteY4" fmla="*/ 1274064 h 1907356"/>
              <a:gd name="connsiteX5" fmla="*/ 1104087 w 11337780"/>
              <a:gd name="connsiteY5" fmla="*/ 1907348 h 1907356"/>
              <a:gd name="connsiteX0" fmla="*/ 10239734 w 11337591"/>
              <a:gd name="connsiteY0" fmla="*/ 1816181 h 1907355"/>
              <a:gd name="connsiteX1" fmla="*/ 11332750 w 11337591"/>
              <a:gd name="connsiteY1" fmla="*/ 1167301 h 1907355"/>
              <a:gd name="connsiteX2" fmla="*/ 9957612 w 11337591"/>
              <a:gd name="connsiteY2" fmla="*/ 165634 h 1907355"/>
              <a:gd name="connsiteX3" fmla="*/ 1519140 w 11337591"/>
              <a:gd name="connsiteY3" fmla="*/ 111783 h 1907355"/>
              <a:gd name="connsiteX4" fmla="*/ 254 w 11337591"/>
              <a:gd name="connsiteY4" fmla="*/ 1274064 h 1907355"/>
              <a:gd name="connsiteX5" fmla="*/ 1103898 w 11337591"/>
              <a:gd name="connsiteY5" fmla="*/ 1907348 h 1907355"/>
              <a:gd name="connsiteX0" fmla="*/ 10240082 w 11337939"/>
              <a:gd name="connsiteY0" fmla="*/ 1816181 h 1916078"/>
              <a:gd name="connsiteX1" fmla="*/ 11333098 w 11337939"/>
              <a:gd name="connsiteY1" fmla="*/ 1167301 h 1916078"/>
              <a:gd name="connsiteX2" fmla="*/ 9957960 w 11337939"/>
              <a:gd name="connsiteY2" fmla="*/ 165634 h 1916078"/>
              <a:gd name="connsiteX3" fmla="*/ 1519488 w 11337939"/>
              <a:gd name="connsiteY3" fmla="*/ 111783 h 1916078"/>
              <a:gd name="connsiteX4" fmla="*/ 602 w 11337939"/>
              <a:gd name="connsiteY4" fmla="*/ 1274064 h 1916078"/>
              <a:gd name="connsiteX5" fmla="*/ 1104246 w 11337939"/>
              <a:gd name="connsiteY5" fmla="*/ 1907348 h 1916078"/>
              <a:gd name="connsiteX0" fmla="*/ 10240082 w 11337939"/>
              <a:gd name="connsiteY0" fmla="*/ 1816181 h 1913842"/>
              <a:gd name="connsiteX1" fmla="*/ 11333098 w 11337939"/>
              <a:gd name="connsiteY1" fmla="*/ 1167301 h 1913842"/>
              <a:gd name="connsiteX2" fmla="*/ 9957960 w 11337939"/>
              <a:gd name="connsiteY2" fmla="*/ 165634 h 1913842"/>
              <a:gd name="connsiteX3" fmla="*/ 1519488 w 11337939"/>
              <a:gd name="connsiteY3" fmla="*/ 111783 h 1913842"/>
              <a:gd name="connsiteX4" fmla="*/ 602 w 11337939"/>
              <a:gd name="connsiteY4" fmla="*/ 1274064 h 1913842"/>
              <a:gd name="connsiteX5" fmla="*/ 1104246 w 11337939"/>
              <a:gd name="connsiteY5" fmla="*/ 1907348 h 1913842"/>
              <a:gd name="connsiteX0" fmla="*/ 10240082 w 11337939"/>
              <a:gd name="connsiteY0" fmla="*/ 1743077 h 1840737"/>
              <a:gd name="connsiteX1" fmla="*/ 11333098 w 11337939"/>
              <a:gd name="connsiteY1" fmla="*/ 1094197 h 1840737"/>
              <a:gd name="connsiteX2" fmla="*/ 9957960 w 11337939"/>
              <a:gd name="connsiteY2" fmla="*/ 92530 h 1840737"/>
              <a:gd name="connsiteX3" fmla="*/ 1519488 w 11337939"/>
              <a:gd name="connsiteY3" fmla="*/ 38679 h 1840737"/>
              <a:gd name="connsiteX4" fmla="*/ 602 w 11337939"/>
              <a:gd name="connsiteY4" fmla="*/ 1200960 h 1840737"/>
              <a:gd name="connsiteX5" fmla="*/ 1104246 w 11337939"/>
              <a:gd name="connsiteY5" fmla="*/ 1834244 h 1840737"/>
              <a:gd name="connsiteX0" fmla="*/ 10240082 w 11337939"/>
              <a:gd name="connsiteY0" fmla="*/ 1750730 h 1848390"/>
              <a:gd name="connsiteX1" fmla="*/ 11333098 w 11337939"/>
              <a:gd name="connsiteY1" fmla="*/ 1101850 h 1848390"/>
              <a:gd name="connsiteX2" fmla="*/ 9957960 w 11337939"/>
              <a:gd name="connsiteY2" fmla="*/ 100183 h 1848390"/>
              <a:gd name="connsiteX3" fmla="*/ 1519488 w 11337939"/>
              <a:gd name="connsiteY3" fmla="*/ 46332 h 1848390"/>
              <a:gd name="connsiteX4" fmla="*/ 602 w 11337939"/>
              <a:gd name="connsiteY4" fmla="*/ 1208613 h 1848390"/>
              <a:gd name="connsiteX5" fmla="*/ 1104246 w 11337939"/>
              <a:gd name="connsiteY5" fmla="*/ 1841897 h 1848390"/>
              <a:gd name="connsiteX0" fmla="*/ 10240082 w 11343274"/>
              <a:gd name="connsiteY0" fmla="*/ 1750730 h 1848390"/>
              <a:gd name="connsiteX1" fmla="*/ 11333098 w 11343274"/>
              <a:gd name="connsiteY1" fmla="*/ 1101850 h 1848390"/>
              <a:gd name="connsiteX2" fmla="*/ 9957960 w 11343274"/>
              <a:gd name="connsiteY2" fmla="*/ 100183 h 1848390"/>
              <a:gd name="connsiteX3" fmla="*/ 1519488 w 11343274"/>
              <a:gd name="connsiteY3" fmla="*/ 46332 h 1848390"/>
              <a:gd name="connsiteX4" fmla="*/ 602 w 11343274"/>
              <a:gd name="connsiteY4" fmla="*/ 1208613 h 1848390"/>
              <a:gd name="connsiteX5" fmla="*/ 1104246 w 11343274"/>
              <a:gd name="connsiteY5" fmla="*/ 1841897 h 1848390"/>
              <a:gd name="connsiteX0" fmla="*/ 10240082 w 11400414"/>
              <a:gd name="connsiteY0" fmla="*/ 1750730 h 1848390"/>
              <a:gd name="connsiteX1" fmla="*/ 11396598 w 11400414"/>
              <a:gd name="connsiteY1" fmla="*/ 1101850 h 1848390"/>
              <a:gd name="connsiteX2" fmla="*/ 9957960 w 11400414"/>
              <a:gd name="connsiteY2" fmla="*/ 100183 h 1848390"/>
              <a:gd name="connsiteX3" fmla="*/ 1519488 w 11400414"/>
              <a:gd name="connsiteY3" fmla="*/ 46332 h 1848390"/>
              <a:gd name="connsiteX4" fmla="*/ 602 w 11400414"/>
              <a:gd name="connsiteY4" fmla="*/ 1208613 h 1848390"/>
              <a:gd name="connsiteX5" fmla="*/ 1104246 w 11400414"/>
              <a:gd name="connsiteY5" fmla="*/ 1841897 h 1848390"/>
              <a:gd name="connsiteX0" fmla="*/ 10240082 w 11396829"/>
              <a:gd name="connsiteY0" fmla="*/ 1704398 h 1802058"/>
              <a:gd name="connsiteX1" fmla="*/ 11396598 w 11396829"/>
              <a:gd name="connsiteY1" fmla="*/ 1055518 h 1802058"/>
              <a:gd name="connsiteX2" fmla="*/ 9957960 w 11396829"/>
              <a:gd name="connsiteY2" fmla="*/ 53851 h 1802058"/>
              <a:gd name="connsiteX3" fmla="*/ 1519488 w 11396829"/>
              <a:gd name="connsiteY3" fmla="*/ 0 h 1802058"/>
              <a:gd name="connsiteX4" fmla="*/ 602 w 11396829"/>
              <a:gd name="connsiteY4" fmla="*/ 1162281 h 1802058"/>
              <a:gd name="connsiteX5" fmla="*/ 1104246 w 11396829"/>
              <a:gd name="connsiteY5" fmla="*/ 1795565 h 1802058"/>
              <a:gd name="connsiteX0" fmla="*/ 10240082 w 11396829"/>
              <a:gd name="connsiteY0" fmla="*/ 1704398 h 1802058"/>
              <a:gd name="connsiteX1" fmla="*/ 11396598 w 11396829"/>
              <a:gd name="connsiteY1" fmla="*/ 1055518 h 1802058"/>
              <a:gd name="connsiteX2" fmla="*/ 9957960 w 11396829"/>
              <a:gd name="connsiteY2" fmla="*/ 53851 h 1802058"/>
              <a:gd name="connsiteX3" fmla="*/ 1519488 w 11396829"/>
              <a:gd name="connsiteY3" fmla="*/ 0 h 1802058"/>
              <a:gd name="connsiteX4" fmla="*/ 602 w 11396829"/>
              <a:gd name="connsiteY4" fmla="*/ 1162281 h 1802058"/>
              <a:gd name="connsiteX5" fmla="*/ 1104246 w 11396829"/>
              <a:gd name="connsiteY5" fmla="*/ 1795565 h 1802058"/>
              <a:gd name="connsiteX0" fmla="*/ 10240082 w 11398971"/>
              <a:gd name="connsiteY0" fmla="*/ 1704398 h 1802058"/>
              <a:gd name="connsiteX1" fmla="*/ 11396598 w 11398971"/>
              <a:gd name="connsiteY1" fmla="*/ 1055518 h 1802058"/>
              <a:gd name="connsiteX2" fmla="*/ 9957960 w 11398971"/>
              <a:gd name="connsiteY2" fmla="*/ 53851 h 1802058"/>
              <a:gd name="connsiteX3" fmla="*/ 1519488 w 11398971"/>
              <a:gd name="connsiteY3" fmla="*/ 0 h 1802058"/>
              <a:gd name="connsiteX4" fmla="*/ 602 w 11398971"/>
              <a:gd name="connsiteY4" fmla="*/ 1162281 h 1802058"/>
              <a:gd name="connsiteX5" fmla="*/ 1104246 w 11398971"/>
              <a:gd name="connsiteY5" fmla="*/ 1795565 h 180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98971" h="1802058">
                <a:moveTo>
                  <a:pt x="10240082" y="1704398"/>
                </a:moveTo>
                <a:cubicBezTo>
                  <a:pt x="10946352" y="1696910"/>
                  <a:pt x="11383293" y="1647949"/>
                  <a:pt x="11396598" y="1055518"/>
                </a:cubicBezTo>
                <a:cubicBezTo>
                  <a:pt x="11409903" y="463087"/>
                  <a:pt x="11416820" y="65312"/>
                  <a:pt x="9957960" y="53851"/>
                </a:cubicBezTo>
                <a:lnTo>
                  <a:pt x="1519488" y="0"/>
                </a:lnTo>
                <a:cubicBezTo>
                  <a:pt x="56778" y="16169"/>
                  <a:pt x="22184" y="414870"/>
                  <a:pt x="602" y="1162281"/>
                </a:cubicBezTo>
                <a:cubicBezTo>
                  <a:pt x="-20980" y="1909692"/>
                  <a:pt x="540625" y="1796166"/>
                  <a:pt x="1104246" y="1795565"/>
                </a:cubicBezTo>
              </a:path>
            </a:pathLst>
          </a:custGeom>
          <a:noFill/>
          <a:ln w="254000">
            <a:headEnd type="none" w="sm" len="sm"/>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6" name="Straight Arrow Connector 45">
            <a:extLst>
              <a:ext uri="{FF2B5EF4-FFF2-40B4-BE49-F238E27FC236}">
                <a16:creationId xmlns:a16="http://schemas.microsoft.com/office/drawing/2014/main" id="{A49AF32A-44CC-4111-A00E-773ADD695A3F}"/>
              </a:ext>
            </a:extLst>
          </p:cNvPr>
          <p:cNvCxnSpPr>
            <a:cxnSpLocks/>
          </p:cNvCxnSpPr>
          <p:nvPr/>
        </p:nvCxnSpPr>
        <p:spPr>
          <a:xfrm>
            <a:off x="3909657" y="4141585"/>
            <a:ext cx="812929" cy="0"/>
          </a:xfrm>
          <a:prstGeom prst="straightConnector1">
            <a:avLst/>
          </a:prstGeom>
          <a:noFill/>
          <a:ln w="254000">
            <a:headEnd type="none" w="sm" len="sm"/>
            <a:tailEnd type="triangle" w="sm" len="sm"/>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Arrow Connector 52">
            <a:extLst>
              <a:ext uri="{FF2B5EF4-FFF2-40B4-BE49-F238E27FC236}">
                <a16:creationId xmlns:a16="http://schemas.microsoft.com/office/drawing/2014/main" id="{8E093356-BCAA-480B-8838-CA1F4EFA4649}"/>
              </a:ext>
            </a:extLst>
          </p:cNvPr>
          <p:cNvCxnSpPr>
            <a:cxnSpLocks/>
          </p:cNvCxnSpPr>
          <p:nvPr/>
        </p:nvCxnSpPr>
        <p:spPr>
          <a:xfrm>
            <a:off x="7238999" y="4141585"/>
            <a:ext cx="812929" cy="0"/>
          </a:xfrm>
          <a:prstGeom prst="straightConnector1">
            <a:avLst/>
          </a:prstGeom>
          <a:noFill/>
          <a:ln w="254000">
            <a:headEnd type="none" w="sm" len="sm"/>
            <a:tailEnd type="triangle" w="sm" len="sm"/>
          </a:ln>
        </p:spPr>
        <p:style>
          <a:lnRef idx="2">
            <a:schemeClr val="accent1">
              <a:shade val="50000"/>
            </a:schemeClr>
          </a:lnRef>
          <a:fillRef idx="1">
            <a:schemeClr val="accent1"/>
          </a:fillRef>
          <a:effectRef idx="0">
            <a:schemeClr val="accent1"/>
          </a:effectRef>
          <a:fontRef idx="minor">
            <a:schemeClr val="lt1"/>
          </a:fontRef>
        </p:style>
      </p:cxnSp>
      <p:sp>
        <p:nvSpPr>
          <p:cNvPr id="42" name="Freeform: Shape 41">
            <a:extLst>
              <a:ext uri="{FF2B5EF4-FFF2-40B4-BE49-F238E27FC236}">
                <a16:creationId xmlns:a16="http://schemas.microsoft.com/office/drawing/2014/main" id="{995F4733-29D0-4708-9693-6B8C54D9DE79}"/>
              </a:ext>
            </a:extLst>
          </p:cNvPr>
          <p:cNvSpPr/>
          <p:nvPr/>
        </p:nvSpPr>
        <p:spPr>
          <a:xfrm>
            <a:off x="1393244" y="3390679"/>
            <a:ext cx="2516413" cy="1501812"/>
          </a:xfrm>
          <a:custGeom>
            <a:avLst/>
            <a:gdLst>
              <a:gd name="connsiteX0" fmla="*/ 0 w 2503020"/>
              <a:gd name="connsiteY0" fmla="*/ 0 h 1501812"/>
              <a:gd name="connsiteX1" fmla="*/ 2503020 w 2503020"/>
              <a:gd name="connsiteY1" fmla="*/ 0 h 1501812"/>
              <a:gd name="connsiteX2" fmla="*/ 2503020 w 2503020"/>
              <a:gd name="connsiteY2" fmla="*/ 1501812 h 1501812"/>
              <a:gd name="connsiteX3" fmla="*/ 0 w 2503020"/>
              <a:gd name="connsiteY3" fmla="*/ 1501812 h 1501812"/>
              <a:gd name="connsiteX4" fmla="*/ 0 w 2503020"/>
              <a:gd name="connsiteY4" fmla="*/ 0 h 1501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020" h="1501812">
                <a:moveTo>
                  <a:pt x="0" y="0"/>
                </a:moveTo>
                <a:lnTo>
                  <a:pt x="2503020" y="0"/>
                </a:lnTo>
                <a:lnTo>
                  <a:pt x="2503020" y="1501812"/>
                </a:lnTo>
                <a:lnTo>
                  <a:pt x="0" y="15018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5740" tIns="205740" rIns="205740" bIns="205740" numCol="1" spcCol="1270" anchor="ctr" anchorCtr="0">
            <a:no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Ingest</a:t>
            </a:r>
          </a:p>
        </p:txBody>
      </p:sp>
      <p:sp>
        <p:nvSpPr>
          <p:cNvPr id="43" name="Freeform: Shape 42">
            <a:extLst>
              <a:ext uri="{FF2B5EF4-FFF2-40B4-BE49-F238E27FC236}">
                <a16:creationId xmlns:a16="http://schemas.microsoft.com/office/drawing/2014/main" id="{635670F5-B42A-42A7-A007-953A91F2AE08}"/>
              </a:ext>
            </a:extLst>
          </p:cNvPr>
          <p:cNvSpPr/>
          <p:nvPr/>
        </p:nvSpPr>
        <p:spPr>
          <a:xfrm>
            <a:off x="4722586" y="3302341"/>
            <a:ext cx="2516413" cy="1501812"/>
          </a:xfrm>
          <a:custGeom>
            <a:avLst/>
            <a:gdLst>
              <a:gd name="connsiteX0" fmla="*/ 0 w 2503020"/>
              <a:gd name="connsiteY0" fmla="*/ 0 h 1501812"/>
              <a:gd name="connsiteX1" fmla="*/ 2503020 w 2503020"/>
              <a:gd name="connsiteY1" fmla="*/ 0 h 1501812"/>
              <a:gd name="connsiteX2" fmla="*/ 2503020 w 2503020"/>
              <a:gd name="connsiteY2" fmla="*/ 1501812 h 1501812"/>
              <a:gd name="connsiteX3" fmla="*/ 0 w 2503020"/>
              <a:gd name="connsiteY3" fmla="*/ 1501812 h 1501812"/>
              <a:gd name="connsiteX4" fmla="*/ 0 w 2503020"/>
              <a:gd name="connsiteY4" fmla="*/ 0 h 1501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020" h="1501812">
                <a:moveTo>
                  <a:pt x="0" y="0"/>
                </a:moveTo>
                <a:lnTo>
                  <a:pt x="2503020" y="0"/>
                </a:lnTo>
                <a:lnTo>
                  <a:pt x="2503020" y="1501812"/>
                </a:lnTo>
                <a:lnTo>
                  <a:pt x="0" y="15018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5740" tIns="205740" rIns="205740" bIns="205740" numCol="1" spcCol="1270" anchor="ctr" anchorCtr="0">
            <a:no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Enrich</a:t>
            </a:r>
          </a:p>
        </p:txBody>
      </p:sp>
      <p:sp>
        <p:nvSpPr>
          <p:cNvPr id="44" name="Freeform: Shape 43">
            <a:extLst>
              <a:ext uri="{FF2B5EF4-FFF2-40B4-BE49-F238E27FC236}">
                <a16:creationId xmlns:a16="http://schemas.microsoft.com/office/drawing/2014/main" id="{9033A223-20D0-4CBF-9EB3-71654E8B2FFA}"/>
              </a:ext>
            </a:extLst>
          </p:cNvPr>
          <p:cNvSpPr/>
          <p:nvPr/>
        </p:nvSpPr>
        <p:spPr>
          <a:xfrm>
            <a:off x="8051928" y="3302341"/>
            <a:ext cx="2516413" cy="1501812"/>
          </a:xfrm>
          <a:custGeom>
            <a:avLst/>
            <a:gdLst>
              <a:gd name="connsiteX0" fmla="*/ 0 w 2503020"/>
              <a:gd name="connsiteY0" fmla="*/ 0 h 1501812"/>
              <a:gd name="connsiteX1" fmla="*/ 2503020 w 2503020"/>
              <a:gd name="connsiteY1" fmla="*/ 0 h 1501812"/>
              <a:gd name="connsiteX2" fmla="*/ 2503020 w 2503020"/>
              <a:gd name="connsiteY2" fmla="*/ 1501812 h 1501812"/>
              <a:gd name="connsiteX3" fmla="*/ 0 w 2503020"/>
              <a:gd name="connsiteY3" fmla="*/ 1501812 h 1501812"/>
              <a:gd name="connsiteX4" fmla="*/ 0 w 2503020"/>
              <a:gd name="connsiteY4" fmla="*/ 0 h 1501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020" h="1501812">
                <a:moveTo>
                  <a:pt x="0" y="0"/>
                </a:moveTo>
                <a:lnTo>
                  <a:pt x="2503020" y="0"/>
                </a:lnTo>
                <a:lnTo>
                  <a:pt x="2503020" y="1501812"/>
                </a:lnTo>
                <a:lnTo>
                  <a:pt x="0" y="15018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5740" tIns="205740" rIns="205740" bIns="205740" numCol="1" spcCol="1270" anchor="ctr" anchorCtr="0">
            <a:no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Explore</a:t>
            </a:r>
          </a:p>
        </p:txBody>
      </p:sp>
    </p:spTree>
    <p:extLst>
      <p:ext uri="{BB962C8B-B14F-4D97-AF65-F5344CB8AC3E}">
        <p14:creationId xmlns:p14="http://schemas.microsoft.com/office/powerpoint/2010/main" val="18829452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30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500"/>
                                        <p:tgtEl>
                                          <p:spTgt spid="43"/>
                                        </p:tgtEl>
                                      </p:cBhvr>
                                    </p:animEffect>
                                  </p:childTnLst>
                                </p:cTn>
                              </p:par>
                            </p:childTnLst>
                          </p:cTn>
                        </p:par>
                        <p:par>
                          <p:cTn id="15" fill="hold">
                            <p:stCondLst>
                              <p:cond delay="1300"/>
                            </p:stCondLst>
                            <p:childTnLst>
                              <p:par>
                                <p:cTn id="16" presetID="10" presetClass="entr" presetSubtype="0" fill="hold" nodeType="afterEffect">
                                  <p:stCondLst>
                                    <p:cond delay="50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250"/>
                                        <p:tgtEl>
                                          <p:spTgt spid="53"/>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800"/>
                                        <p:tgtEl>
                                          <p:spTgt spid="44"/>
                                        </p:tgtEl>
                                      </p:cBhvr>
                                    </p:animEffect>
                                  </p:childTnLst>
                                </p:cTn>
                              </p:par>
                            </p:childTnLst>
                          </p:cTn>
                        </p:par>
                        <p:par>
                          <p:cTn id="22" fill="hold">
                            <p:stCondLst>
                              <p:cond delay="2600"/>
                            </p:stCondLst>
                            <p:childTnLst>
                              <p:par>
                                <p:cTn id="23" presetID="10" presetClass="entr" presetSubtype="0" fill="hold" grpId="0" nodeType="afterEffect">
                                  <p:stCondLst>
                                    <p:cond delay="55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6" descr="Image result for microsoft vision service icon">
            <a:extLst>
              <a:ext uri="{FF2B5EF4-FFF2-40B4-BE49-F238E27FC236}">
                <a16:creationId xmlns:a16="http://schemas.microsoft.com/office/drawing/2014/main" id="{D6D59A85-2622-4897-AE4C-D6CDD4708EF5}"/>
              </a:ext>
            </a:extLst>
          </p:cNvPr>
          <p:cNvSpPr>
            <a:spLocks noChangeAspect="1" noChangeArrowheads="1"/>
          </p:cNvSpPr>
          <p:nvPr/>
        </p:nvSpPr>
        <p:spPr bwMode="auto">
          <a:xfrm>
            <a:off x="1318389" y="31322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16521105-3D89-4A8E-8E5B-8277907FDB5E}"/>
              </a:ext>
            </a:extLst>
          </p:cNvPr>
          <p:cNvGrpSpPr/>
          <p:nvPr/>
        </p:nvGrpSpPr>
        <p:grpSpPr>
          <a:xfrm>
            <a:off x="630302" y="2795922"/>
            <a:ext cx="1680973" cy="1627078"/>
            <a:chOff x="5310085" y="2717116"/>
            <a:chExt cx="1485918" cy="1438276"/>
          </a:xfrm>
        </p:grpSpPr>
        <p:pic>
          <p:nvPicPr>
            <p:cNvPr id="6" name="Picture 4" descr="Image result for azure blob storage icon">
              <a:extLst>
                <a:ext uri="{FF2B5EF4-FFF2-40B4-BE49-F238E27FC236}">
                  <a16:creationId xmlns:a16="http://schemas.microsoft.com/office/drawing/2014/main" id="{61552EE8-5E39-4EF9-8F90-D0F8CFE24B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47" t="57771" r="62575" b="14115"/>
            <a:stretch/>
          </p:blipFill>
          <p:spPr bwMode="auto">
            <a:xfrm>
              <a:off x="5479409" y="2717116"/>
              <a:ext cx="1233182" cy="9908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37E882B-3BFF-449B-A63A-4261493877A1}"/>
                </a:ext>
              </a:extLst>
            </p:cNvPr>
            <p:cNvSpPr txBox="1"/>
            <p:nvPr/>
          </p:nvSpPr>
          <p:spPr>
            <a:xfrm>
              <a:off x="5310085" y="3692885"/>
              <a:ext cx="1485918" cy="4625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CF2"/>
                  </a:solidFill>
                  <a:effectLst/>
                  <a:uLnTx/>
                  <a:uFillTx/>
                  <a:latin typeface="Calibri" panose="020F0502020204030204"/>
                  <a:ea typeface="+mn-ea"/>
                  <a:cs typeface="+mn-cs"/>
                </a:rPr>
                <a:t>Data Feed</a:t>
              </a:r>
            </a:p>
          </p:txBody>
        </p:sp>
      </p:grpSp>
      <p:grpSp>
        <p:nvGrpSpPr>
          <p:cNvPr id="8" name="Group 7">
            <a:extLst>
              <a:ext uri="{FF2B5EF4-FFF2-40B4-BE49-F238E27FC236}">
                <a16:creationId xmlns:a16="http://schemas.microsoft.com/office/drawing/2014/main" id="{E0BC939D-E2E6-4CDC-88DB-4A97A46989DD}"/>
              </a:ext>
            </a:extLst>
          </p:cNvPr>
          <p:cNvGrpSpPr/>
          <p:nvPr/>
        </p:nvGrpSpPr>
        <p:grpSpPr>
          <a:xfrm>
            <a:off x="9277130" y="2322921"/>
            <a:ext cx="1698544" cy="2001785"/>
            <a:chOff x="7706745" y="2530127"/>
            <a:chExt cx="1492945" cy="1759480"/>
          </a:xfrm>
        </p:grpSpPr>
        <p:pic>
          <p:nvPicPr>
            <p:cNvPr id="9" name="Picture 20" descr="Image result for azure search icon">
              <a:extLst>
                <a:ext uri="{FF2B5EF4-FFF2-40B4-BE49-F238E27FC236}">
                  <a16:creationId xmlns:a16="http://schemas.microsoft.com/office/drawing/2014/main" id="{B8232694-6510-4927-90A9-EC877257B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6745" y="2530127"/>
              <a:ext cx="1492945" cy="14929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07FB08-8F3C-451A-8A12-40FCA8E905D2}"/>
                </a:ext>
              </a:extLst>
            </p:cNvPr>
            <p:cNvSpPr txBox="1"/>
            <p:nvPr/>
          </p:nvSpPr>
          <p:spPr>
            <a:xfrm>
              <a:off x="7934688" y="3829720"/>
              <a:ext cx="1037058" cy="459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9B4D9"/>
                  </a:solidFill>
                  <a:effectLst/>
                  <a:uLnTx/>
                  <a:uFillTx/>
                  <a:latin typeface="Calibri" panose="020F0502020204030204"/>
                  <a:ea typeface="+mn-ea"/>
                  <a:cs typeface="+mn-cs"/>
                </a:rPr>
                <a:t>Search</a:t>
              </a:r>
            </a:p>
          </p:txBody>
        </p:sp>
      </p:grpSp>
      <p:pic>
        <p:nvPicPr>
          <p:cNvPr id="12" name="Picture 30" descr="Related image">
            <a:extLst>
              <a:ext uri="{FF2B5EF4-FFF2-40B4-BE49-F238E27FC236}">
                <a16:creationId xmlns:a16="http://schemas.microsoft.com/office/drawing/2014/main" id="{6BEAA08E-B196-4BEE-99A2-A796F1D50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6151" y="2317443"/>
            <a:ext cx="1944476" cy="19444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9279FC9-4419-46EF-8305-F88599BFA65E}"/>
              </a:ext>
            </a:extLst>
          </p:cNvPr>
          <p:cNvSpPr txBox="1"/>
          <p:nvPr/>
        </p:nvSpPr>
        <p:spPr>
          <a:xfrm>
            <a:off x="4757043" y="2136883"/>
            <a:ext cx="261043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9D6"/>
                </a:solidFill>
                <a:effectLst/>
                <a:uLnTx/>
                <a:uFillTx/>
                <a:latin typeface="Calibri" panose="020F0502020204030204"/>
                <a:ea typeface="+mn-ea"/>
                <a:cs typeface="+mn-cs"/>
              </a:rPr>
              <a:t>Cognitive skills</a:t>
            </a:r>
          </a:p>
        </p:txBody>
      </p:sp>
      <p:cxnSp>
        <p:nvCxnSpPr>
          <p:cNvPr id="15" name="Straight Arrow Connector 14">
            <a:extLst>
              <a:ext uri="{FF2B5EF4-FFF2-40B4-BE49-F238E27FC236}">
                <a16:creationId xmlns:a16="http://schemas.microsoft.com/office/drawing/2014/main" id="{EBB4C4D8-D9E8-4A0E-8BCF-C319ADEBDBF8}"/>
              </a:ext>
            </a:extLst>
          </p:cNvPr>
          <p:cNvCxnSpPr>
            <a:cxnSpLocks/>
          </p:cNvCxnSpPr>
          <p:nvPr/>
        </p:nvCxnSpPr>
        <p:spPr>
          <a:xfrm>
            <a:off x="2684306" y="3339119"/>
            <a:ext cx="1487644" cy="0"/>
          </a:xfrm>
          <a:prstGeom prst="straightConnector1">
            <a:avLst/>
          </a:prstGeom>
          <a:ln w="101600">
            <a:tailEnd type="triangle" w="med" len="med"/>
          </a:ln>
        </p:spPr>
        <p:style>
          <a:lnRef idx="1">
            <a:schemeClr val="accent5"/>
          </a:lnRef>
          <a:fillRef idx="0">
            <a:schemeClr val="accent5"/>
          </a:fillRef>
          <a:effectRef idx="0">
            <a:schemeClr val="accent5"/>
          </a:effectRef>
          <a:fontRef idx="minor">
            <a:schemeClr val="tx1"/>
          </a:fontRef>
        </p:style>
      </p:cxnSp>
      <p:sp>
        <p:nvSpPr>
          <p:cNvPr id="50" name="Rectangle 49">
            <a:extLst>
              <a:ext uri="{FF2B5EF4-FFF2-40B4-BE49-F238E27FC236}">
                <a16:creationId xmlns:a16="http://schemas.microsoft.com/office/drawing/2014/main" id="{4F79837E-6872-41BE-9CF6-302E5ACF55EB}"/>
              </a:ext>
            </a:extLst>
          </p:cNvPr>
          <p:cNvSpPr/>
          <p:nvPr/>
        </p:nvSpPr>
        <p:spPr>
          <a:xfrm>
            <a:off x="7668199" y="6041776"/>
            <a:ext cx="435491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04040"/>
                </a:solidFill>
                <a:effectLst/>
                <a:uLnTx/>
                <a:uFillTx/>
                <a:latin typeface="Calibri" panose="020F0502020204030204"/>
                <a:ea typeface="+mn-ea"/>
                <a:cs typeface="+mn-cs"/>
              </a:rPr>
              <a:t>Cognitive Search Pattern</a:t>
            </a:r>
          </a:p>
        </p:txBody>
      </p:sp>
      <p:grpSp>
        <p:nvGrpSpPr>
          <p:cNvPr id="17" name="Group 16">
            <a:extLst>
              <a:ext uri="{FF2B5EF4-FFF2-40B4-BE49-F238E27FC236}">
                <a16:creationId xmlns:a16="http://schemas.microsoft.com/office/drawing/2014/main" id="{6130A145-77B8-433A-AB6B-B7E1962A9569}"/>
              </a:ext>
            </a:extLst>
          </p:cNvPr>
          <p:cNvGrpSpPr/>
          <p:nvPr/>
        </p:nvGrpSpPr>
        <p:grpSpPr>
          <a:xfrm>
            <a:off x="3941185" y="4698410"/>
            <a:ext cx="3297814" cy="2089924"/>
            <a:chOff x="3686092" y="4768076"/>
            <a:chExt cx="3297814" cy="2089924"/>
          </a:xfrm>
        </p:grpSpPr>
        <p:pic>
          <p:nvPicPr>
            <p:cNvPr id="27" name="Picture 26">
              <a:extLst>
                <a:ext uri="{FF2B5EF4-FFF2-40B4-BE49-F238E27FC236}">
                  <a16:creationId xmlns:a16="http://schemas.microsoft.com/office/drawing/2014/main" id="{B9D81573-0BDF-438A-AB18-38A90F764347}"/>
                </a:ext>
              </a:extLst>
            </p:cNvPr>
            <p:cNvPicPr>
              <a:picLocks noChangeAspect="1"/>
            </p:cNvPicPr>
            <p:nvPr/>
          </p:nvPicPr>
          <p:blipFill>
            <a:blip r:embed="rId6"/>
            <a:stretch>
              <a:fillRect/>
            </a:stretch>
          </p:blipFill>
          <p:spPr>
            <a:xfrm>
              <a:off x="4832873" y="4768076"/>
              <a:ext cx="2151033" cy="2089924"/>
            </a:xfrm>
            <a:prstGeom prst="rect">
              <a:avLst/>
            </a:prstGeom>
          </p:spPr>
        </p:pic>
        <p:sp>
          <p:nvSpPr>
            <p:cNvPr id="14" name="TextBox 13">
              <a:extLst>
                <a:ext uri="{FF2B5EF4-FFF2-40B4-BE49-F238E27FC236}">
                  <a16:creationId xmlns:a16="http://schemas.microsoft.com/office/drawing/2014/main" id="{CE221102-AB39-4467-B49C-1E285F3638EC}"/>
                </a:ext>
              </a:extLst>
            </p:cNvPr>
            <p:cNvSpPr txBox="1"/>
            <p:nvPr/>
          </p:nvSpPr>
          <p:spPr>
            <a:xfrm>
              <a:off x="3686092" y="6085378"/>
              <a:ext cx="22222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9D6"/>
                  </a:solidFill>
                  <a:effectLst/>
                  <a:uLnTx/>
                  <a:uFillTx/>
                  <a:latin typeface="Calibri" panose="020F0502020204030204"/>
                  <a:ea typeface="+mn-ea"/>
                  <a:cs typeface="+mn-cs"/>
                </a:rPr>
                <a:t>Annotations</a:t>
              </a:r>
            </a:p>
          </p:txBody>
        </p:sp>
      </p:grpSp>
      <p:pic>
        <p:nvPicPr>
          <p:cNvPr id="19" name="Picture 18">
            <a:extLst>
              <a:ext uri="{FF2B5EF4-FFF2-40B4-BE49-F238E27FC236}">
                <a16:creationId xmlns:a16="http://schemas.microsoft.com/office/drawing/2014/main" id="{772B6E6E-C928-4B0A-8ED8-10A8952609A4}"/>
              </a:ext>
            </a:extLst>
          </p:cNvPr>
          <p:cNvPicPr>
            <a:picLocks noChangeAspect="1"/>
          </p:cNvPicPr>
          <p:nvPr/>
        </p:nvPicPr>
        <p:blipFill>
          <a:blip r:embed="rId7"/>
          <a:stretch>
            <a:fillRect/>
          </a:stretch>
        </p:blipFill>
        <p:spPr>
          <a:xfrm>
            <a:off x="0" y="0"/>
            <a:ext cx="12192000" cy="1781175"/>
          </a:xfrm>
          <a:prstGeom prst="rect">
            <a:avLst/>
          </a:prstGeom>
        </p:spPr>
      </p:pic>
      <p:sp>
        <p:nvSpPr>
          <p:cNvPr id="20" name="Freeform: Shape 19">
            <a:extLst>
              <a:ext uri="{FF2B5EF4-FFF2-40B4-BE49-F238E27FC236}">
                <a16:creationId xmlns:a16="http://schemas.microsoft.com/office/drawing/2014/main" id="{0AFAEA61-9DAC-40F3-ADE3-D47AB87AC641}"/>
              </a:ext>
            </a:extLst>
          </p:cNvPr>
          <p:cNvSpPr/>
          <p:nvPr/>
        </p:nvSpPr>
        <p:spPr>
          <a:xfrm>
            <a:off x="514223" y="342899"/>
            <a:ext cx="2516413" cy="1044601"/>
          </a:xfrm>
          <a:custGeom>
            <a:avLst/>
            <a:gdLst>
              <a:gd name="connsiteX0" fmla="*/ 0 w 2503020"/>
              <a:gd name="connsiteY0" fmla="*/ 0 h 1501812"/>
              <a:gd name="connsiteX1" fmla="*/ 2503020 w 2503020"/>
              <a:gd name="connsiteY1" fmla="*/ 0 h 1501812"/>
              <a:gd name="connsiteX2" fmla="*/ 2503020 w 2503020"/>
              <a:gd name="connsiteY2" fmla="*/ 1501812 h 1501812"/>
              <a:gd name="connsiteX3" fmla="*/ 0 w 2503020"/>
              <a:gd name="connsiteY3" fmla="*/ 1501812 h 1501812"/>
              <a:gd name="connsiteX4" fmla="*/ 0 w 2503020"/>
              <a:gd name="connsiteY4" fmla="*/ 0 h 1501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020" h="1501812">
                <a:moveTo>
                  <a:pt x="0" y="0"/>
                </a:moveTo>
                <a:lnTo>
                  <a:pt x="2503020" y="0"/>
                </a:lnTo>
                <a:lnTo>
                  <a:pt x="2503020" y="1501812"/>
                </a:lnTo>
                <a:lnTo>
                  <a:pt x="0" y="15018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5740" tIns="205740" rIns="205740" bIns="205740" numCol="1" spcCol="1270" anchor="ctr" anchorCtr="0">
            <a:no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Ingest</a:t>
            </a:r>
          </a:p>
        </p:txBody>
      </p:sp>
      <p:sp>
        <p:nvSpPr>
          <p:cNvPr id="21" name="Freeform: Shape 20">
            <a:extLst>
              <a:ext uri="{FF2B5EF4-FFF2-40B4-BE49-F238E27FC236}">
                <a16:creationId xmlns:a16="http://schemas.microsoft.com/office/drawing/2014/main" id="{6EB01A48-7257-4557-881F-37AF847B304A}"/>
              </a:ext>
            </a:extLst>
          </p:cNvPr>
          <p:cNvSpPr/>
          <p:nvPr/>
        </p:nvSpPr>
        <p:spPr>
          <a:xfrm>
            <a:off x="4722586" y="342899"/>
            <a:ext cx="2516413" cy="1044601"/>
          </a:xfrm>
          <a:custGeom>
            <a:avLst/>
            <a:gdLst>
              <a:gd name="connsiteX0" fmla="*/ 0 w 2503020"/>
              <a:gd name="connsiteY0" fmla="*/ 0 h 1501812"/>
              <a:gd name="connsiteX1" fmla="*/ 2503020 w 2503020"/>
              <a:gd name="connsiteY1" fmla="*/ 0 h 1501812"/>
              <a:gd name="connsiteX2" fmla="*/ 2503020 w 2503020"/>
              <a:gd name="connsiteY2" fmla="*/ 1501812 h 1501812"/>
              <a:gd name="connsiteX3" fmla="*/ 0 w 2503020"/>
              <a:gd name="connsiteY3" fmla="*/ 1501812 h 1501812"/>
              <a:gd name="connsiteX4" fmla="*/ 0 w 2503020"/>
              <a:gd name="connsiteY4" fmla="*/ 0 h 1501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020" h="1501812">
                <a:moveTo>
                  <a:pt x="0" y="0"/>
                </a:moveTo>
                <a:lnTo>
                  <a:pt x="2503020" y="0"/>
                </a:lnTo>
                <a:lnTo>
                  <a:pt x="2503020" y="1501812"/>
                </a:lnTo>
                <a:lnTo>
                  <a:pt x="0" y="15018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5740" tIns="205740" rIns="205740" bIns="205740" numCol="1" spcCol="1270" anchor="ctr" anchorCtr="0">
            <a:no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Enrich</a:t>
            </a:r>
          </a:p>
        </p:txBody>
      </p:sp>
      <p:sp>
        <p:nvSpPr>
          <p:cNvPr id="22" name="Freeform: Shape 21">
            <a:extLst>
              <a:ext uri="{FF2B5EF4-FFF2-40B4-BE49-F238E27FC236}">
                <a16:creationId xmlns:a16="http://schemas.microsoft.com/office/drawing/2014/main" id="{CD0087BD-2ECA-4EA2-A001-4244867144FD}"/>
              </a:ext>
            </a:extLst>
          </p:cNvPr>
          <p:cNvSpPr/>
          <p:nvPr/>
        </p:nvSpPr>
        <p:spPr>
          <a:xfrm>
            <a:off x="8874879" y="342899"/>
            <a:ext cx="2516413" cy="1044601"/>
          </a:xfrm>
          <a:custGeom>
            <a:avLst/>
            <a:gdLst>
              <a:gd name="connsiteX0" fmla="*/ 0 w 2503020"/>
              <a:gd name="connsiteY0" fmla="*/ 0 h 1501812"/>
              <a:gd name="connsiteX1" fmla="*/ 2503020 w 2503020"/>
              <a:gd name="connsiteY1" fmla="*/ 0 h 1501812"/>
              <a:gd name="connsiteX2" fmla="*/ 2503020 w 2503020"/>
              <a:gd name="connsiteY2" fmla="*/ 1501812 h 1501812"/>
              <a:gd name="connsiteX3" fmla="*/ 0 w 2503020"/>
              <a:gd name="connsiteY3" fmla="*/ 1501812 h 1501812"/>
              <a:gd name="connsiteX4" fmla="*/ 0 w 2503020"/>
              <a:gd name="connsiteY4" fmla="*/ 0 h 1501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020" h="1501812">
                <a:moveTo>
                  <a:pt x="0" y="0"/>
                </a:moveTo>
                <a:lnTo>
                  <a:pt x="2503020" y="0"/>
                </a:lnTo>
                <a:lnTo>
                  <a:pt x="2503020" y="1501812"/>
                </a:lnTo>
                <a:lnTo>
                  <a:pt x="0" y="15018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5740" tIns="205740" rIns="205740" bIns="205740" numCol="1" spcCol="1270" anchor="ctr" anchorCtr="0">
            <a:no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Explore</a:t>
            </a:r>
          </a:p>
        </p:txBody>
      </p:sp>
      <p:cxnSp>
        <p:nvCxnSpPr>
          <p:cNvPr id="26" name="Straight Arrow Connector 25">
            <a:extLst>
              <a:ext uri="{FF2B5EF4-FFF2-40B4-BE49-F238E27FC236}">
                <a16:creationId xmlns:a16="http://schemas.microsoft.com/office/drawing/2014/main" id="{92F172F7-C410-4D51-8165-ACF345ED4E81}"/>
              </a:ext>
            </a:extLst>
          </p:cNvPr>
          <p:cNvCxnSpPr>
            <a:cxnSpLocks/>
          </p:cNvCxnSpPr>
          <p:nvPr/>
        </p:nvCxnSpPr>
        <p:spPr>
          <a:xfrm>
            <a:off x="7387235" y="3423408"/>
            <a:ext cx="1487644" cy="0"/>
          </a:xfrm>
          <a:prstGeom prst="straightConnector1">
            <a:avLst/>
          </a:prstGeom>
          <a:ln w="101600">
            <a:tailEnd type="triangle" w="med" len="med"/>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a16="http://schemas.microsoft.com/office/drawing/2014/main" id="{EBFFE436-F59C-4B9D-9B71-58AF2048812B}"/>
              </a:ext>
            </a:extLst>
          </p:cNvPr>
          <p:cNvCxnSpPr>
            <a:cxnSpLocks/>
          </p:cNvCxnSpPr>
          <p:nvPr/>
        </p:nvCxnSpPr>
        <p:spPr>
          <a:xfrm>
            <a:off x="5908389" y="4085204"/>
            <a:ext cx="0" cy="610280"/>
          </a:xfrm>
          <a:prstGeom prst="straightConnector1">
            <a:avLst/>
          </a:prstGeom>
          <a:ln w="88900">
            <a:tailEnd type="triangl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26238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29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1A0041-B34E-419B-B6F5-16569D850696}"/>
              </a:ext>
            </a:extLst>
          </p:cNvPr>
          <p:cNvSpPr txBox="1"/>
          <p:nvPr/>
        </p:nvSpPr>
        <p:spPr>
          <a:xfrm>
            <a:off x="2093919" y="5695910"/>
            <a:ext cx="819647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ixiePlain" panose="00000400000000000000" pitchFamily="2" charset="0"/>
                <a:ea typeface="+mn-ea"/>
                <a:cs typeface="Segoe UI Light" panose="020B0502040204020203" pitchFamily="34" charset="0"/>
              </a:rPr>
              <a:t>The truth is in there</a:t>
            </a:r>
          </a:p>
        </p:txBody>
      </p:sp>
      <p:grpSp>
        <p:nvGrpSpPr>
          <p:cNvPr id="8" name="Group 7">
            <a:extLst>
              <a:ext uri="{FF2B5EF4-FFF2-40B4-BE49-F238E27FC236}">
                <a16:creationId xmlns:a16="http://schemas.microsoft.com/office/drawing/2014/main" id="{44F32B63-EAC9-47E7-B0B3-494B7DF67744}"/>
              </a:ext>
            </a:extLst>
          </p:cNvPr>
          <p:cNvGrpSpPr/>
          <p:nvPr/>
        </p:nvGrpSpPr>
        <p:grpSpPr>
          <a:xfrm>
            <a:off x="2268355" y="2239357"/>
            <a:ext cx="7378943" cy="1937230"/>
            <a:chOff x="1556026" y="4976492"/>
            <a:chExt cx="7378943" cy="1937230"/>
          </a:xfrm>
        </p:grpSpPr>
        <p:sp>
          <p:nvSpPr>
            <p:cNvPr id="3" name="TextBox 2">
              <a:extLst>
                <a:ext uri="{FF2B5EF4-FFF2-40B4-BE49-F238E27FC236}">
                  <a16:creationId xmlns:a16="http://schemas.microsoft.com/office/drawing/2014/main" id="{FBE33773-B1B4-42B8-9054-039D3DFCF241}"/>
                </a:ext>
              </a:extLst>
            </p:cNvPr>
            <p:cNvSpPr txBox="1"/>
            <p:nvPr/>
          </p:nvSpPr>
          <p:spPr>
            <a:xfrm>
              <a:off x="1556026" y="5344943"/>
              <a:ext cx="7378943"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Industria LT Std Solid" panose="00000500000000000000" pitchFamily="50" charset="0"/>
                  <a:ea typeface="+mn-ea"/>
                  <a:cs typeface="Lucida Sans Unicode" panose="020B0602030504020204" pitchFamily="34" charset="0"/>
                </a:rPr>
                <a:t>T   H   E       </a:t>
              </a:r>
              <a:r>
                <a:rPr kumimoji="0" lang="en-US" sz="7200" b="0" i="0" u="none" strike="noStrike" kern="1200" cap="none" spc="0" normalizeH="0" baseline="0" noProof="0" dirty="0">
                  <a:ln>
                    <a:noFill/>
                  </a:ln>
                  <a:solidFill>
                    <a:prstClr val="white"/>
                  </a:solidFill>
                  <a:effectLst/>
                  <a:uLnTx/>
                  <a:uFillTx/>
                  <a:latin typeface="Lucida Sans Typewriter" panose="020B0509030504030204" pitchFamily="49" charset="0"/>
                  <a:ea typeface="+mn-ea"/>
                  <a:cs typeface="Lucida Sans Unicode" panose="020B0602030504020204" pitchFamily="34" charset="0"/>
                </a:rPr>
                <a:t>JFK</a:t>
              </a:r>
              <a:r>
                <a:rPr kumimoji="0" lang="en-US" sz="6000" b="0" i="0" u="none" strike="noStrike" kern="1200" cap="none" spc="0" normalizeH="0" baseline="0" noProof="0" dirty="0">
                  <a:ln>
                    <a:noFill/>
                  </a:ln>
                  <a:solidFill>
                    <a:prstClr val="white"/>
                  </a:solidFill>
                  <a:effectLst/>
                  <a:uLnTx/>
                  <a:uFillTx/>
                  <a:latin typeface="Lucida Sans Unicode" panose="020B0602030504020204" pitchFamily="34" charset="0"/>
                  <a:ea typeface="+mn-ea"/>
                  <a:cs typeface="Lucida Sans Unicode" panose="020B0602030504020204" pitchFamily="34" charset="0"/>
                </a:rPr>
                <a:t>    </a:t>
              </a:r>
              <a:r>
                <a:rPr kumimoji="0" lang="en-US" sz="6000" b="0" i="0" u="none" strike="noStrike" kern="1200" cap="none" spc="0" normalizeH="0" baseline="0" noProof="0" dirty="0">
                  <a:ln>
                    <a:noFill/>
                  </a:ln>
                  <a:solidFill>
                    <a:prstClr val="white"/>
                  </a:solidFill>
                  <a:effectLst/>
                  <a:uLnTx/>
                  <a:uFillTx/>
                  <a:latin typeface="Industria LT Std Solid" panose="00000500000000000000" pitchFamily="50" charset="0"/>
                  <a:ea typeface="+mn-ea"/>
                  <a:cs typeface="Lucida Sans Unicode" panose="020B0602030504020204" pitchFamily="34" charset="0"/>
                </a:rPr>
                <a:t>F   I   L   E   S</a:t>
              </a:r>
              <a:endParaRPr kumimoji="0" lang="en-US" sz="1800" b="0" i="0" u="none" strike="noStrike" kern="1200" cap="none" spc="0" normalizeH="0" baseline="0" noProof="0" dirty="0">
                <a:ln>
                  <a:noFill/>
                </a:ln>
                <a:solidFill>
                  <a:prstClr val="white"/>
                </a:solidFill>
                <a:effectLst/>
                <a:uLnTx/>
                <a:uFillTx/>
                <a:latin typeface="Industria LT Std Solid" panose="00000500000000000000" pitchFamily="50" charset="0"/>
                <a:ea typeface="+mn-ea"/>
                <a:cs typeface="Lucida Sans Unicode" panose="020B0602030504020204" pitchFamily="34" charset="0"/>
              </a:endParaRPr>
            </a:p>
          </p:txBody>
        </p:sp>
        <p:sp>
          <p:nvSpPr>
            <p:cNvPr id="5" name="Oval 4">
              <a:extLst>
                <a:ext uri="{FF2B5EF4-FFF2-40B4-BE49-F238E27FC236}">
                  <a16:creationId xmlns:a16="http://schemas.microsoft.com/office/drawing/2014/main" id="{E3A83C3C-3232-4D99-8EC6-03595925BF6F}"/>
                </a:ext>
              </a:extLst>
            </p:cNvPr>
            <p:cNvSpPr/>
            <p:nvPr/>
          </p:nvSpPr>
          <p:spPr>
            <a:xfrm>
              <a:off x="3543447" y="4976492"/>
              <a:ext cx="2045184" cy="1937230"/>
            </a:xfrm>
            <a:prstGeom prst="ellipse">
              <a:avLst/>
            </a:prstGeom>
            <a:noFill/>
            <a:ln w="63500">
              <a:solidFill>
                <a:srgbClr val="DA1C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 name="Picture 6">
            <a:extLst>
              <a:ext uri="{FF2B5EF4-FFF2-40B4-BE49-F238E27FC236}">
                <a16:creationId xmlns:a16="http://schemas.microsoft.com/office/drawing/2014/main" id="{BAE54A82-BAE4-4614-978C-05C82B020B6F}"/>
              </a:ext>
            </a:extLst>
          </p:cNvPr>
          <p:cNvPicPr>
            <a:picLocks noChangeAspect="1"/>
          </p:cNvPicPr>
          <p:nvPr/>
        </p:nvPicPr>
        <p:blipFill>
          <a:blip r:embed="rId3"/>
          <a:stretch>
            <a:fillRect/>
          </a:stretch>
        </p:blipFill>
        <p:spPr>
          <a:xfrm>
            <a:off x="0" y="0"/>
            <a:ext cx="12149452" cy="6858000"/>
          </a:xfrm>
          <a:prstGeom prst="rect">
            <a:avLst/>
          </a:prstGeom>
        </p:spPr>
      </p:pic>
    </p:spTree>
    <p:extLst>
      <p:ext uri="{BB962C8B-B14F-4D97-AF65-F5344CB8AC3E}">
        <p14:creationId xmlns:p14="http://schemas.microsoft.com/office/powerpoint/2010/main" val="3320918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0DB6AD9A-4BA9-429F-8CF4-293D09FDFE27}"/>
              </a:ext>
            </a:extLst>
          </p:cNvPr>
          <p:cNvGrpSpPr/>
          <p:nvPr/>
        </p:nvGrpSpPr>
        <p:grpSpPr>
          <a:xfrm>
            <a:off x="9019592" y="4174966"/>
            <a:ext cx="2329028" cy="2033828"/>
            <a:chOff x="9019592" y="4174966"/>
            <a:chExt cx="2329028" cy="2033828"/>
          </a:xfrm>
        </p:grpSpPr>
        <p:pic>
          <p:nvPicPr>
            <p:cNvPr id="12" name="Picture 11">
              <a:extLst>
                <a:ext uri="{FF2B5EF4-FFF2-40B4-BE49-F238E27FC236}">
                  <a16:creationId xmlns:a16="http://schemas.microsoft.com/office/drawing/2014/main" id="{7513D421-A01E-4BD6-96BD-CB4786A9A8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023" b="89474" l="2581" r="90968">
                          <a14:foregroundMark x1="50323" y1="11278" x2="50323" y2="11278"/>
                          <a14:foregroundMark x1="79355" y1="84962" x2="79355" y2="84962"/>
                          <a14:foregroundMark x1="88387" y1="80451" x2="88387" y2="80451"/>
                          <a14:foregroundMark x1="89677" y1="81203" x2="89677" y2="81203"/>
                          <a14:foregroundMark x1="74839" y1="78195" x2="89032" y2="84962"/>
                          <a14:foregroundMark x1="87742" y1="85714" x2="89677" y2="80451"/>
                          <a14:foregroundMark x1="88387" y1="80451" x2="90968" y2="81203"/>
                          <a14:foregroundMark x1="90968" y1="81203" x2="88387" y2="82707"/>
                          <a14:foregroundMark x1="12258" y1="69925" x2="9677" y2="73684"/>
                          <a14:foregroundMark x1="2581" y1="67669" x2="7097" y2="73684"/>
                          <a14:backgroundMark x1="6452" y1="60150" x2="2581" y2="63910"/>
                        </a14:backgroundRemoval>
                      </a14:imgEffect>
                    </a14:imgLayer>
                  </a14:imgProps>
                </a:ext>
              </a:extLst>
            </a:blip>
            <a:stretch>
              <a:fillRect/>
            </a:stretch>
          </p:blipFill>
          <p:spPr>
            <a:xfrm>
              <a:off x="9019592" y="4941969"/>
              <a:ext cx="1476375" cy="1266825"/>
            </a:xfrm>
            <a:prstGeom prst="rect">
              <a:avLst/>
            </a:prstGeom>
          </p:spPr>
        </p:pic>
        <p:sp>
          <p:nvSpPr>
            <p:cNvPr id="70" name="TextBox 69">
              <a:extLst>
                <a:ext uri="{FF2B5EF4-FFF2-40B4-BE49-F238E27FC236}">
                  <a16:creationId xmlns:a16="http://schemas.microsoft.com/office/drawing/2014/main" id="{E7D849EA-946A-49F6-8354-0FE10F90EAD7}"/>
                </a:ext>
              </a:extLst>
            </p:cNvPr>
            <p:cNvSpPr txBox="1"/>
            <p:nvPr/>
          </p:nvSpPr>
          <p:spPr>
            <a:xfrm>
              <a:off x="9876870" y="4174966"/>
              <a:ext cx="147175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(azsearch.js)</a:t>
              </a:r>
            </a:p>
          </p:txBody>
        </p:sp>
      </p:grpSp>
      <p:pic>
        <p:nvPicPr>
          <p:cNvPr id="10" name="Picture 9">
            <a:extLst>
              <a:ext uri="{FF2B5EF4-FFF2-40B4-BE49-F238E27FC236}">
                <a16:creationId xmlns:a16="http://schemas.microsoft.com/office/drawing/2014/main" id="{4A0B7076-8AFA-4312-B717-C283C279F9F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795" b="89577" l="8631" r="89881">
                        <a14:foregroundMark x1="8631" y1="28013" x2="8631" y2="28013"/>
                        <a14:foregroundMark x1="61905" y1="8795" x2="61905" y2="8795"/>
                        <a14:foregroundMark x1="80357" y1="23453" x2="80357" y2="23453"/>
                        <a14:foregroundMark x1="55357" y1="24756" x2="55357" y2="24756"/>
                        <a14:foregroundMark x1="19643" y1="29316" x2="19643" y2="29316"/>
                      </a14:backgroundRemoval>
                    </a14:imgEffect>
                  </a14:imgLayer>
                </a14:imgProps>
              </a:ext>
            </a:extLst>
          </a:blip>
          <a:stretch>
            <a:fillRect/>
          </a:stretch>
        </p:blipFill>
        <p:spPr>
          <a:xfrm>
            <a:off x="9019592" y="5093016"/>
            <a:ext cx="1997621" cy="1825207"/>
          </a:xfrm>
          <a:prstGeom prst="rect">
            <a:avLst/>
          </a:prstGeom>
        </p:spPr>
      </p:pic>
      <p:cxnSp>
        <p:nvCxnSpPr>
          <p:cNvPr id="24" name="Straight Arrow Connector 23">
            <a:extLst>
              <a:ext uri="{FF2B5EF4-FFF2-40B4-BE49-F238E27FC236}">
                <a16:creationId xmlns:a16="http://schemas.microsoft.com/office/drawing/2014/main" id="{385734D4-47B2-4B42-9EFF-751EF9474FFF}"/>
              </a:ext>
            </a:extLst>
          </p:cNvPr>
          <p:cNvCxnSpPr>
            <a:cxnSpLocks/>
          </p:cNvCxnSpPr>
          <p:nvPr/>
        </p:nvCxnSpPr>
        <p:spPr>
          <a:xfrm>
            <a:off x="3009900" y="2984271"/>
            <a:ext cx="1120140"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2736FB-35DC-4809-8F4D-5CD2404E6F6A}"/>
              </a:ext>
            </a:extLst>
          </p:cNvPr>
          <p:cNvCxnSpPr>
            <a:cxnSpLocks/>
          </p:cNvCxnSpPr>
          <p:nvPr/>
        </p:nvCxnSpPr>
        <p:spPr>
          <a:xfrm flipV="1">
            <a:off x="4785780" y="1702841"/>
            <a:ext cx="1485" cy="76960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C552F50-A9B4-4D54-A964-837D8B583B4D}"/>
              </a:ext>
            </a:extLst>
          </p:cNvPr>
          <p:cNvCxnSpPr>
            <a:cxnSpLocks/>
          </p:cNvCxnSpPr>
          <p:nvPr/>
        </p:nvCxnSpPr>
        <p:spPr>
          <a:xfrm>
            <a:off x="4808640" y="3917634"/>
            <a:ext cx="0" cy="587691"/>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983AB23-F10A-4D99-96F2-5576079B836E}"/>
              </a:ext>
            </a:extLst>
          </p:cNvPr>
          <p:cNvCxnSpPr>
            <a:cxnSpLocks/>
          </p:cNvCxnSpPr>
          <p:nvPr/>
        </p:nvCxnSpPr>
        <p:spPr>
          <a:xfrm>
            <a:off x="5462539" y="2984271"/>
            <a:ext cx="3661828"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4FABC71-948C-486B-B564-361F918E6EE0}"/>
              </a:ext>
            </a:extLst>
          </p:cNvPr>
          <p:cNvCxnSpPr>
            <a:cxnSpLocks/>
          </p:cNvCxnSpPr>
          <p:nvPr/>
        </p:nvCxnSpPr>
        <p:spPr>
          <a:xfrm>
            <a:off x="5462540" y="5191640"/>
            <a:ext cx="773013" cy="0"/>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CC137B-5386-41C3-9BCB-51B62380C1D8}"/>
              </a:ext>
            </a:extLst>
          </p:cNvPr>
          <p:cNvCxnSpPr>
            <a:cxnSpLocks/>
          </p:cNvCxnSpPr>
          <p:nvPr/>
        </p:nvCxnSpPr>
        <p:spPr>
          <a:xfrm flipV="1">
            <a:off x="7441252" y="2982722"/>
            <a:ext cx="2003464" cy="1708126"/>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82F0754-30F4-4A08-B586-55FDE65B63EC}"/>
              </a:ext>
            </a:extLst>
          </p:cNvPr>
          <p:cNvCxnSpPr>
            <a:cxnSpLocks/>
            <a:stCxn id="12" idx="0"/>
          </p:cNvCxnSpPr>
          <p:nvPr/>
        </p:nvCxnSpPr>
        <p:spPr>
          <a:xfrm flipV="1">
            <a:off x="9757780" y="3042170"/>
            <a:ext cx="19001" cy="1899799"/>
          </a:xfrm>
          <a:prstGeom prst="straightConnector1">
            <a:avLst/>
          </a:prstGeom>
          <a:ln w="2540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1DF544DA-DCAF-4992-9E8C-8ECA7E2CDF4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243437" y="3917634"/>
            <a:ext cx="806771" cy="1175382"/>
          </a:xfrm>
          <a:prstGeom prst="rect">
            <a:avLst/>
          </a:prstGeom>
        </p:spPr>
      </p:pic>
      <p:pic>
        <p:nvPicPr>
          <p:cNvPr id="52" name="Picture 51">
            <a:extLst>
              <a:ext uri="{FF2B5EF4-FFF2-40B4-BE49-F238E27FC236}">
                <a16:creationId xmlns:a16="http://schemas.microsoft.com/office/drawing/2014/main" id="{1255252F-1E3D-424F-8D46-CDF32E63866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62579" y="3750716"/>
            <a:ext cx="806771" cy="1175382"/>
          </a:xfrm>
          <a:prstGeom prst="rect">
            <a:avLst/>
          </a:prstGeom>
        </p:spPr>
      </p:pic>
      <p:pic>
        <p:nvPicPr>
          <p:cNvPr id="53" name="Picture 52">
            <a:extLst>
              <a:ext uri="{FF2B5EF4-FFF2-40B4-BE49-F238E27FC236}">
                <a16:creationId xmlns:a16="http://schemas.microsoft.com/office/drawing/2014/main" id="{1D8016B5-C3FD-4729-BE11-12C1E2B73B0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385983" y="3587275"/>
            <a:ext cx="806771" cy="1175382"/>
          </a:xfrm>
          <a:prstGeom prst="rect">
            <a:avLst/>
          </a:prstGeom>
        </p:spPr>
      </p:pic>
      <p:pic>
        <p:nvPicPr>
          <p:cNvPr id="55" name="Picture 54">
            <a:extLst>
              <a:ext uri="{FF2B5EF4-FFF2-40B4-BE49-F238E27FC236}">
                <a16:creationId xmlns:a16="http://schemas.microsoft.com/office/drawing/2014/main" id="{E9BA0060-5604-4412-9196-DF2DA930182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101" b="92899" l="9483" r="90517">
                        <a14:foregroundMark x1="70690" y1="7101" x2="70690" y2="7101"/>
                        <a14:foregroundMark x1="91379" y1="11834" x2="91379" y2="11834"/>
                        <a14:foregroundMark x1="71552" y1="92899" x2="71552" y2="92899"/>
                      </a14:backgroundRemoval>
                    </a14:imgEffect>
                  </a14:imgLayer>
                </a14:imgProps>
              </a:ext>
            </a:extLst>
          </a:blip>
          <a:stretch>
            <a:fillRect/>
          </a:stretch>
        </p:blipFill>
        <p:spPr>
          <a:xfrm>
            <a:off x="728883" y="3441225"/>
            <a:ext cx="806771" cy="1175382"/>
          </a:xfrm>
          <a:prstGeom prst="rect">
            <a:avLst/>
          </a:prstGeom>
        </p:spPr>
      </p:pic>
      <p:grpSp>
        <p:nvGrpSpPr>
          <p:cNvPr id="57" name="Group 56">
            <a:extLst>
              <a:ext uri="{FF2B5EF4-FFF2-40B4-BE49-F238E27FC236}">
                <a16:creationId xmlns:a16="http://schemas.microsoft.com/office/drawing/2014/main" id="{25F0DAAF-0A73-4492-8FF1-B4F203469ACA}"/>
              </a:ext>
            </a:extLst>
          </p:cNvPr>
          <p:cNvGrpSpPr/>
          <p:nvPr/>
        </p:nvGrpSpPr>
        <p:grpSpPr>
          <a:xfrm>
            <a:off x="357934" y="2323004"/>
            <a:ext cx="2713086" cy="1594630"/>
            <a:chOff x="357934" y="1974927"/>
            <a:chExt cx="2713086" cy="1594630"/>
          </a:xfrm>
        </p:grpSpPr>
        <p:pic>
          <p:nvPicPr>
            <p:cNvPr id="4" name="Picture 3">
              <a:extLst>
                <a:ext uri="{FF2B5EF4-FFF2-40B4-BE49-F238E27FC236}">
                  <a16:creationId xmlns:a16="http://schemas.microsoft.com/office/drawing/2014/main" id="{BE9D59A8-31D2-4162-8C8A-B1C53B30D12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028" b="88889" l="7755" r="90204">
                          <a14:foregroundMark x1="90612" y1="41667" x2="90612" y2="41667"/>
                          <a14:foregroundMark x1="7755" y1="35417" x2="7755" y2="35417"/>
                        </a14:backgroundRemoval>
                      </a14:imgEffect>
                    </a14:imgLayer>
                  </a14:imgProps>
                </a:ext>
              </a:extLst>
            </a:blip>
            <a:stretch>
              <a:fillRect/>
            </a:stretch>
          </p:blipFill>
          <p:spPr>
            <a:xfrm>
              <a:off x="357934" y="1974927"/>
              <a:ext cx="2713086" cy="1594630"/>
            </a:xfrm>
            <a:prstGeom prst="rect">
              <a:avLst/>
            </a:prstGeom>
          </p:spPr>
        </p:pic>
        <p:sp>
          <p:nvSpPr>
            <p:cNvPr id="56" name="TextBox 55">
              <a:extLst>
                <a:ext uri="{FF2B5EF4-FFF2-40B4-BE49-F238E27FC236}">
                  <a16:creationId xmlns:a16="http://schemas.microsoft.com/office/drawing/2014/main" id="{846CF54F-5AC0-4171-9AE4-54917B5659A6}"/>
                </a:ext>
              </a:extLst>
            </p:cNvPr>
            <p:cNvSpPr txBox="1"/>
            <p:nvPr/>
          </p:nvSpPr>
          <p:spPr>
            <a:xfrm>
              <a:off x="1176725" y="2310495"/>
              <a:ext cx="976294"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Blob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Storage</a:t>
              </a:r>
            </a:p>
          </p:txBody>
        </p:sp>
      </p:grpSp>
      <p:grpSp>
        <p:nvGrpSpPr>
          <p:cNvPr id="63" name="Group 62">
            <a:extLst>
              <a:ext uri="{FF2B5EF4-FFF2-40B4-BE49-F238E27FC236}">
                <a16:creationId xmlns:a16="http://schemas.microsoft.com/office/drawing/2014/main" id="{3B408A93-648A-44C6-B600-CD0AF6DE7BCB}"/>
              </a:ext>
            </a:extLst>
          </p:cNvPr>
          <p:cNvGrpSpPr/>
          <p:nvPr/>
        </p:nvGrpSpPr>
        <p:grpSpPr>
          <a:xfrm>
            <a:off x="3985730" y="2493625"/>
            <a:ext cx="1747723" cy="1406492"/>
            <a:chOff x="3985730" y="2493625"/>
            <a:chExt cx="1747723" cy="1406492"/>
          </a:xfrm>
        </p:grpSpPr>
        <p:grpSp>
          <p:nvGrpSpPr>
            <p:cNvPr id="22" name="Group 21">
              <a:extLst>
                <a:ext uri="{FF2B5EF4-FFF2-40B4-BE49-F238E27FC236}">
                  <a16:creationId xmlns:a16="http://schemas.microsoft.com/office/drawing/2014/main" id="{1C4AF7DD-4EC6-466A-9C5C-FF8CDDA6C009}"/>
                </a:ext>
              </a:extLst>
            </p:cNvPr>
            <p:cNvGrpSpPr/>
            <p:nvPr/>
          </p:nvGrpSpPr>
          <p:grpSpPr>
            <a:xfrm>
              <a:off x="4248232" y="2493625"/>
              <a:ext cx="1214308" cy="1097092"/>
              <a:chOff x="4009590" y="2800463"/>
              <a:chExt cx="1214308" cy="1097092"/>
            </a:xfrm>
          </p:grpSpPr>
          <p:pic>
            <p:nvPicPr>
              <p:cNvPr id="13" name="Picture 12">
                <a:extLst>
                  <a:ext uri="{FF2B5EF4-FFF2-40B4-BE49-F238E27FC236}">
                    <a16:creationId xmlns:a16="http://schemas.microsoft.com/office/drawing/2014/main" id="{99817145-1DE3-493D-83A3-30CB240866C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1" y="3378334"/>
                <a:ext cx="1214307" cy="519221"/>
              </a:xfrm>
              <a:prstGeom prst="rect">
                <a:avLst/>
              </a:prstGeom>
            </p:spPr>
          </p:pic>
          <p:pic>
            <p:nvPicPr>
              <p:cNvPr id="18" name="Picture 17">
                <a:extLst>
                  <a:ext uri="{FF2B5EF4-FFF2-40B4-BE49-F238E27FC236}">
                    <a16:creationId xmlns:a16="http://schemas.microsoft.com/office/drawing/2014/main" id="{BDFA279D-E5BF-4708-B952-A83093C666B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3089398"/>
                <a:ext cx="1214307" cy="519221"/>
              </a:xfrm>
              <a:prstGeom prst="rect">
                <a:avLst/>
              </a:prstGeom>
            </p:spPr>
          </p:pic>
          <p:pic>
            <p:nvPicPr>
              <p:cNvPr id="19" name="Picture 18">
                <a:extLst>
                  <a:ext uri="{FF2B5EF4-FFF2-40B4-BE49-F238E27FC236}">
                    <a16:creationId xmlns:a16="http://schemas.microsoft.com/office/drawing/2014/main" id="{E6C2B546-5A2A-4394-92E4-B33897E0BA0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677" b="88710" l="8276" r="89655">
                            <a14:foregroundMark x1="89655" y1="37097" x2="89655" y2="37097"/>
                            <a14:foregroundMark x1="8276" y1="61290" x2="8276" y2="61290"/>
                          </a14:backgroundRemoval>
                        </a14:imgEffect>
                      </a14:imgLayer>
                    </a14:imgProps>
                  </a:ext>
                </a:extLst>
              </a:blip>
              <a:stretch>
                <a:fillRect/>
              </a:stretch>
            </p:blipFill>
            <p:spPr>
              <a:xfrm>
                <a:off x="4009590" y="2800463"/>
                <a:ext cx="1214307" cy="519221"/>
              </a:xfrm>
              <a:prstGeom prst="rect">
                <a:avLst/>
              </a:prstGeom>
            </p:spPr>
          </p:pic>
        </p:grpSp>
        <p:sp>
          <p:nvSpPr>
            <p:cNvPr id="61" name="TextBox 60">
              <a:extLst>
                <a:ext uri="{FF2B5EF4-FFF2-40B4-BE49-F238E27FC236}">
                  <a16:creationId xmlns:a16="http://schemas.microsoft.com/office/drawing/2014/main" id="{9EA48FE6-68E4-4AB1-8048-966579791535}"/>
                </a:ext>
              </a:extLst>
            </p:cNvPr>
            <p:cNvSpPr txBox="1"/>
            <p:nvPr/>
          </p:nvSpPr>
          <p:spPr>
            <a:xfrm>
              <a:off x="3985730" y="3500007"/>
              <a:ext cx="174772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Azure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Function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0A3675B4-8AB4-45A4-B062-7F2C0E3C8F6D}"/>
              </a:ext>
            </a:extLst>
          </p:cNvPr>
          <p:cNvGrpSpPr/>
          <p:nvPr/>
        </p:nvGrpSpPr>
        <p:grpSpPr>
          <a:xfrm>
            <a:off x="3934959" y="117740"/>
            <a:ext cx="5304174" cy="1968081"/>
            <a:chOff x="3934959" y="117740"/>
            <a:chExt cx="5304174" cy="1968081"/>
          </a:xfrm>
        </p:grpSpPr>
        <p:pic>
          <p:nvPicPr>
            <p:cNvPr id="3" name="Picture 2">
              <a:extLst>
                <a:ext uri="{FF2B5EF4-FFF2-40B4-BE49-F238E27FC236}">
                  <a16:creationId xmlns:a16="http://schemas.microsoft.com/office/drawing/2014/main" id="{B04495F0-6350-4205-A029-829E317E910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4138" b="90690" l="9494" r="90823">
                          <a14:foregroundMark x1="53481" y1="5862" x2="53481" y2="5862"/>
                          <a14:foregroundMark x1="51266" y1="51034" x2="51266" y2="51034"/>
                          <a14:foregroundMark x1="82278" y1="91379" x2="82278" y2="91379"/>
                          <a14:foregroundMark x1="90823" y1="56207" x2="90823" y2="56207"/>
                          <a14:foregroundMark x1="52215" y1="4138" x2="52215" y2="4138"/>
                          <a14:foregroundMark x1="54430" y1="50690" x2="54430" y2="50690"/>
                        </a14:backgroundRemoval>
                      </a14:imgEffect>
                    </a14:imgLayer>
                  </a14:imgProps>
                </a:ext>
              </a:extLst>
            </a:blip>
            <a:stretch>
              <a:fillRect/>
            </a:stretch>
          </p:blipFill>
          <p:spPr>
            <a:xfrm>
              <a:off x="3934959" y="117740"/>
              <a:ext cx="1840857" cy="1689394"/>
            </a:xfrm>
            <a:prstGeom prst="rect">
              <a:avLst/>
            </a:prstGeom>
          </p:spPr>
        </p:pic>
        <p:sp>
          <p:nvSpPr>
            <p:cNvPr id="62" name="TextBox 61">
              <a:extLst>
                <a:ext uri="{FF2B5EF4-FFF2-40B4-BE49-F238E27FC236}">
                  <a16:creationId xmlns:a16="http://schemas.microsoft.com/office/drawing/2014/main" id="{EE28CBF3-189D-4DAF-9A34-69DCE16AAA2F}"/>
                </a:ext>
              </a:extLst>
            </p:cNvPr>
            <p:cNvSpPr txBox="1"/>
            <p:nvPr/>
          </p:nvSpPr>
          <p:spPr>
            <a:xfrm>
              <a:off x="5733453" y="146829"/>
              <a:ext cx="350568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Custom skill: </a:t>
              </a:r>
              <a:r>
                <a:rPr lang="en-US" sz="2000" dirty="0">
                  <a:solidFill>
                    <a:prstClr val="black"/>
                  </a:solidFill>
                </a:rPr>
                <a:t>CIA Cryptonyms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rPr>
                <a:t>Cognitive Services:</a:t>
              </a:r>
            </a:p>
            <a:p>
              <a:pPr lvl="0">
                <a:defRPr/>
              </a:pPr>
              <a:r>
                <a:rPr lang="en-US" sz="2000" dirty="0">
                  <a:solidFill>
                    <a:prstClr val="black"/>
                  </a:solidFill>
                </a:rPr>
                <a:t>     Computer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Vision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OCR + Handwriting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Entity Linking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grpSp>
        <p:nvGrpSpPr>
          <p:cNvPr id="77" name="Group 76">
            <a:extLst>
              <a:ext uri="{FF2B5EF4-FFF2-40B4-BE49-F238E27FC236}">
                <a16:creationId xmlns:a16="http://schemas.microsoft.com/office/drawing/2014/main" id="{60F0BBC2-6D33-4F2C-BD98-9D276A89DA55}"/>
              </a:ext>
            </a:extLst>
          </p:cNvPr>
          <p:cNvGrpSpPr/>
          <p:nvPr/>
        </p:nvGrpSpPr>
        <p:grpSpPr>
          <a:xfrm>
            <a:off x="9124367" y="1359701"/>
            <a:ext cx="1951286" cy="2433072"/>
            <a:chOff x="9124367" y="1359701"/>
            <a:chExt cx="1951286" cy="2433072"/>
          </a:xfrm>
        </p:grpSpPr>
        <p:pic>
          <p:nvPicPr>
            <p:cNvPr id="2" name="Picture 1">
              <a:extLst>
                <a:ext uri="{FF2B5EF4-FFF2-40B4-BE49-F238E27FC236}">
                  <a16:creationId xmlns:a16="http://schemas.microsoft.com/office/drawing/2014/main" id="{2FC0635D-B367-4F27-8CE1-DE6EEADB640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114" b="93080" l="5634" r="92958">
                          <a14:foregroundMark x1="5634" y1="11419" x2="5634" y2="11419"/>
                          <a14:foregroundMark x1="14085" y1="5536" x2="14085" y2="5536"/>
                          <a14:foregroundMark x1="67958" y1="46021" x2="67958" y2="46021"/>
                          <a14:foregroundMark x1="88380" y1="28720" x2="88380" y2="28720"/>
                          <a14:foregroundMark x1="92958" y1="28374" x2="92958" y2="28374"/>
                          <a14:foregroundMark x1="20775" y1="3806" x2="20775" y2="3806"/>
                          <a14:foregroundMark x1="27817" y1="89965" x2="27817" y2="89965"/>
                          <a14:foregroundMark x1="33451" y1="93080" x2="33451" y2="93080"/>
                        </a14:backgroundRemoval>
                      </a14:imgEffect>
                    </a14:imgLayer>
                  </a14:imgProps>
                </a:ext>
              </a:extLst>
            </a:blip>
            <a:stretch>
              <a:fillRect/>
            </a:stretch>
          </p:blipFill>
          <p:spPr>
            <a:xfrm flipH="1">
              <a:off x="9124367" y="1807134"/>
              <a:ext cx="1951286" cy="1985639"/>
            </a:xfrm>
            <a:prstGeom prst="rect">
              <a:avLst/>
            </a:prstGeom>
          </p:spPr>
        </p:pic>
        <p:sp>
          <p:nvSpPr>
            <p:cNvPr id="65" name="TextBox 64">
              <a:extLst>
                <a:ext uri="{FF2B5EF4-FFF2-40B4-BE49-F238E27FC236}">
                  <a16:creationId xmlns:a16="http://schemas.microsoft.com/office/drawing/2014/main" id="{42DA5C96-6544-4F93-8D4F-C758624E4EA3}"/>
                </a:ext>
              </a:extLst>
            </p:cNvPr>
            <p:cNvSpPr txBox="1"/>
            <p:nvPr/>
          </p:nvSpPr>
          <p:spPr>
            <a:xfrm>
              <a:off x="9463661" y="1359701"/>
              <a:ext cx="154035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Azure Search</a:t>
              </a:r>
            </a:p>
          </p:txBody>
        </p:sp>
      </p:grpSp>
      <p:grpSp>
        <p:nvGrpSpPr>
          <p:cNvPr id="82" name="Group 81">
            <a:extLst>
              <a:ext uri="{FF2B5EF4-FFF2-40B4-BE49-F238E27FC236}">
                <a16:creationId xmlns:a16="http://schemas.microsoft.com/office/drawing/2014/main" id="{8623C0B7-E00B-4963-ABCF-1B18B4F114D6}"/>
              </a:ext>
            </a:extLst>
          </p:cNvPr>
          <p:cNvGrpSpPr/>
          <p:nvPr/>
        </p:nvGrpSpPr>
        <p:grpSpPr>
          <a:xfrm>
            <a:off x="4248232" y="4505325"/>
            <a:ext cx="1394570" cy="1731332"/>
            <a:chOff x="4067970" y="4587239"/>
            <a:chExt cx="1394570" cy="1731332"/>
          </a:xfrm>
        </p:grpSpPr>
        <p:pic>
          <p:nvPicPr>
            <p:cNvPr id="11" name="Picture 10">
              <a:extLst>
                <a:ext uri="{FF2B5EF4-FFF2-40B4-BE49-F238E27FC236}">
                  <a16:creationId xmlns:a16="http://schemas.microsoft.com/office/drawing/2014/main" id="{B73937E1-8463-44FF-8D42-CD355A315617}"/>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6971" b="96515" l="4178" r="94256">
                          <a14:foregroundMark x1="8094" y1="31635" x2="8094" y2="31635"/>
                          <a14:foregroundMark x1="60052" y1="6971" x2="60052" y2="6971"/>
                          <a14:foregroundMark x1="94256" y1="59249" x2="94256" y2="59249"/>
                          <a14:foregroundMark x1="54308" y1="93029" x2="54308" y2="93029"/>
                          <a14:foregroundMark x1="56397" y1="66756" x2="56397" y2="66756"/>
                          <a14:foregroundMark x1="33681" y1="56836" x2="33681" y2="56836"/>
                          <a14:foregroundMark x1="25065" y1="35121" x2="25065" y2="35121"/>
                          <a14:foregroundMark x1="4178" y1="37802" x2="4178" y2="37802"/>
                          <a14:foregroundMark x1="54569" y1="96515" x2="54569" y2="96515"/>
                        </a14:backgroundRemoval>
                      </a14:imgEffect>
                    </a14:imgLayer>
                  </a14:imgProps>
                </a:ext>
              </a:extLst>
            </a:blip>
            <a:stretch>
              <a:fillRect/>
            </a:stretch>
          </p:blipFill>
          <p:spPr>
            <a:xfrm>
              <a:off x="4067970" y="4587239"/>
              <a:ext cx="1394570" cy="1358157"/>
            </a:xfrm>
            <a:prstGeom prst="rect">
              <a:avLst/>
            </a:prstGeom>
          </p:spPr>
        </p:pic>
        <p:sp>
          <p:nvSpPr>
            <p:cNvPr id="66" name="TextBox 65">
              <a:extLst>
                <a:ext uri="{FF2B5EF4-FFF2-40B4-BE49-F238E27FC236}">
                  <a16:creationId xmlns:a16="http://schemas.microsoft.com/office/drawing/2014/main" id="{E964531A-2B1E-46DC-BDD8-AEE9E7F88CE3}"/>
                </a:ext>
              </a:extLst>
            </p:cNvPr>
            <p:cNvSpPr txBox="1"/>
            <p:nvPr/>
          </p:nvSpPr>
          <p:spPr>
            <a:xfrm>
              <a:off x="4089429" y="5918461"/>
              <a:ext cx="13516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Cosmos DB</a:t>
              </a:r>
            </a:p>
          </p:txBody>
        </p:sp>
      </p:grpSp>
      <p:grpSp>
        <p:nvGrpSpPr>
          <p:cNvPr id="81" name="Group 80">
            <a:extLst>
              <a:ext uri="{FF2B5EF4-FFF2-40B4-BE49-F238E27FC236}">
                <a16:creationId xmlns:a16="http://schemas.microsoft.com/office/drawing/2014/main" id="{8F7602B9-06C6-4EA6-A832-F1C022383361}"/>
              </a:ext>
            </a:extLst>
          </p:cNvPr>
          <p:cNvGrpSpPr/>
          <p:nvPr/>
        </p:nvGrpSpPr>
        <p:grpSpPr>
          <a:xfrm>
            <a:off x="6133881" y="4118485"/>
            <a:ext cx="1749325" cy="2656948"/>
            <a:chOff x="6133881" y="4118485"/>
            <a:chExt cx="1749325" cy="2656948"/>
          </a:xfrm>
        </p:grpSpPr>
        <p:pic>
          <p:nvPicPr>
            <p:cNvPr id="8" name="Picture 7">
              <a:extLst>
                <a:ext uri="{FF2B5EF4-FFF2-40B4-BE49-F238E27FC236}">
                  <a16:creationId xmlns:a16="http://schemas.microsoft.com/office/drawing/2014/main" id="{4696B1B5-4610-491B-AB9D-5E0D08BC57DA}"/>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4641" b="95781" l="6250" r="95139">
                          <a14:foregroundMark x1="81944" y1="22363" x2="81944" y2="22363"/>
                          <a14:foregroundMark x1="74306" y1="5907" x2="74306" y2="5907"/>
                          <a14:foregroundMark x1="95833" y1="29958" x2="95833" y2="29958"/>
                          <a14:foregroundMark x1="65972" y1="95781" x2="65972" y2="95781"/>
                          <a14:foregroundMark x1="6250" y1="38819" x2="6250" y2="38819"/>
                          <a14:foregroundMark x1="73611" y1="36709" x2="73611" y2="36709"/>
                        </a14:backgroundRemoval>
                      </a14:imgEffect>
                    </a14:imgLayer>
                  </a14:imgProps>
                </a:ext>
              </a:extLst>
            </a:blip>
            <a:stretch>
              <a:fillRect/>
            </a:stretch>
          </p:blipFill>
          <p:spPr>
            <a:xfrm>
              <a:off x="6235553" y="4118485"/>
              <a:ext cx="1184240" cy="1949062"/>
            </a:xfrm>
            <a:prstGeom prst="rect">
              <a:avLst/>
            </a:prstGeom>
          </p:spPr>
        </p:pic>
        <p:sp>
          <p:nvSpPr>
            <p:cNvPr id="67" name="TextBox 66">
              <a:extLst>
                <a:ext uri="{FF2B5EF4-FFF2-40B4-BE49-F238E27FC236}">
                  <a16:creationId xmlns:a16="http://schemas.microsoft.com/office/drawing/2014/main" id="{6F38BE5C-FA8A-47AD-BFBA-D57BD9056A3B}"/>
                </a:ext>
              </a:extLst>
            </p:cNvPr>
            <p:cNvSpPr txBox="1"/>
            <p:nvPr/>
          </p:nvSpPr>
          <p:spPr>
            <a:xfrm>
              <a:off x="6133881" y="6067547"/>
              <a:ext cx="174932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Azure Machine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Learning</a:t>
              </a:r>
            </a:p>
          </p:txBody>
        </p:sp>
      </p:grpSp>
      <p:sp>
        <p:nvSpPr>
          <p:cNvPr id="71" name="Rectangle 70">
            <a:extLst>
              <a:ext uri="{FF2B5EF4-FFF2-40B4-BE49-F238E27FC236}">
                <a16:creationId xmlns:a16="http://schemas.microsoft.com/office/drawing/2014/main" id="{FAF71318-9A15-4E6D-A2B8-F2314A7BD13E}"/>
              </a:ext>
            </a:extLst>
          </p:cNvPr>
          <p:cNvSpPr/>
          <p:nvPr/>
        </p:nvSpPr>
        <p:spPr>
          <a:xfrm>
            <a:off x="5391448" y="2259151"/>
            <a:ext cx="111057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Cognitive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kill </a:t>
            </a:r>
            <a:r>
              <a:rPr lang="en-US" dirty="0">
                <a:solidFill>
                  <a:prstClr val="black"/>
                </a:solidFill>
                <a:latin typeface="Calibri" panose="020F0502020204030204"/>
              </a:rPr>
              <a: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a:t>
            </a:r>
          </a:p>
        </p:txBody>
      </p:sp>
      <p:cxnSp>
        <p:nvCxnSpPr>
          <p:cNvPr id="76" name="Straight Arrow Connector 75">
            <a:extLst>
              <a:ext uri="{FF2B5EF4-FFF2-40B4-BE49-F238E27FC236}">
                <a16:creationId xmlns:a16="http://schemas.microsoft.com/office/drawing/2014/main" id="{43280D22-ACBC-4930-A115-2E2467E597D6}"/>
              </a:ext>
            </a:extLst>
          </p:cNvPr>
          <p:cNvCxnSpPr>
            <a:cxnSpLocks/>
          </p:cNvCxnSpPr>
          <p:nvPr/>
        </p:nvCxnSpPr>
        <p:spPr>
          <a:xfrm flipV="1">
            <a:off x="4931526" y="1720551"/>
            <a:ext cx="1485" cy="769600"/>
          </a:xfrm>
          <a:prstGeom prst="straightConnector1">
            <a:avLst/>
          </a:prstGeom>
          <a:ln w="2540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7677EDF-A227-4E6C-AD2A-008BAC03F673}"/>
              </a:ext>
            </a:extLst>
          </p:cNvPr>
          <p:cNvSpPr/>
          <p:nvPr/>
        </p:nvSpPr>
        <p:spPr>
          <a:xfrm rot="19605854">
            <a:off x="10375928" y="5245262"/>
            <a:ext cx="927461" cy="556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54569354-5ECA-4906-838A-3581B949EFE4}"/>
              </a:ext>
            </a:extLst>
          </p:cNvPr>
          <p:cNvSpPr txBox="1"/>
          <p:nvPr/>
        </p:nvSpPr>
        <p:spPr>
          <a:xfrm>
            <a:off x="117888" y="36303"/>
            <a:ext cx="2016706"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JFK FILES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COGNITIVE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ARCHITECTURE</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E7159387-A219-4551-97DF-A8674D4946CC}"/>
              </a:ext>
            </a:extLst>
          </p:cNvPr>
          <p:cNvSpPr txBox="1"/>
          <p:nvPr/>
        </p:nvSpPr>
        <p:spPr>
          <a:xfrm rot="20819487">
            <a:off x="92618" y="809585"/>
            <a:ext cx="3352871" cy="767621"/>
          </a:xfrm>
          <a:prstGeom prst="rect">
            <a:avLst/>
          </a:prstGeom>
          <a:noFill/>
        </p:spPr>
        <p:txBody>
          <a:bodyPr wrap="none"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C0000"/>
                </a:solidFill>
                <a:effectLst/>
                <a:uLnTx/>
                <a:uFillTx/>
                <a:latin typeface="X-Files" panose="020B0603050302020204" pitchFamily="34" charset="0"/>
                <a:ea typeface="+mn-ea"/>
                <a:cs typeface="Lucida Sans Unicode" panose="020B0602030504020204" pitchFamily="34" charset="0"/>
              </a:rPr>
              <a:t>DECLASSIFIED</a:t>
            </a:r>
            <a:endParaRPr kumimoji="0" lang="en-US" sz="900" b="0" i="0" u="none" strike="noStrike" kern="1200" cap="none" spc="0" normalizeH="0" baseline="0" noProof="0" dirty="0">
              <a:ln>
                <a:noFill/>
              </a:ln>
              <a:solidFill>
                <a:srgbClr val="CC0000"/>
              </a:solidFill>
              <a:effectLst/>
              <a:uLnTx/>
              <a:uFillTx/>
              <a:latin typeface="X-Files" panose="020B0603050302020204" pitchFamily="34" charset="0"/>
              <a:ea typeface="+mn-ea"/>
              <a:cs typeface="Lucida Sans Unicode" panose="020B0602030504020204" pitchFamily="34" charset="0"/>
            </a:endParaRPr>
          </a:p>
        </p:txBody>
      </p:sp>
      <p:sp>
        <p:nvSpPr>
          <p:cNvPr id="43" name="TextBox 42">
            <a:extLst>
              <a:ext uri="{FF2B5EF4-FFF2-40B4-BE49-F238E27FC236}">
                <a16:creationId xmlns:a16="http://schemas.microsoft.com/office/drawing/2014/main" id="{90A85133-C060-469D-84C9-1012BAEFFA9E}"/>
              </a:ext>
            </a:extLst>
          </p:cNvPr>
          <p:cNvSpPr txBox="1"/>
          <p:nvPr/>
        </p:nvSpPr>
        <p:spPr>
          <a:xfrm>
            <a:off x="6200223" y="3687846"/>
            <a:ext cx="1985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Skill: Topics</a:t>
            </a:r>
          </a:p>
        </p:txBody>
      </p:sp>
    </p:spTree>
    <p:extLst>
      <p:ext uri="{BB962C8B-B14F-4D97-AF65-F5344CB8AC3E}">
        <p14:creationId xmlns:p14="http://schemas.microsoft.com/office/powerpoint/2010/main" val="16678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52"/>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55"/>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200"/>
                                  </p:stCondLst>
                                  <p:childTnLst>
                                    <p:set>
                                      <p:cBhvr>
                                        <p:cTn id="25" dur="1" fill="hold">
                                          <p:stCondLst>
                                            <p:cond delay="0"/>
                                          </p:stCondLst>
                                        </p:cTn>
                                        <p:tgtEl>
                                          <p:spTgt spid="63"/>
                                        </p:tgtEl>
                                        <p:attrNameLst>
                                          <p:attrName>style.visibility</p:attrName>
                                        </p:attrNameLst>
                                      </p:cBhvr>
                                      <p:to>
                                        <p:strVal val="visible"/>
                                      </p:to>
                                    </p:set>
                                  </p:childTnLst>
                                </p:cTn>
                              </p:par>
                            </p:childTnLst>
                          </p:cTn>
                        </p:par>
                        <p:par>
                          <p:cTn id="26" fill="hold">
                            <p:stCondLst>
                              <p:cond delay="200"/>
                            </p:stCondLst>
                            <p:childTnLst>
                              <p:par>
                                <p:cTn id="27" presetID="1" presetClass="entr" presetSubtype="0" fill="hold" grpId="0" nodeType="afterEffect">
                                  <p:stCondLst>
                                    <p:cond delay="200"/>
                                  </p:stCondLst>
                                  <p:childTnLst>
                                    <p:set>
                                      <p:cBhvr>
                                        <p:cTn id="28" dur="1" fill="hold">
                                          <p:stCondLst>
                                            <p:cond delay="0"/>
                                          </p:stCondLst>
                                        </p:cTn>
                                        <p:tgtEl>
                                          <p:spTgt spid="71"/>
                                        </p:tgtEl>
                                        <p:attrNameLst>
                                          <p:attrName>style.visibility</p:attrName>
                                        </p:attrNameLst>
                                      </p:cBhvr>
                                      <p:to>
                                        <p:strVal val="visible"/>
                                      </p:to>
                                    </p:set>
                                  </p:childTnLst>
                                </p:cTn>
                              </p:par>
                            </p:childTnLst>
                          </p:cTn>
                        </p:par>
                        <p:par>
                          <p:cTn id="29" fill="hold">
                            <p:stCondLst>
                              <p:cond delay="400"/>
                            </p:stCondLst>
                            <p:childTnLst>
                              <p:par>
                                <p:cTn id="30" presetID="1" presetClass="entr" presetSubtype="0" fill="hold" nodeType="afterEffect">
                                  <p:stCondLst>
                                    <p:cond delay="200"/>
                                  </p:stCondLst>
                                  <p:childTnLst>
                                    <p:set>
                                      <p:cBhvr>
                                        <p:cTn id="31" dur="1" fill="hold">
                                          <p:stCondLst>
                                            <p:cond delay="0"/>
                                          </p:stCondLst>
                                        </p:cTn>
                                        <p:tgtEl>
                                          <p:spTgt spid="27"/>
                                        </p:tgtEl>
                                        <p:attrNameLst>
                                          <p:attrName>style.visibility</p:attrName>
                                        </p:attrNameLst>
                                      </p:cBhvr>
                                      <p:to>
                                        <p:strVal val="visible"/>
                                      </p:to>
                                    </p:set>
                                  </p:childTnLst>
                                </p:cTn>
                              </p:par>
                            </p:childTnLst>
                          </p:cTn>
                        </p:par>
                        <p:par>
                          <p:cTn id="32" fill="hold">
                            <p:stCondLst>
                              <p:cond delay="600"/>
                            </p:stCondLst>
                            <p:childTnLst>
                              <p:par>
                                <p:cTn id="33" presetID="1" presetClass="entr" presetSubtype="0" fill="hold" nodeType="afterEffect">
                                  <p:stCondLst>
                                    <p:cond delay="200"/>
                                  </p:stCondLst>
                                  <p:childTnLst>
                                    <p:set>
                                      <p:cBhvr>
                                        <p:cTn id="34" dur="1" fill="hold">
                                          <p:stCondLst>
                                            <p:cond delay="0"/>
                                          </p:stCondLst>
                                        </p:cTn>
                                        <p:tgtEl>
                                          <p:spTgt spid="64"/>
                                        </p:tgtEl>
                                        <p:attrNameLst>
                                          <p:attrName>style.visibility</p:attrName>
                                        </p:attrNameLst>
                                      </p:cBhvr>
                                      <p:to>
                                        <p:strVal val="visible"/>
                                      </p:to>
                                    </p:set>
                                  </p:childTnLst>
                                </p:cTn>
                              </p:par>
                            </p:childTnLst>
                          </p:cTn>
                        </p:par>
                        <p:par>
                          <p:cTn id="35" fill="hold">
                            <p:stCondLst>
                              <p:cond delay="800"/>
                            </p:stCondLst>
                            <p:childTnLst>
                              <p:par>
                                <p:cTn id="36" presetID="1" presetClass="entr" presetSubtype="0" fill="hold" nodeType="afterEffect">
                                  <p:stCondLst>
                                    <p:cond delay="200"/>
                                  </p:stCondLst>
                                  <p:childTnLst>
                                    <p:set>
                                      <p:cBhvr>
                                        <p:cTn id="37" dur="1" fill="hold">
                                          <p:stCondLst>
                                            <p:cond delay="0"/>
                                          </p:stCondLst>
                                        </p:cTn>
                                        <p:tgtEl>
                                          <p:spTgt spid="7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200"/>
                                  </p:stCondLst>
                                  <p:childTnLst>
                                    <p:set>
                                      <p:cBhvr>
                                        <p:cTn id="44" dur="1" fill="hold">
                                          <p:stCondLst>
                                            <p:cond delay="0"/>
                                          </p:stCondLst>
                                        </p:cTn>
                                        <p:tgtEl>
                                          <p:spTgt spid="82"/>
                                        </p:tgtEl>
                                        <p:attrNameLst>
                                          <p:attrName>style.visibility</p:attrName>
                                        </p:attrNameLst>
                                      </p:cBhvr>
                                      <p:to>
                                        <p:strVal val="visible"/>
                                      </p:to>
                                    </p:set>
                                  </p:childTnLst>
                                </p:cTn>
                              </p:par>
                            </p:childTnLst>
                          </p:cTn>
                        </p:par>
                        <p:par>
                          <p:cTn id="45" fill="hold">
                            <p:stCondLst>
                              <p:cond delay="200"/>
                            </p:stCondLst>
                            <p:childTnLst>
                              <p:par>
                                <p:cTn id="46" presetID="1" presetClass="entr" presetSubtype="0" fill="hold" nodeType="afterEffect">
                                  <p:stCondLst>
                                    <p:cond delay="200"/>
                                  </p:stCondLst>
                                  <p:childTnLst>
                                    <p:set>
                                      <p:cBhvr>
                                        <p:cTn id="47" dur="1" fill="hold">
                                          <p:stCondLst>
                                            <p:cond delay="0"/>
                                          </p:stCondLst>
                                        </p:cTn>
                                        <p:tgtEl>
                                          <p:spTgt spid="31"/>
                                        </p:tgtEl>
                                        <p:attrNameLst>
                                          <p:attrName>style.visibility</p:attrName>
                                        </p:attrNameLst>
                                      </p:cBhvr>
                                      <p:to>
                                        <p:strVal val="visible"/>
                                      </p:to>
                                    </p:set>
                                  </p:childTnLst>
                                </p:cTn>
                              </p:par>
                            </p:childTnLst>
                          </p:cTn>
                        </p:par>
                        <p:par>
                          <p:cTn id="48" fill="hold">
                            <p:stCondLst>
                              <p:cond delay="400"/>
                            </p:stCondLst>
                            <p:childTnLst>
                              <p:par>
                                <p:cTn id="49" presetID="1" presetClass="entr" presetSubtype="0" fill="hold" nodeType="afterEffect">
                                  <p:stCondLst>
                                    <p:cond delay="20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200"/>
                                  </p:stCondLst>
                                  <p:childTnLst>
                                    <p:set>
                                      <p:cBhvr>
                                        <p:cTn id="57" dur="1" fill="hold">
                                          <p:stCondLst>
                                            <p:cond delay="0"/>
                                          </p:stCondLst>
                                        </p:cTn>
                                        <p:tgtEl>
                                          <p:spTgt spid="81"/>
                                        </p:tgtEl>
                                        <p:attrNameLst>
                                          <p:attrName>style.visibility</p:attrName>
                                        </p:attrNameLst>
                                      </p:cBhvr>
                                      <p:to>
                                        <p:strVal val="visible"/>
                                      </p:to>
                                    </p:set>
                                  </p:childTnLst>
                                </p:cTn>
                              </p:par>
                              <p:par>
                                <p:cTn id="58" presetID="1" presetClass="entr" presetSubtype="0" fill="hold" grpId="0" nodeType="withEffect">
                                  <p:stCondLst>
                                    <p:cond delay="200"/>
                                  </p:stCondLst>
                                  <p:childTnLst>
                                    <p:set>
                                      <p:cBhvr>
                                        <p:cTn id="59" dur="1" fill="hold">
                                          <p:stCondLst>
                                            <p:cond delay="0"/>
                                          </p:stCondLst>
                                        </p:cTn>
                                        <p:tgtEl>
                                          <p:spTgt spid="43"/>
                                        </p:tgtEl>
                                        <p:attrNameLst>
                                          <p:attrName>style.visibility</p:attrName>
                                        </p:attrNameLst>
                                      </p:cBhvr>
                                      <p:to>
                                        <p:strVal val="visible"/>
                                      </p:to>
                                    </p:set>
                                  </p:childTnLst>
                                </p:cTn>
                              </p:par>
                            </p:childTnLst>
                          </p:cTn>
                        </p:par>
                        <p:par>
                          <p:cTn id="60" fill="hold">
                            <p:stCondLst>
                              <p:cond delay="200"/>
                            </p:stCondLst>
                            <p:childTnLst>
                              <p:par>
                                <p:cTn id="61" presetID="1" presetClass="entr" presetSubtype="0" fill="hold" nodeType="afterEffect">
                                  <p:stCondLst>
                                    <p:cond delay="20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200"/>
                                  </p:stCondLst>
                                  <p:childTnLst>
                                    <p:set>
                                      <p:cBhvr>
                                        <p:cTn id="68" dur="1" fill="hold">
                                          <p:stCondLst>
                                            <p:cond delay="0"/>
                                          </p:stCondLst>
                                        </p:cTn>
                                        <p:tgtEl>
                                          <p:spTgt spid="42"/>
                                        </p:tgtEl>
                                        <p:attrNameLst>
                                          <p:attrName>style.visibility</p:attrName>
                                        </p:attrNameLst>
                                      </p:cBhvr>
                                      <p:to>
                                        <p:strVal val="visible"/>
                                      </p:to>
                                    </p:set>
                                  </p:childTnLst>
                                </p:cTn>
                              </p:par>
                            </p:childTnLst>
                          </p:cTn>
                        </p:par>
                        <p:par>
                          <p:cTn id="69" fill="hold">
                            <p:stCondLst>
                              <p:cond delay="200"/>
                            </p:stCondLst>
                            <p:childTnLst>
                              <p:par>
                                <p:cTn id="70" presetID="2" presetClass="entr" presetSubtype="2" decel="100000" fill="hold" nodeType="afterEffect">
                                  <p:stCondLst>
                                    <p:cond delay="60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1600" fill="hold"/>
                                        <p:tgtEl>
                                          <p:spTgt spid="10"/>
                                        </p:tgtEl>
                                        <p:attrNameLst>
                                          <p:attrName>ppt_x</p:attrName>
                                        </p:attrNameLst>
                                      </p:cBhvr>
                                      <p:tavLst>
                                        <p:tav tm="0">
                                          <p:val>
                                            <p:strVal val="1+#ppt_w/2"/>
                                          </p:val>
                                        </p:tav>
                                        <p:tav tm="100000">
                                          <p:val>
                                            <p:strVal val="#ppt_x"/>
                                          </p:val>
                                        </p:tav>
                                      </p:tavLst>
                                    </p:anim>
                                    <p:anim calcmode="lin" valueType="num">
                                      <p:cBhvr additive="base">
                                        <p:cTn id="73" dur="1600" fill="hold"/>
                                        <p:tgtEl>
                                          <p:spTgt spid="10"/>
                                        </p:tgtEl>
                                        <p:attrNameLst>
                                          <p:attrName>ppt_y</p:attrName>
                                        </p:attrNameLst>
                                      </p:cBhvr>
                                      <p:tavLst>
                                        <p:tav tm="0">
                                          <p:val>
                                            <p:strVal val="#ppt_y"/>
                                          </p:val>
                                        </p:tav>
                                        <p:tav tm="100000">
                                          <p:val>
                                            <p:strVal val="#ppt_y"/>
                                          </p:val>
                                        </p:tav>
                                      </p:tavLst>
                                    </p:anim>
                                  </p:childTnLst>
                                </p:cTn>
                              </p:par>
                            </p:childTnLst>
                          </p:cTn>
                        </p:par>
                        <p:par>
                          <p:cTn id="74" fill="hold">
                            <p:stCondLst>
                              <p:cond delay="2400"/>
                            </p:stCondLst>
                            <p:childTnLst>
                              <p:par>
                                <p:cTn id="75" presetID="1" presetClass="entr" presetSubtype="0" fill="hold" grpId="0" nodeType="after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80" grpId="0" animBg="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60188E89-AF78-40F6-B787-E9BD9C6256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5360" y="5778706"/>
            <a:ext cx="10241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6CC5051-C7DD-4E42-B3CF-266AD2F1CB6F}"/>
              </a:ext>
            </a:extLst>
          </p:cNvPr>
          <p:cNvGrpSpPr/>
          <p:nvPr/>
        </p:nvGrpSpPr>
        <p:grpSpPr>
          <a:xfrm>
            <a:off x="321628" y="320511"/>
            <a:ext cx="3794760" cy="5366120"/>
            <a:chOff x="321628" y="320511"/>
            <a:chExt cx="3794760" cy="5366120"/>
          </a:xfrm>
        </p:grpSpPr>
        <p:pic>
          <p:nvPicPr>
            <p:cNvPr id="7" name="Picture 6">
              <a:extLst>
                <a:ext uri="{FF2B5EF4-FFF2-40B4-BE49-F238E27FC236}">
                  <a16:creationId xmlns:a16="http://schemas.microsoft.com/office/drawing/2014/main" id="{D78AB600-EDAB-4F31-8BED-19B6A5489643}"/>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12" name="TextBox 11">
              <a:extLst>
                <a:ext uri="{FF2B5EF4-FFF2-40B4-BE49-F238E27FC236}">
                  <a16:creationId xmlns:a16="http://schemas.microsoft.com/office/drawing/2014/main" id="{16B6A077-8A57-445E-B966-0DE269EAF47A}"/>
                </a:ext>
              </a:extLst>
            </p:cNvPr>
            <p:cNvSpPr txBox="1"/>
            <p:nvPr/>
          </p:nvSpPr>
          <p:spPr>
            <a:xfrm>
              <a:off x="642996" y="4571216"/>
              <a:ext cx="3329236" cy="1115415"/>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Analyzing </a:t>
              </a:r>
              <a:b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legal contracts</a:t>
              </a:r>
            </a:p>
          </p:txBody>
        </p:sp>
      </p:grpSp>
      <p:sp>
        <p:nvSpPr>
          <p:cNvPr id="8" name="TextBox 7">
            <a:extLst>
              <a:ext uri="{FF2B5EF4-FFF2-40B4-BE49-F238E27FC236}">
                <a16:creationId xmlns:a16="http://schemas.microsoft.com/office/drawing/2014/main" id="{A8FB1A73-49DF-4133-9E87-F8A6C09F102D}"/>
              </a:ext>
            </a:extLst>
          </p:cNvPr>
          <p:cNvSpPr txBox="1"/>
          <p:nvPr/>
        </p:nvSpPr>
        <p:spPr>
          <a:xfrm>
            <a:off x="3103306" y="5870782"/>
            <a:ext cx="561647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http://aka.ms/jfkfiles</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3" name="Group 2">
            <a:extLst>
              <a:ext uri="{FF2B5EF4-FFF2-40B4-BE49-F238E27FC236}">
                <a16:creationId xmlns:a16="http://schemas.microsoft.com/office/drawing/2014/main" id="{DABF93E2-BA15-4E35-AB75-3F63753C8491}"/>
              </a:ext>
            </a:extLst>
          </p:cNvPr>
          <p:cNvGrpSpPr/>
          <p:nvPr/>
        </p:nvGrpSpPr>
        <p:grpSpPr>
          <a:xfrm>
            <a:off x="4198385" y="320511"/>
            <a:ext cx="3794760" cy="5366119"/>
            <a:chOff x="4198385" y="320511"/>
            <a:chExt cx="3794760" cy="5366119"/>
          </a:xfrm>
        </p:grpSpPr>
        <p:pic>
          <p:nvPicPr>
            <p:cNvPr id="5" name="Picture 4" descr="A close up of a piece of paper&#10;&#10;Description generated with high confidence">
              <a:extLst>
                <a:ext uri="{FF2B5EF4-FFF2-40B4-BE49-F238E27FC236}">
                  <a16:creationId xmlns:a16="http://schemas.microsoft.com/office/drawing/2014/main" id="{991C6F1A-4228-4A0D-8570-3E43AB0614F0}"/>
                </a:ext>
              </a:extLst>
            </p:cNvPr>
            <p:cNvPicPr>
              <a:picLocks noChangeAspect="1"/>
            </p:cNvPicPr>
            <p:nvPr/>
          </p:nvPicPr>
          <p:blipFill rotWithShape="1">
            <a:blip r:embed="rId5">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0" name="TextBox 9">
              <a:extLst>
                <a:ext uri="{FF2B5EF4-FFF2-40B4-BE49-F238E27FC236}">
                  <a16:creationId xmlns:a16="http://schemas.microsoft.com/office/drawing/2014/main" id="{4FFECB30-3C8D-44FD-BE70-D82B5B1095A1}"/>
                </a:ext>
              </a:extLst>
            </p:cNvPr>
            <p:cNvSpPr txBox="1"/>
            <p:nvPr/>
          </p:nvSpPr>
          <p:spPr>
            <a:xfrm>
              <a:off x="4246925" y="4571215"/>
              <a:ext cx="3329236" cy="1115415"/>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Understanding engineering plans</a:t>
              </a:r>
            </a:p>
          </p:txBody>
        </p:sp>
      </p:grpSp>
      <p:grpSp>
        <p:nvGrpSpPr>
          <p:cNvPr id="4" name="Group 3">
            <a:extLst>
              <a:ext uri="{FF2B5EF4-FFF2-40B4-BE49-F238E27FC236}">
                <a16:creationId xmlns:a16="http://schemas.microsoft.com/office/drawing/2014/main" id="{E6D19F2D-90BE-4248-95CA-DDB45E40CDC9}"/>
              </a:ext>
            </a:extLst>
          </p:cNvPr>
          <p:cNvGrpSpPr/>
          <p:nvPr/>
        </p:nvGrpSpPr>
        <p:grpSpPr>
          <a:xfrm>
            <a:off x="8075142" y="320511"/>
            <a:ext cx="3794760" cy="5366118"/>
            <a:chOff x="8075142" y="320511"/>
            <a:chExt cx="3794760" cy="5366118"/>
          </a:xfrm>
        </p:grpSpPr>
        <p:pic>
          <p:nvPicPr>
            <p:cNvPr id="9" name="Picture 8" descr="A close up of text on a white background&#10;&#10;Description generated with very high confidence">
              <a:extLst>
                <a:ext uri="{FF2B5EF4-FFF2-40B4-BE49-F238E27FC236}">
                  <a16:creationId xmlns:a16="http://schemas.microsoft.com/office/drawing/2014/main" id="{2C9AE727-AD33-4051-8420-0609838AA364}"/>
                </a:ext>
              </a:extLst>
            </p:cNvPr>
            <p:cNvPicPr>
              <a:picLocks noChangeAspect="1"/>
            </p:cNvPicPr>
            <p:nvPr/>
          </p:nvPicPr>
          <p:blipFill rotWithShape="1">
            <a:blip r:embed="rId6">
              <a:extLst>
                <a:ext uri="{28A0092B-C50C-407E-A947-70E740481C1C}">
                  <a14:useLocalDpi xmlns:a14="http://schemas.microsoft.com/office/drawing/2010/main" val="0"/>
                </a:ext>
              </a:extLst>
            </a:blip>
            <a:srcRect l="16718" r="18846" b="2"/>
            <a:stretch/>
          </p:blipFill>
          <p:spPr>
            <a:xfrm>
              <a:off x="8075142" y="320511"/>
              <a:ext cx="3794760" cy="3930978"/>
            </a:xfrm>
            <a:prstGeom prst="rect">
              <a:avLst/>
            </a:prstGeom>
          </p:spPr>
        </p:pic>
        <p:sp>
          <p:nvSpPr>
            <p:cNvPr id="11" name="TextBox 10">
              <a:extLst>
                <a:ext uri="{FF2B5EF4-FFF2-40B4-BE49-F238E27FC236}">
                  <a16:creationId xmlns:a16="http://schemas.microsoft.com/office/drawing/2014/main" id="{33FC6A90-FB6A-4489-8605-AF297DE39B44}"/>
                </a:ext>
              </a:extLst>
            </p:cNvPr>
            <p:cNvSpPr txBox="1"/>
            <p:nvPr/>
          </p:nvSpPr>
          <p:spPr>
            <a:xfrm>
              <a:off x="8307904" y="4571214"/>
              <a:ext cx="3329236" cy="1115415"/>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Extracting </a:t>
              </a:r>
              <a:b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form information</a:t>
              </a:r>
            </a:p>
          </p:txBody>
        </p:sp>
      </p:grpSp>
    </p:spTree>
    <p:extLst>
      <p:ext uri="{BB962C8B-B14F-4D97-AF65-F5344CB8AC3E}">
        <p14:creationId xmlns:p14="http://schemas.microsoft.com/office/powerpoint/2010/main" val="3984103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0001"/>
        </a:soli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7E43DA1A-29AD-4D59-95D7-D83624D9E16E}"/>
              </a:ext>
            </a:extLst>
          </p:cNvPr>
          <p:cNvSpPr/>
          <p:nvPr/>
        </p:nvSpPr>
        <p:spPr bwMode="auto">
          <a:xfrm>
            <a:off x="4829151" y="2578934"/>
            <a:ext cx="2509989" cy="2509989"/>
          </a:xfrm>
          <a:prstGeom prst="ellipse">
            <a:avLst/>
          </a:prstGeom>
          <a:noFill/>
          <a:ln w="12700" cap="flat" cmpd="sng" algn="ctr">
            <a:solidFill>
              <a:srgbClr val="00856A"/>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Oval 31">
            <a:extLst>
              <a:ext uri="{FF2B5EF4-FFF2-40B4-BE49-F238E27FC236}">
                <a16:creationId xmlns:a16="http://schemas.microsoft.com/office/drawing/2014/main" id="{1D27026F-08F8-4390-BC7B-36F3DC891FF2}"/>
              </a:ext>
            </a:extLst>
          </p:cNvPr>
          <p:cNvSpPr/>
          <p:nvPr/>
        </p:nvSpPr>
        <p:spPr bwMode="auto">
          <a:xfrm>
            <a:off x="4829151" y="2578934"/>
            <a:ext cx="2509989" cy="2509989"/>
          </a:xfrm>
          <a:prstGeom prst="ellipse">
            <a:avLst/>
          </a:prstGeom>
          <a:noFill/>
          <a:ln w="12700" cap="flat" cmpd="sng" algn="ctr">
            <a:solidFill>
              <a:srgbClr val="00856A"/>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9B1738FF-1190-4AD9-BA80-CAB01B07F4D9}"/>
              </a:ext>
            </a:extLst>
          </p:cNvPr>
          <p:cNvCxnSpPr/>
          <p:nvPr/>
        </p:nvCxnSpPr>
        <p:spPr>
          <a:xfrm>
            <a:off x="6096000" y="1516427"/>
            <a:ext cx="0" cy="4635003"/>
          </a:xfrm>
          <a:prstGeom prst="line">
            <a:avLst/>
          </a:prstGeom>
          <a:noFill/>
          <a:ln w="12700" cap="flat" cmpd="sng" algn="ctr">
            <a:solidFill>
              <a:srgbClr val="00856A"/>
            </a:solidFill>
            <a:prstDash val="solid"/>
            <a:headEnd type="none" w="med" len="med"/>
            <a:tailEnd type="none" w="med" len="med"/>
          </a:ln>
          <a:effectLst/>
        </p:spPr>
      </p:cxnSp>
      <p:cxnSp>
        <p:nvCxnSpPr>
          <p:cNvPr id="50" name="Straight Connector 49">
            <a:extLst>
              <a:ext uri="{FF2B5EF4-FFF2-40B4-BE49-F238E27FC236}">
                <a16:creationId xmlns:a16="http://schemas.microsoft.com/office/drawing/2014/main" id="{59D5B4CA-60D1-495D-8D16-CE990701098C}"/>
              </a:ext>
            </a:extLst>
          </p:cNvPr>
          <p:cNvCxnSpPr>
            <a:cxnSpLocks/>
          </p:cNvCxnSpPr>
          <p:nvPr/>
        </p:nvCxnSpPr>
        <p:spPr>
          <a:xfrm flipH="1" flipV="1">
            <a:off x="3892695" y="2505260"/>
            <a:ext cx="2217313" cy="1350679"/>
          </a:xfrm>
          <a:prstGeom prst="line">
            <a:avLst/>
          </a:prstGeom>
          <a:noFill/>
          <a:ln w="12700" cap="flat" cmpd="sng" algn="ctr">
            <a:solidFill>
              <a:srgbClr val="00856A"/>
            </a:solidFill>
            <a:prstDash val="solid"/>
            <a:headEnd type="none" w="med" len="med"/>
            <a:tailEnd type="none" w="med" len="med"/>
          </a:ln>
          <a:effectLst/>
        </p:spPr>
      </p:cxnSp>
      <p:cxnSp>
        <p:nvCxnSpPr>
          <p:cNvPr id="52" name="Straight Connector 51">
            <a:extLst>
              <a:ext uri="{FF2B5EF4-FFF2-40B4-BE49-F238E27FC236}">
                <a16:creationId xmlns:a16="http://schemas.microsoft.com/office/drawing/2014/main" id="{3124A53A-0101-4B81-ACEF-7248C49E21D4}"/>
              </a:ext>
            </a:extLst>
          </p:cNvPr>
          <p:cNvCxnSpPr>
            <a:cxnSpLocks/>
          </p:cNvCxnSpPr>
          <p:nvPr/>
        </p:nvCxnSpPr>
        <p:spPr>
          <a:xfrm flipV="1">
            <a:off x="6106895" y="2456141"/>
            <a:ext cx="2163545" cy="1391795"/>
          </a:xfrm>
          <a:prstGeom prst="line">
            <a:avLst/>
          </a:prstGeom>
          <a:noFill/>
          <a:ln w="12700" cap="flat" cmpd="sng" algn="ctr">
            <a:solidFill>
              <a:srgbClr val="00856A"/>
            </a:solidFill>
            <a:prstDash val="solid"/>
            <a:headEnd type="none" w="med" len="med"/>
            <a:tailEnd type="none" w="med" len="med"/>
          </a:ln>
          <a:effectLst/>
        </p:spPr>
      </p:cxnSp>
      <p:cxnSp>
        <p:nvCxnSpPr>
          <p:cNvPr id="53" name="Straight Connector 52">
            <a:extLst>
              <a:ext uri="{FF2B5EF4-FFF2-40B4-BE49-F238E27FC236}">
                <a16:creationId xmlns:a16="http://schemas.microsoft.com/office/drawing/2014/main" id="{8E4C4B20-514A-4234-BD96-D87EB7636CED}"/>
              </a:ext>
            </a:extLst>
          </p:cNvPr>
          <p:cNvCxnSpPr>
            <a:cxnSpLocks/>
          </p:cNvCxnSpPr>
          <p:nvPr/>
        </p:nvCxnSpPr>
        <p:spPr>
          <a:xfrm>
            <a:off x="6113120" y="3847935"/>
            <a:ext cx="2163460" cy="1027324"/>
          </a:xfrm>
          <a:prstGeom prst="line">
            <a:avLst/>
          </a:prstGeom>
          <a:noFill/>
          <a:ln w="12700" cap="flat" cmpd="sng" algn="ctr">
            <a:solidFill>
              <a:srgbClr val="00856A"/>
            </a:solidFill>
            <a:prstDash val="solid"/>
            <a:headEnd type="none" w="med" len="med"/>
            <a:tailEnd type="none" w="med" len="med"/>
          </a:ln>
          <a:effectLst/>
        </p:spPr>
      </p:cxnSp>
      <p:cxnSp>
        <p:nvCxnSpPr>
          <p:cNvPr id="55" name="Straight Connector 54">
            <a:extLst>
              <a:ext uri="{FF2B5EF4-FFF2-40B4-BE49-F238E27FC236}">
                <a16:creationId xmlns:a16="http://schemas.microsoft.com/office/drawing/2014/main" id="{C3770804-4024-42CE-ADFD-48A62936DEC8}"/>
              </a:ext>
            </a:extLst>
          </p:cNvPr>
          <p:cNvCxnSpPr>
            <a:cxnSpLocks/>
          </p:cNvCxnSpPr>
          <p:nvPr/>
        </p:nvCxnSpPr>
        <p:spPr>
          <a:xfrm flipH="1">
            <a:off x="3855856" y="3860386"/>
            <a:ext cx="2251040" cy="978034"/>
          </a:xfrm>
          <a:prstGeom prst="line">
            <a:avLst/>
          </a:prstGeom>
          <a:noFill/>
          <a:ln w="12700" cap="flat" cmpd="sng" algn="ctr">
            <a:solidFill>
              <a:srgbClr val="00856A"/>
            </a:solidFill>
            <a:prstDash val="solid"/>
            <a:headEnd type="none" w="med" len="med"/>
            <a:tailEnd type="none" w="med" len="med"/>
          </a:ln>
          <a:effectLst/>
        </p:spPr>
      </p:cxnSp>
      <p:sp>
        <p:nvSpPr>
          <p:cNvPr id="66" name="Rectangle 65">
            <a:extLst>
              <a:ext uri="{FF2B5EF4-FFF2-40B4-BE49-F238E27FC236}">
                <a16:creationId xmlns:a16="http://schemas.microsoft.com/office/drawing/2014/main" id="{B520FBBD-6627-4A55-AA99-535A1238B01E}"/>
              </a:ext>
            </a:extLst>
          </p:cNvPr>
          <p:cNvSpPr/>
          <p:nvPr/>
        </p:nvSpPr>
        <p:spPr>
          <a:xfrm>
            <a:off x="8931996" y="2435269"/>
            <a:ext cx="2078574" cy="271554"/>
          </a:xfrm>
          <a:prstGeom prst="rect">
            <a:avLst/>
          </a:prstGeom>
        </p:spPr>
        <p:txBody>
          <a:bodyPr wrap="square" lIns="179285" tIns="0" bIns="0" anchor="ctr" anchorCtr="0">
            <a:spAutoFit/>
          </a:bodyPr>
          <a:lstStyle/>
          <a:p>
            <a:pPr defTabSz="932418">
              <a:lnSpc>
                <a:spcPct val="90000"/>
              </a:lnSpc>
              <a:defRPr/>
            </a:pPr>
            <a:r>
              <a:rPr lang="en-US" sz="1961" dirty="0">
                <a:solidFill>
                  <a:srgbClr val="FFC000"/>
                </a:solidFill>
                <a:latin typeface="Segoe UI Semibold" panose="020B0702040204020203" pitchFamily="34" charset="0"/>
                <a:cs typeface="Segoe UI Semibold" panose="020B0702040204020203" pitchFamily="34" charset="0"/>
              </a:rPr>
              <a:t>Manufacturing</a:t>
            </a:r>
          </a:p>
        </p:txBody>
      </p:sp>
      <p:sp>
        <p:nvSpPr>
          <p:cNvPr id="67" name="Rectangle 66">
            <a:extLst>
              <a:ext uri="{FF2B5EF4-FFF2-40B4-BE49-F238E27FC236}">
                <a16:creationId xmlns:a16="http://schemas.microsoft.com/office/drawing/2014/main" id="{30346D4C-0FC0-46CE-A11A-88DED5DEB38F}"/>
              </a:ext>
            </a:extLst>
          </p:cNvPr>
          <p:cNvSpPr/>
          <p:nvPr/>
        </p:nvSpPr>
        <p:spPr>
          <a:xfrm>
            <a:off x="8931996" y="4748444"/>
            <a:ext cx="2029117" cy="271554"/>
          </a:xfrm>
          <a:prstGeom prst="rect">
            <a:avLst/>
          </a:prstGeom>
        </p:spPr>
        <p:txBody>
          <a:bodyPr wrap="square" lIns="179285" tIns="0" bIns="0" anchor="ctr" anchorCtr="0">
            <a:spAutoFit/>
          </a:bodyPr>
          <a:lstStyle/>
          <a:p>
            <a:pPr defTabSz="932418">
              <a:lnSpc>
                <a:spcPct val="90000"/>
              </a:lnSpc>
              <a:defRPr/>
            </a:pPr>
            <a:r>
              <a:rPr lang="en-US" sz="1961" dirty="0">
                <a:solidFill>
                  <a:srgbClr val="FFC000"/>
                </a:solidFill>
                <a:latin typeface="Segoe UI Semibold" panose="020B0702040204020203" pitchFamily="34" charset="0"/>
                <a:cs typeface="Segoe UI Semibold" panose="020B0702040204020203" pitchFamily="34" charset="0"/>
              </a:rPr>
              <a:t>Government</a:t>
            </a:r>
          </a:p>
        </p:txBody>
      </p:sp>
      <p:sp>
        <p:nvSpPr>
          <p:cNvPr id="68" name="Rectangle 67">
            <a:extLst>
              <a:ext uri="{FF2B5EF4-FFF2-40B4-BE49-F238E27FC236}">
                <a16:creationId xmlns:a16="http://schemas.microsoft.com/office/drawing/2014/main" id="{0ACD5936-AEC1-4DBD-854F-F198B1193276}"/>
              </a:ext>
            </a:extLst>
          </p:cNvPr>
          <p:cNvSpPr/>
          <p:nvPr/>
        </p:nvSpPr>
        <p:spPr>
          <a:xfrm>
            <a:off x="6775487" y="6005653"/>
            <a:ext cx="1391253" cy="271554"/>
          </a:xfrm>
          <a:prstGeom prst="rect">
            <a:avLst/>
          </a:prstGeom>
        </p:spPr>
        <p:txBody>
          <a:bodyPr wrap="square" lIns="179285" tIns="0" bIns="0" anchor="ctr" anchorCtr="0">
            <a:spAutoFit/>
          </a:bodyPr>
          <a:lstStyle/>
          <a:p>
            <a:pPr defTabSz="932418">
              <a:lnSpc>
                <a:spcPct val="90000"/>
              </a:lnSpc>
              <a:defRPr/>
            </a:pPr>
            <a:r>
              <a:rPr lang="en-US" sz="1961" dirty="0">
                <a:solidFill>
                  <a:srgbClr val="FFC000"/>
                </a:solidFill>
                <a:latin typeface="Segoe UI Semibold" panose="020B0702040204020203" pitchFamily="34" charset="0"/>
                <a:cs typeface="Segoe UI Semibold" panose="020B0702040204020203" pitchFamily="34" charset="0"/>
              </a:rPr>
              <a:t>Retail</a:t>
            </a:r>
          </a:p>
        </p:txBody>
      </p:sp>
      <p:sp>
        <p:nvSpPr>
          <p:cNvPr id="69" name="Rectangle 68">
            <a:extLst>
              <a:ext uri="{FF2B5EF4-FFF2-40B4-BE49-F238E27FC236}">
                <a16:creationId xmlns:a16="http://schemas.microsoft.com/office/drawing/2014/main" id="{A8F91C3E-538E-4E6A-901E-40B2F0093E05}"/>
              </a:ext>
            </a:extLst>
          </p:cNvPr>
          <p:cNvSpPr/>
          <p:nvPr/>
        </p:nvSpPr>
        <p:spPr>
          <a:xfrm>
            <a:off x="682063" y="4748444"/>
            <a:ext cx="2525506" cy="271554"/>
          </a:xfrm>
          <a:prstGeom prst="rect">
            <a:avLst/>
          </a:prstGeom>
        </p:spPr>
        <p:txBody>
          <a:bodyPr wrap="square" lIns="179285" tIns="0" rIns="179285" bIns="0" anchor="ctr" anchorCtr="0">
            <a:spAutoFit/>
          </a:bodyPr>
          <a:lstStyle/>
          <a:p>
            <a:pPr algn="r" defTabSz="932418">
              <a:lnSpc>
                <a:spcPct val="90000"/>
              </a:lnSpc>
              <a:defRPr/>
            </a:pPr>
            <a:r>
              <a:rPr lang="en-US" sz="1961" dirty="0">
                <a:solidFill>
                  <a:srgbClr val="FFC000"/>
                </a:solidFill>
                <a:latin typeface="Segoe UI Semibold" panose="020B0702040204020203" pitchFamily="34" charset="0"/>
                <a:cs typeface="Segoe UI Semibold" panose="020B0702040204020203" pitchFamily="34" charset="0"/>
              </a:rPr>
              <a:t>Financial Services</a:t>
            </a:r>
          </a:p>
        </p:txBody>
      </p:sp>
      <p:sp>
        <p:nvSpPr>
          <p:cNvPr id="70" name="Rectangle 69">
            <a:extLst>
              <a:ext uri="{FF2B5EF4-FFF2-40B4-BE49-F238E27FC236}">
                <a16:creationId xmlns:a16="http://schemas.microsoft.com/office/drawing/2014/main" id="{3F927B50-F482-4391-B99A-58227C66F862}"/>
              </a:ext>
            </a:extLst>
          </p:cNvPr>
          <p:cNvSpPr/>
          <p:nvPr/>
        </p:nvSpPr>
        <p:spPr>
          <a:xfrm>
            <a:off x="1399802" y="2420615"/>
            <a:ext cx="1807767" cy="271554"/>
          </a:xfrm>
          <a:prstGeom prst="rect">
            <a:avLst/>
          </a:prstGeom>
        </p:spPr>
        <p:txBody>
          <a:bodyPr wrap="square" lIns="179285" tIns="0" rIns="179285" bIns="0" anchor="ctr" anchorCtr="0">
            <a:spAutoFit/>
          </a:bodyPr>
          <a:lstStyle/>
          <a:p>
            <a:pPr algn="r" defTabSz="932418">
              <a:lnSpc>
                <a:spcPct val="90000"/>
              </a:lnSpc>
              <a:defRPr/>
            </a:pPr>
            <a:r>
              <a:rPr lang="en-US" sz="1961" dirty="0">
                <a:solidFill>
                  <a:srgbClr val="FFC000"/>
                </a:solidFill>
                <a:latin typeface="Segoe UI Semibold" panose="020B0702040204020203" pitchFamily="34" charset="0"/>
                <a:cs typeface="Segoe UI Semibold" panose="020B0702040204020203" pitchFamily="34" charset="0"/>
              </a:rPr>
              <a:t>Education</a:t>
            </a:r>
          </a:p>
        </p:txBody>
      </p:sp>
      <p:sp>
        <p:nvSpPr>
          <p:cNvPr id="71" name="Rectangle 70">
            <a:extLst>
              <a:ext uri="{FF2B5EF4-FFF2-40B4-BE49-F238E27FC236}">
                <a16:creationId xmlns:a16="http://schemas.microsoft.com/office/drawing/2014/main" id="{24B906AB-9CE6-42E6-9B7D-5A47D9EC4EB3}"/>
              </a:ext>
            </a:extLst>
          </p:cNvPr>
          <p:cNvSpPr/>
          <p:nvPr/>
        </p:nvSpPr>
        <p:spPr>
          <a:xfrm>
            <a:off x="6767585" y="1260173"/>
            <a:ext cx="1762243" cy="271554"/>
          </a:xfrm>
          <a:prstGeom prst="rect">
            <a:avLst/>
          </a:prstGeom>
        </p:spPr>
        <p:txBody>
          <a:bodyPr wrap="square" lIns="179285" tIns="0" bIns="0" anchor="ctr" anchorCtr="0">
            <a:spAutoFit/>
          </a:bodyPr>
          <a:lstStyle/>
          <a:p>
            <a:pPr defTabSz="932418">
              <a:lnSpc>
                <a:spcPct val="90000"/>
              </a:lnSpc>
              <a:defRPr/>
            </a:pPr>
            <a:r>
              <a:rPr lang="en-US" sz="1961" dirty="0">
                <a:solidFill>
                  <a:srgbClr val="FFC000"/>
                </a:solidFill>
                <a:latin typeface="Segoe UI Semibold" panose="020B0702040204020203" pitchFamily="34" charset="0"/>
                <a:cs typeface="Segoe UI Semibold" panose="020B0702040204020203" pitchFamily="34" charset="0"/>
              </a:rPr>
              <a:t>Healthcare</a:t>
            </a:r>
          </a:p>
        </p:txBody>
      </p:sp>
      <p:pic>
        <p:nvPicPr>
          <p:cNvPr id="28" name="Picture 27">
            <a:extLst>
              <a:ext uri="{FF2B5EF4-FFF2-40B4-BE49-F238E27FC236}">
                <a16:creationId xmlns:a16="http://schemas.microsoft.com/office/drawing/2014/main" id="{F320F80F-40DB-4D0F-8D31-D11F6C744B36}"/>
              </a:ext>
            </a:extLst>
          </p:cNvPr>
          <p:cNvPicPr>
            <a:picLocks noChangeAspect="1"/>
          </p:cNvPicPr>
          <p:nvPr/>
        </p:nvPicPr>
        <p:blipFill rotWithShape="1">
          <a:blip r:embed="rId3">
            <a:extLst>
              <a:ext uri="{28A0092B-C50C-407E-A947-70E740481C1C}">
                <a14:useLocalDpi xmlns:a14="http://schemas.microsoft.com/office/drawing/2010/main" val="0"/>
              </a:ext>
            </a:extLst>
          </a:blip>
          <a:srcRect l="22992" t="924" r="15910" b="7429"/>
          <a:stretch/>
        </p:blipFill>
        <p:spPr>
          <a:xfrm>
            <a:off x="5419200" y="5474778"/>
            <a:ext cx="1353601" cy="1353601"/>
          </a:xfrm>
          <a:prstGeom prst="ellipse">
            <a:avLst/>
          </a:prstGeom>
        </p:spPr>
      </p:pic>
      <p:pic>
        <p:nvPicPr>
          <p:cNvPr id="29" name="Picture 28">
            <a:extLst>
              <a:ext uri="{FF2B5EF4-FFF2-40B4-BE49-F238E27FC236}">
                <a16:creationId xmlns:a16="http://schemas.microsoft.com/office/drawing/2014/main" id="{953EA327-70A3-4646-87C2-C6890733CBF3}"/>
              </a:ext>
            </a:extLst>
          </p:cNvPr>
          <p:cNvPicPr>
            <a:picLocks noChangeAspect="1"/>
          </p:cNvPicPr>
          <p:nvPr/>
        </p:nvPicPr>
        <p:blipFill rotWithShape="1">
          <a:blip r:embed="rId4">
            <a:extLst>
              <a:ext uri="{28A0092B-C50C-407E-A947-70E740481C1C}">
                <a14:useLocalDpi xmlns:a14="http://schemas.microsoft.com/office/drawing/2010/main" val="0"/>
              </a:ext>
            </a:extLst>
          </a:blip>
          <a:srcRect l="31623" t="5696" r="10551" b="7414"/>
          <a:stretch/>
        </p:blipFill>
        <p:spPr>
          <a:xfrm>
            <a:off x="3216167" y="1864937"/>
            <a:ext cx="1353601" cy="1353601"/>
          </a:xfrm>
          <a:prstGeom prst="ellipse">
            <a:avLst/>
          </a:prstGeom>
        </p:spPr>
      </p:pic>
      <p:pic>
        <p:nvPicPr>
          <p:cNvPr id="30" name="Picture 29">
            <a:extLst>
              <a:ext uri="{FF2B5EF4-FFF2-40B4-BE49-F238E27FC236}">
                <a16:creationId xmlns:a16="http://schemas.microsoft.com/office/drawing/2014/main" id="{D3BFA560-BAA7-4002-A7AC-BE418E776866}"/>
              </a:ext>
            </a:extLst>
          </p:cNvPr>
          <p:cNvPicPr>
            <a:picLocks noChangeAspect="1"/>
          </p:cNvPicPr>
          <p:nvPr/>
        </p:nvPicPr>
        <p:blipFill rotWithShape="1">
          <a:blip r:embed="rId5">
            <a:extLst>
              <a:ext uri="{28A0092B-C50C-407E-A947-70E740481C1C}">
                <a14:useLocalDpi xmlns:a14="http://schemas.microsoft.com/office/drawing/2010/main" val="0"/>
              </a:ext>
            </a:extLst>
          </a:blip>
          <a:srcRect l="45610" t="21619" r="7737" b="8400"/>
          <a:stretch/>
        </p:blipFill>
        <p:spPr>
          <a:xfrm>
            <a:off x="7578394" y="4207419"/>
            <a:ext cx="1353601" cy="1353601"/>
          </a:xfrm>
          <a:prstGeom prst="ellipse">
            <a:avLst/>
          </a:prstGeom>
        </p:spPr>
      </p:pic>
      <p:pic>
        <p:nvPicPr>
          <p:cNvPr id="38" name="Picture 37">
            <a:extLst>
              <a:ext uri="{FF2B5EF4-FFF2-40B4-BE49-F238E27FC236}">
                <a16:creationId xmlns:a16="http://schemas.microsoft.com/office/drawing/2014/main" id="{CC5FC404-7947-490D-9B5A-6DEA50EB07BE}"/>
              </a:ext>
            </a:extLst>
          </p:cNvPr>
          <p:cNvPicPr>
            <a:picLocks noChangeAspect="1"/>
          </p:cNvPicPr>
          <p:nvPr/>
        </p:nvPicPr>
        <p:blipFill rotWithShape="1">
          <a:blip r:embed="rId6">
            <a:extLst>
              <a:ext uri="{28A0092B-C50C-407E-A947-70E740481C1C}">
                <a14:useLocalDpi xmlns:a14="http://schemas.microsoft.com/office/drawing/2010/main" val="0"/>
              </a:ext>
            </a:extLst>
          </a:blip>
          <a:srcRect l="6943" t="2400" r="29207" b="1588"/>
          <a:stretch/>
        </p:blipFill>
        <p:spPr>
          <a:xfrm>
            <a:off x="3216167" y="4207419"/>
            <a:ext cx="1353601" cy="1353601"/>
          </a:xfrm>
          <a:prstGeom prst="ellipse">
            <a:avLst/>
          </a:prstGeom>
        </p:spPr>
      </p:pic>
      <p:pic>
        <p:nvPicPr>
          <p:cNvPr id="39" name="Picture 38">
            <a:extLst>
              <a:ext uri="{FF2B5EF4-FFF2-40B4-BE49-F238E27FC236}">
                <a16:creationId xmlns:a16="http://schemas.microsoft.com/office/drawing/2014/main" id="{58FB18F6-3568-44A1-BB65-8630E88A9CCA}"/>
              </a:ext>
            </a:extLst>
          </p:cNvPr>
          <p:cNvPicPr>
            <a:picLocks noChangeAspect="1"/>
          </p:cNvPicPr>
          <p:nvPr/>
        </p:nvPicPr>
        <p:blipFill rotWithShape="1">
          <a:blip r:embed="rId7">
            <a:extLst>
              <a:ext uri="{28A0092B-C50C-407E-A947-70E740481C1C}">
                <a14:useLocalDpi xmlns:a14="http://schemas.microsoft.com/office/drawing/2010/main" val="0"/>
              </a:ext>
            </a:extLst>
          </a:blip>
          <a:srcRect l="887" t="1225" r="30009" b="7279"/>
          <a:stretch/>
        </p:blipFill>
        <p:spPr>
          <a:xfrm>
            <a:off x="7578394" y="1864937"/>
            <a:ext cx="1353601" cy="1353601"/>
          </a:xfrm>
          <a:prstGeom prst="ellipse">
            <a:avLst/>
          </a:prstGeom>
        </p:spPr>
      </p:pic>
      <p:pic>
        <p:nvPicPr>
          <p:cNvPr id="31" name="Picture 30">
            <a:extLst>
              <a:ext uri="{FF2B5EF4-FFF2-40B4-BE49-F238E27FC236}">
                <a16:creationId xmlns:a16="http://schemas.microsoft.com/office/drawing/2014/main" id="{71C8F0CD-620A-4F1D-9FEB-AA7E8CFD9C8C}"/>
              </a:ext>
            </a:extLst>
          </p:cNvPr>
          <p:cNvPicPr>
            <a:picLocks noChangeAspect="1"/>
          </p:cNvPicPr>
          <p:nvPr/>
        </p:nvPicPr>
        <p:blipFill rotWithShape="1">
          <a:blip r:embed="rId8">
            <a:extLst>
              <a:ext uri="{28A0092B-C50C-407E-A947-70E740481C1C}">
                <a14:useLocalDpi xmlns:a14="http://schemas.microsoft.com/office/drawing/2010/main" val="0"/>
              </a:ext>
            </a:extLst>
          </a:blip>
          <a:srcRect l="22465" t="634" r="12961" b="2500"/>
          <a:stretch/>
        </p:blipFill>
        <p:spPr>
          <a:xfrm>
            <a:off x="5418867" y="734448"/>
            <a:ext cx="1353601" cy="1353601"/>
          </a:xfrm>
          <a:prstGeom prst="ellipse">
            <a:avLst/>
          </a:prstGeom>
        </p:spPr>
      </p:pic>
      <p:grpSp>
        <p:nvGrpSpPr>
          <p:cNvPr id="4" name="Group 3">
            <a:extLst>
              <a:ext uri="{FF2B5EF4-FFF2-40B4-BE49-F238E27FC236}">
                <a16:creationId xmlns:a16="http://schemas.microsoft.com/office/drawing/2014/main" id="{145E77EC-F036-426A-9D87-84E9AE7DC0D1}"/>
              </a:ext>
            </a:extLst>
          </p:cNvPr>
          <p:cNvGrpSpPr/>
          <p:nvPr/>
        </p:nvGrpSpPr>
        <p:grpSpPr>
          <a:xfrm>
            <a:off x="4829151" y="2578934"/>
            <a:ext cx="2509989" cy="2509989"/>
            <a:chOff x="-1568006" y="3582703"/>
            <a:chExt cx="2560320" cy="2560320"/>
          </a:xfrm>
        </p:grpSpPr>
        <p:sp>
          <p:nvSpPr>
            <p:cNvPr id="33" name="Oval 32">
              <a:extLst>
                <a:ext uri="{FF2B5EF4-FFF2-40B4-BE49-F238E27FC236}">
                  <a16:creationId xmlns:a16="http://schemas.microsoft.com/office/drawing/2014/main" id="{4C02EAC1-71D3-43C9-BF27-7032018AB859}"/>
                </a:ext>
              </a:extLst>
            </p:cNvPr>
            <p:cNvSpPr/>
            <p:nvPr/>
          </p:nvSpPr>
          <p:spPr bwMode="auto">
            <a:xfrm>
              <a:off x="-1568006" y="3582703"/>
              <a:ext cx="2560320" cy="2560320"/>
            </a:xfrm>
            <a:prstGeom prst="ellipse">
              <a:avLst/>
            </a:prstGeom>
            <a:solidFill>
              <a:srgbClr val="E4E4E4"/>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10669CBB-4C83-454D-9976-7D3E79A2BB0B}"/>
                </a:ext>
              </a:extLst>
            </p:cNvPr>
            <p:cNvSpPr/>
            <p:nvPr/>
          </p:nvSpPr>
          <p:spPr bwMode="auto">
            <a:xfrm>
              <a:off x="-1568006" y="3582703"/>
              <a:ext cx="2560320" cy="2560320"/>
            </a:xfrm>
            <a:prstGeom prst="ellipse">
              <a:avLst/>
            </a:prstGeom>
            <a:noFill/>
            <a:ln w="12700" cap="flat" cmpd="sng" algn="ctr">
              <a:solidFill>
                <a:srgbClr val="00856A"/>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Semilight"/>
                <a:cs typeface="Segoe UI" pitchFamily="34" charset="0"/>
              </a:endParaRPr>
            </a:p>
          </p:txBody>
        </p:sp>
      </p:grpSp>
      <p:grpSp>
        <p:nvGrpSpPr>
          <p:cNvPr id="5" name="Group 4">
            <a:extLst>
              <a:ext uri="{FF2B5EF4-FFF2-40B4-BE49-F238E27FC236}">
                <a16:creationId xmlns:a16="http://schemas.microsoft.com/office/drawing/2014/main" id="{4F320484-AEF4-4B69-B0A1-592C044E8DAB}"/>
              </a:ext>
            </a:extLst>
          </p:cNvPr>
          <p:cNvGrpSpPr>
            <a:grpSpLocks noChangeAspect="1"/>
          </p:cNvGrpSpPr>
          <p:nvPr/>
        </p:nvGrpSpPr>
        <p:grpSpPr bwMode="auto">
          <a:xfrm>
            <a:off x="2513075" y="2117492"/>
            <a:ext cx="4826066" cy="2966294"/>
            <a:chOff x="-64" y="2848"/>
            <a:chExt cx="3101" cy="1906"/>
          </a:xfrm>
        </p:grpSpPr>
        <p:sp>
          <p:nvSpPr>
            <p:cNvPr id="7" name="Freeform 5">
              <a:extLst>
                <a:ext uri="{FF2B5EF4-FFF2-40B4-BE49-F238E27FC236}">
                  <a16:creationId xmlns:a16="http://schemas.microsoft.com/office/drawing/2014/main" id="{C42D85D1-C0C3-4236-B4D4-6997CAB8A328}"/>
                </a:ext>
              </a:extLst>
            </p:cNvPr>
            <p:cNvSpPr>
              <a:spLocks/>
            </p:cNvSpPr>
            <p:nvPr/>
          </p:nvSpPr>
          <p:spPr bwMode="auto">
            <a:xfrm>
              <a:off x="470" y="3538"/>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6">
              <a:extLst>
                <a:ext uri="{FF2B5EF4-FFF2-40B4-BE49-F238E27FC236}">
                  <a16:creationId xmlns:a16="http://schemas.microsoft.com/office/drawing/2014/main" id="{B190F2B2-9896-44AE-80C7-6DA973CC2045}"/>
                </a:ext>
              </a:extLst>
            </p:cNvPr>
            <p:cNvSpPr>
              <a:spLocks/>
            </p:cNvSpPr>
            <p:nvPr/>
          </p:nvSpPr>
          <p:spPr bwMode="auto">
            <a:xfrm>
              <a:off x="590" y="2893"/>
              <a:ext cx="22" cy="31"/>
            </a:xfrm>
            <a:custGeom>
              <a:avLst/>
              <a:gdLst>
                <a:gd name="T0" fmla="*/ 6 w 7"/>
                <a:gd name="T1" fmla="*/ 10 h 10"/>
                <a:gd name="T2" fmla="*/ 6 w 7"/>
                <a:gd name="T3" fmla="*/ 10 h 10"/>
                <a:gd name="T4" fmla="*/ 7 w 7"/>
                <a:gd name="T5" fmla="*/ 10 h 10"/>
                <a:gd name="T6" fmla="*/ 7 w 7"/>
                <a:gd name="T7" fmla="*/ 10 h 10"/>
                <a:gd name="T8" fmla="*/ 7 w 7"/>
                <a:gd name="T9" fmla="*/ 4 h 10"/>
                <a:gd name="T10" fmla="*/ 6 w 7"/>
                <a:gd name="T11" fmla="*/ 4 h 10"/>
                <a:gd name="T12" fmla="*/ 5 w 7"/>
                <a:gd name="T13" fmla="*/ 2 h 10"/>
                <a:gd name="T14" fmla="*/ 4 w 7"/>
                <a:gd name="T15" fmla="*/ 1 h 10"/>
                <a:gd name="T16" fmla="*/ 3 w 7"/>
                <a:gd name="T17" fmla="*/ 0 h 10"/>
                <a:gd name="T18" fmla="*/ 3 w 7"/>
                <a:gd name="T19" fmla="*/ 0 h 10"/>
                <a:gd name="T20" fmla="*/ 3 w 7"/>
                <a:gd name="T21" fmla="*/ 0 h 10"/>
                <a:gd name="T22" fmla="*/ 1 w 7"/>
                <a:gd name="T23" fmla="*/ 2 h 10"/>
                <a:gd name="T24" fmla="*/ 1 w 7"/>
                <a:gd name="T25" fmla="*/ 3 h 10"/>
                <a:gd name="T26" fmla="*/ 0 w 7"/>
                <a:gd name="T27" fmla="*/ 5 h 10"/>
                <a:gd name="T28" fmla="*/ 6 w 7"/>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0">
                  <a:moveTo>
                    <a:pt x="6" y="10"/>
                  </a:moveTo>
                  <a:cubicBezTo>
                    <a:pt x="6" y="10"/>
                    <a:pt x="6" y="10"/>
                    <a:pt x="6" y="10"/>
                  </a:cubicBezTo>
                  <a:cubicBezTo>
                    <a:pt x="7" y="10"/>
                    <a:pt x="7" y="10"/>
                    <a:pt x="7" y="10"/>
                  </a:cubicBezTo>
                  <a:cubicBezTo>
                    <a:pt x="7" y="10"/>
                    <a:pt x="7" y="10"/>
                    <a:pt x="7" y="10"/>
                  </a:cubicBezTo>
                  <a:cubicBezTo>
                    <a:pt x="7" y="8"/>
                    <a:pt x="7" y="6"/>
                    <a:pt x="7" y="4"/>
                  </a:cubicBezTo>
                  <a:cubicBezTo>
                    <a:pt x="6" y="4"/>
                    <a:pt x="6" y="4"/>
                    <a:pt x="6" y="4"/>
                  </a:cubicBezTo>
                  <a:cubicBezTo>
                    <a:pt x="6" y="3"/>
                    <a:pt x="5" y="2"/>
                    <a:pt x="5" y="2"/>
                  </a:cubicBezTo>
                  <a:cubicBezTo>
                    <a:pt x="4" y="1"/>
                    <a:pt x="4" y="1"/>
                    <a:pt x="4" y="1"/>
                  </a:cubicBezTo>
                  <a:cubicBezTo>
                    <a:pt x="3" y="0"/>
                    <a:pt x="3" y="0"/>
                    <a:pt x="3" y="0"/>
                  </a:cubicBezTo>
                  <a:cubicBezTo>
                    <a:pt x="3" y="0"/>
                    <a:pt x="3" y="0"/>
                    <a:pt x="3" y="0"/>
                  </a:cubicBezTo>
                  <a:cubicBezTo>
                    <a:pt x="3" y="0"/>
                    <a:pt x="3" y="0"/>
                    <a:pt x="3" y="0"/>
                  </a:cubicBezTo>
                  <a:cubicBezTo>
                    <a:pt x="2" y="0"/>
                    <a:pt x="2" y="1"/>
                    <a:pt x="1" y="2"/>
                  </a:cubicBezTo>
                  <a:cubicBezTo>
                    <a:pt x="1" y="2"/>
                    <a:pt x="1" y="2"/>
                    <a:pt x="1" y="3"/>
                  </a:cubicBezTo>
                  <a:cubicBezTo>
                    <a:pt x="0" y="4"/>
                    <a:pt x="0" y="5"/>
                    <a:pt x="0" y="5"/>
                  </a:cubicBezTo>
                  <a:cubicBezTo>
                    <a:pt x="0" y="6"/>
                    <a:pt x="4" y="9"/>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7">
              <a:extLst>
                <a:ext uri="{FF2B5EF4-FFF2-40B4-BE49-F238E27FC236}">
                  <a16:creationId xmlns:a16="http://schemas.microsoft.com/office/drawing/2014/main" id="{C0E33EEB-1C72-4021-B893-45A9DDC7EA19}"/>
                </a:ext>
              </a:extLst>
            </p:cNvPr>
            <p:cNvSpPr>
              <a:spLocks noEditPoints="1"/>
            </p:cNvSpPr>
            <p:nvPr/>
          </p:nvSpPr>
          <p:spPr bwMode="auto">
            <a:xfrm>
              <a:off x="1424" y="3141"/>
              <a:ext cx="1613" cy="1613"/>
            </a:xfrm>
            <a:custGeom>
              <a:avLst/>
              <a:gdLst>
                <a:gd name="T0" fmla="*/ 482 w 510"/>
                <a:gd name="T1" fmla="*/ 281 h 510"/>
                <a:gd name="T2" fmla="*/ 467 w 510"/>
                <a:gd name="T3" fmla="*/ 273 h 510"/>
                <a:gd name="T4" fmla="*/ 408 w 510"/>
                <a:gd name="T5" fmla="*/ 277 h 510"/>
                <a:gd name="T6" fmla="*/ 364 w 510"/>
                <a:gd name="T7" fmla="*/ 247 h 510"/>
                <a:gd name="T8" fmla="*/ 366 w 510"/>
                <a:gd name="T9" fmla="*/ 276 h 510"/>
                <a:gd name="T10" fmla="*/ 317 w 510"/>
                <a:gd name="T11" fmla="*/ 265 h 510"/>
                <a:gd name="T12" fmla="*/ 326 w 510"/>
                <a:gd name="T13" fmla="*/ 337 h 510"/>
                <a:gd name="T14" fmla="*/ 277 w 510"/>
                <a:gd name="T15" fmla="*/ 413 h 510"/>
                <a:gd name="T16" fmla="*/ 260 w 510"/>
                <a:gd name="T17" fmla="*/ 347 h 510"/>
                <a:gd name="T18" fmla="*/ 236 w 510"/>
                <a:gd name="T19" fmla="*/ 306 h 510"/>
                <a:gd name="T20" fmla="*/ 203 w 510"/>
                <a:gd name="T21" fmla="*/ 243 h 510"/>
                <a:gd name="T22" fmla="*/ 270 w 510"/>
                <a:gd name="T23" fmla="*/ 236 h 510"/>
                <a:gd name="T24" fmla="*/ 295 w 510"/>
                <a:gd name="T25" fmla="*/ 224 h 510"/>
                <a:gd name="T26" fmla="*/ 266 w 510"/>
                <a:gd name="T27" fmla="*/ 209 h 510"/>
                <a:gd name="T28" fmla="*/ 247 w 510"/>
                <a:gd name="T29" fmla="*/ 202 h 510"/>
                <a:gd name="T30" fmla="*/ 209 w 510"/>
                <a:gd name="T31" fmla="*/ 204 h 510"/>
                <a:gd name="T32" fmla="*/ 245 w 510"/>
                <a:gd name="T33" fmla="*/ 164 h 510"/>
                <a:gd name="T34" fmla="*/ 283 w 510"/>
                <a:gd name="T35" fmla="*/ 143 h 510"/>
                <a:gd name="T36" fmla="*/ 262 w 510"/>
                <a:gd name="T37" fmla="*/ 155 h 510"/>
                <a:gd name="T38" fmla="*/ 258 w 510"/>
                <a:gd name="T39" fmla="*/ 115 h 510"/>
                <a:gd name="T40" fmla="*/ 298 w 510"/>
                <a:gd name="T41" fmla="*/ 132 h 510"/>
                <a:gd name="T42" fmla="*/ 318 w 510"/>
                <a:gd name="T43" fmla="*/ 103 h 510"/>
                <a:gd name="T44" fmla="*/ 341 w 510"/>
                <a:gd name="T45" fmla="*/ 108 h 510"/>
                <a:gd name="T46" fmla="*/ 353 w 510"/>
                <a:gd name="T47" fmla="*/ 86 h 510"/>
                <a:gd name="T48" fmla="*/ 355 w 510"/>
                <a:gd name="T49" fmla="*/ 49 h 510"/>
                <a:gd name="T50" fmla="*/ 390 w 510"/>
                <a:gd name="T51" fmla="*/ 75 h 510"/>
                <a:gd name="T52" fmla="*/ 425 w 510"/>
                <a:gd name="T53" fmla="*/ 75 h 510"/>
                <a:gd name="T54" fmla="*/ 96 w 510"/>
                <a:gd name="T55" fmla="*/ 79 h 510"/>
                <a:gd name="T56" fmla="*/ 77 w 510"/>
                <a:gd name="T57" fmla="*/ 102 h 510"/>
                <a:gd name="T58" fmla="*/ 79 w 510"/>
                <a:gd name="T59" fmla="*/ 111 h 510"/>
                <a:gd name="T60" fmla="*/ 56 w 510"/>
                <a:gd name="T61" fmla="*/ 152 h 510"/>
                <a:gd name="T62" fmla="*/ 99 w 510"/>
                <a:gd name="T63" fmla="*/ 149 h 510"/>
                <a:gd name="T64" fmla="*/ 102 w 510"/>
                <a:gd name="T65" fmla="*/ 179 h 510"/>
                <a:gd name="T66" fmla="*/ 33 w 510"/>
                <a:gd name="T67" fmla="*/ 248 h 510"/>
                <a:gd name="T68" fmla="*/ 5 w 510"/>
                <a:gd name="T69" fmla="*/ 274 h 510"/>
                <a:gd name="T70" fmla="*/ 112 w 510"/>
                <a:gd name="T71" fmla="*/ 459 h 510"/>
                <a:gd name="T72" fmla="*/ 39 w 510"/>
                <a:gd name="T73" fmla="*/ 340 h 510"/>
                <a:gd name="T74" fmla="*/ 148 w 510"/>
                <a:gd name="T75" fmla="*/ 342 h 510"/>
                <a:gd name="T76" fmla="*/ 121 w 510"/>
                <a:gd name="T77" fmla="*/ 457 h 510"/>
                <a:gd name="T78" fmla="*/ 469 w 510"/>
                <a:gd name="T79" fmla="*/ 388 h 510"/>
                <a:gd name="T80" fmla="*/ 501 w 510"/>
                <a:gd name="T81" fmla="*/ 307 h 510"/>
                <a:gd name="T82" fmla="*/ 415 w 510"/>
                <a:gd name="T83" fmla="*/ 64 h 510"/>
                <a:gd name="T84" fmla="*/ 299 w 510"/>
                <a:gd name="T85" fmla="*/ 58 h 510"/>
                <a:gd name="T86" fmla="*/ 274 w 510"/>
                <a:gd name="T87" fmla="*/ 71 h 510"/>
                <a:gd name="T88" fmla="*/ 135 w 510"/>
                <a:gd name="T89" fmla="*/ 462 h 510"/>
                <a:gd name="T90" fmla="*/ 201 w 510"/>
                <a:gd name="T91" fmla="*/ 126 h 510"/>
                <a:gd name="T92" fmla="*/ 226 w 510"/>
                <a:gd name="T93" fmla="*/ 157 h 510"/>
                <a:gd name="T94" fmla="*/ 220 w 510"/>
                <a:gd name="T95" fmla="*/ 163 h 510"/>
                <a:gd name="T96" fmla="*/ 118 w 510"/>
                <a:gd name="T97" fmla="*/ 86 h 510"/>
                <a:gd name="T98" fmla="*/ 98 w 510"/>
                <a:gd name="T99" fmla="*/ 64 h 510"/>
                <a:gd name="T100" fmla="*/ 85 w 510"/>
                <a:gd name="T101" fmla="*/ 92 h 510"/>
                <a:gd name="T102" fmla="*/ 98 w 510"/>
                <a:gd name="T103" fmla="*/ 131 h 510"/>
                <a:gd name="T104" fmla="*/ 117 w 510"/>
                <a:gd name="T105" fmla="*/ 91 h 510"/>
                <a:gd name="T106" fmla="*/ 123 w 510"/>
                <a:gd name="T107" fmla="*/ 70 h 510"/>
                <a:gd name="T108" fmla="*/ 137 w 510"/>
                <a:gd name="T109" fmla="*/ 49 h 510"/>
                <a:gd name="T110" fmla="*/ 168 w 510"/>
                <a:gd name="T111" fmla="*/ 464 h 510"/>
                <a:gd name="T112" fmla="*/ 139 w 510"/>
                <a:gd name="T113" fmla="*/ 142 h 510"/>
                <a:gd name="T114" fmla="*/ 148 w 510"/>
                <a:gd name="T115" fmla="*/ 91 h 510"/>
                <a:gd name="T116" fmla="*/ 181 w 510"/>
                <a:gd name="T117" fmla="*/ 53 h 510"/>
                <a:gd name="T118" fmla="*/ 206 w 510"/>
                <a:gd name="T119" fmla="*/ 92 h 510"/>
                <a:gd name="T120" fmla="*/ 331 w 510"/>
                <a:gd name="T121" fmla="*/ 387 h 510"/>
                <a:gd name="T122" fmla="*/ 437 w 510"/>
                <a:gd name="T123" fmla="*/ 298 h 510"/>
                <a:gd name="T124" fmla="*/ 467 w 510"/>
                <a:gd name="T125" fmla="*/ 303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0" h="510">
                  <a:moveTo>
                    <a:pt x="506" y="254"/>
                  </a:moveTo>
                  <a:cubicBezTo>
                    <a:pt x="506" y="254"/>
                    <a:pt x="506" y="254"/>
                    <a:pt x="506" y="254"/>
                  </a:cubicBezTo>
                  <a:cubicBezTo>
                    <a:pt x="505" y="254"/>
                    <a:pt x="505" y="254"/>
                    <a:pt x="505" y="254"/>
                  </a:cubicBezTo>
                  <a:cubicBezTo>
                    <a:pt x="505" y="255"/>
                    <a:pt x="505" y="255"/>
                    <a:pt x="505" y="255"/>
                  </a:cubicBezTo>
                  <a:cubicBezTo>
                    <a:pt x="506" y="255"/>
                    <a:pt x="506" y="256"/>
                    <a:pt x="505" y="256"/>
                  </a:cubicBezTo>
                  <a:cubicBezTo>
                    <a:pt x="504" y="256"/>
                    <a:pt x="504" y="256"/>
                    <a:pt x="504" y="256"/>
                  </a:cubicBezTo>
                  <a:cubicBezTo>
                    <a:pt x="503" y="256"/>
                    <a:pt x="503" y="256"/>
                    <a:pt x="503" y="256"/>
                  </a:cubicBezTo>
                  <a:cubicBezTo>
                    <a:pt x="502" y="256"/>
                    <a:pt x="501" y="256"/>
                    <a:pt x="500" y="256"/>
                  </a:cubicBezTo>
                  <a:cubicBezTo>
                    <a:pt x="500" y="256"/>
                    <a:pt x="499" y="256"/>
                    <a:pt x="498" y="256"/>
                  </a:cubicBezTo>
                  <a:cubicBezTo>
                    <a:pt x="497" y="256"/>
                    <a:pt x="496" y="256"/>
                    <a:pt x="495" y="257"/>
                  </a:cubicBezTo>
                  <a:cubicBezTo>
                    <a:pt x="494" y="258"/>
                    <a:pt x="494" y="259"/>
                    <a:pt x="493" y="260"/>
                  </a:cubicBezTo>
                  <a:cubicBezTo>
                    <a:pt x="492" y="261"/>
                    <a:pt x="491" y="261"/>
                    <a:pt x="490" y="262"/>
                  </a:cubicBezTo>
                  <a:cubicBezTo>
                    <a:pt x="490" y="263"/>
                    <a:pt x="490" y="263"/>
                    <a:pt x="490" y="263"/>
                  </a:cubicBezTo>
                  <a:cubicBezTo>
                    <a:pt x="489" y="264"/>
                    <a:pt x="488" y="264"/>
                    <a:pt x="488" y="264"/>
                  </a:cubicBezTo>
                  <a:cubicBezTo>
                    <a:pt x="488" y="265"/>
                    <a:pt x="488" y="265"/>
                    <a:pt x="489" y="265"/>
                  </a:cubicBezTo>
                  <a:cubicBezTo>
                    <a:pt x="489" y="265"/>
                    <a:pt x="489" y="265"/>
                    <a:pt x="489" y="265"/>
                  </a:cubicBezTo>
                  <a:cubicBezTo>
                    <a:pt x="490" y="265"/>
                    <a:pt x="490" y="264"/>
                    <a:pt x="491" y="264"/>
                  </a:cubicBezTo>
                  <a:cubicBezTo>
                    <a:pt x="492" y="264"/>
                    <a:pt x="492" y="264"/>
                    <a:pt x="492" y="264"/>
                  </a:cubicBezTo>
                  <a:cubicBezTo>
                    <a:pt x="493" y="264"/>
                    <a:pt x="493" y="264"/>
                    <a:pt x="493" y="265"/>
                  </a:cubicBezTo>
                  <a:cubicBezTo>
                    <a:pt x="493" y="266"/>
                    <a:pt x="494" y="267"/>
                    <a:pt x="495" y="268"/>
                  </a:cubicBezTo>
                  <a:cubicBezTo>
                    <a:pt x="497" y="268"/>
                    <a:pt x="498" y="269"/>
                    <a:pt x="499" y="270"/>
                  </a:cubicBezTo>
                  <a:cubicBezTo>
                    <a:pt x="502" y="271"/>
                    <a:pt x="504" y="272"/>
                    <a:pt x="505" y="272"/>
                  </a:cubicBezTo>
                  <a:cubicBezTo>
                    <a:pt x="504" y="273"/>
                    <a:pt x="504" y="274"/>
                    <a:pt x="503" y="275"/>
                  </a:cubicBezTo>
                  <a:cubicBezTo>
                    <a:pt x="503" y="276"/>
                    <a:pt x="502" y="277"/>
                    <a:pt x="502" y="278"/>
                  </a:cubicBezTo>
                  <a:cubicBezTo>
                    <a:pt x="502" y="278"/>
                    <a:pt x="501" y="280"/>
                    <a:pt x="501" y="281"/>
                  </a:cubicBezTo>
                  <a:cubicBezTo>
                    <a:pt x="501" y="283"/>
                    <a:pt x="502" y="283"/>
                    <a:pt x="500" y="285"/>
                  </a:cubicBezTo>
                  <a:cubicBezTo>
                    <a:pt x="498" y="287"/>
                    <a:pt x="497" y="288"/>
                    <a:pt x="495" y="289"/>
                  </a:cubicBezTo>
                  <a:cubicBezTo>
                    <a:pt x="494" y="289"/>
                    <a:pt x="494" y="291"/>
                    <a:pt x="494" y="291"/>
                  </a:cubicBezTo>
                  <a:cubicBezTo>
                    <a:pt x="494" y="292"/>
                    <a:pt x="494" y="292"/>
                    <a:pt x="494" y="292"/>
                  </a:cubicBezTo>
                  <a:cubicBezTo>
                    <a:pt x="493" y="292"/>
                    <a:pt x="493" y="291"/>
                    <a:pt x="492" y="291"/>
                  </a:cubicBezTo>
                  <a:cubicBezTo>
                    <a:pt x="491" y="290"/>
                    <a:pt x="490" y="289"/>
                    <a:pt x="490" y="289"/>
                  </a:cubicBezTo>
                  <a:cubicBezTo>
                    <a:pt x="489" y="288"/>
                    <a:pt x="489" y="287"/>
                    <a:pt x="488" y="286"/>
                  </a:cubicBezTo>
                  <a:cubicBezTo>
                    <a:pt x="488" y="286"/>
                    <a:pt x="488" y="285"/>
                    <a:pt x="488" y="285"/>
                  </a:cubicBezTo>
                  <a:cubicBezTo>
                    <a:pt x="488" y="285"/>
                    <a:pt x="488" y="285"/>
                    <a:pt x="487" y="284"/>
                  </a:cubicBezTo>
                  <a:cubicBezTo>
                    <a:pt x="487" y="284"/>
                    <a:pt x="487" y="284"/>
                    <a:pt x="487" y="284"/>
                  </a:cubicBezTo>
                  <a:cubicBezTo>
                    <a:pt x="486" y="283"/>
                    <a:pt x="485" y="283"/>
                    <a:pt x="484" y="282"/>
                  </a:cubicBezTo>
                  <a:cubicBezTo>
                    <a:pt x="484" y="282"/>
                    <a:pt x="483" y="281"/>
                    <a:pt x="482" y="281"/>
                  </a:cubicBezTo>
                  <a:cubicBezTo>
                    <a:pt x="482" y="280"/>
                    <a:pt x="482" y="280"/>
                    <a:pt x="481" y="280"/>
                  </a:cubicBezTo>
                  <a:cubicBezTo>
                    <a:pt x="481" y="280"/>
                    <a:pt x="481" y="280"/>
                    <a:pt x="481" y="280"/>
                  </a:cubicBezTo>
                  <a:cubicBezTo>
                    <a:pt x="481" y="280"/>
                    <a:pt x="481" y="280"/>
                    <a:pt x="480" y="281"/>
                  </a:cubicBezTo>
                  <a:cubicBezTo>
                    <a:pt x="480" y="282"/>
                    <a:pt x="480" y="283"/>
                    <a:pt x="480" y="283"/>
                  </a:cubicBezTo>
                  <a:cubicBezTo>
                    <a:pt x="480" y="284"/>
                    <a:pt x="479" y="285"/>
                    <a:pt x="479" y="287"/>
                  </a:cubicBezTo>
                  <a:cubicBezTo>
                    <a:pt x="479" y="288"/>
                    <a:pt x="480" y="288"/>
                    <a:pt x="480" y="289"/>
                  </a:cubicBezTo>
                  <a:cubicBezTo>
                    <a:pt x="481" y="289"/>
                    <a:pt x="482" y="290"/>
                    <a:pt x="482" y="290"/>
                  </a:cubicBezTo>
                  <a:cubicBezTo>
                    <a:pt x="482" y="290"/>
                    <a:pt x="483" y="290"/>
                    <a:pt x="483" y="290"/>
                  </a:cubicBezTo>
                  <a:cubicBezTo>
                    <a:pt x="483" y="290"/>
                    <a:pt x="484" y="291"/>
                    <a:pt x="484" y="291"/>
                  </a:cubicBezTo>
                  <a:cubicBezTo>
                    <a:pt x="485" y="291"/>
                    <a:pt x="485" y="292"/>
                    <a:pt x="485" y="292"/>
                  </a:cubicBezTo>
                  <a:cubicBezTo>
                    <a:pt x="485" y="293"/>
                    <a:pt x="488" y="292"/>
                    <a:pt x="488" y="297"/>
                  </a:cubicBezTo>
                  <a:cubicBezTo>
                    <a:pt x="488" y="297"/>
                    <a:pt x="488" y="298"/>
                    <a:pt x="488" y="299"/>
                  </a:cubicBezTo>
                  <a:cubicBezTo>
                    <a:pt x="488" y="300"/>
                    <a:pt x="488" y="302"/>
                    <a:pt x="488" y="303"/>
                  </a:cubicBezTo>
                  <a:cubicBezTo>
                    <a:pt x="488" y="304"/>
                    <a:pt x="487" y="304"/>
                    <a:pt x="487" y="304"/>
                  </a:cubicBezTo>
                  <a:cubicBezTo>
                    <a:pt x="487" y="305"/>
                    <a:pt x="487" y="308"/>
                    <a:pt x="487" y="308"/>
                  </a:cubicBezTo>
                  <a:cubicBezTo>
                    <a:pt x="487" y="308"/>
                    <a:pt x="480" y="307"/>
                    <a:pt x="480" y="305"/>
                  </a:cubicBezTo>
                  <a:cubicBezTo>
                    <a:pt x="480" y="305"/>
                    <a:pt x="480" y="304"/>
                    <a:pt x="480" y="304"/>
                  </a:cubicBezTo>
                  <a:cubicBezTo>
                    <a:pt x="480" y="303"/>
                    <a:pt x="480" y="303"/>
                    <a:pt x="480" y="301"/>
                  </a:cubicBezTo>
                  <a:cubicBezTo>
                    <a:pt x="479" y="299"/>
                    <a:pt x="478" y="299"/>
                    <a:pt x="478" y="298"/>
                  </a:cubicBezTo>
                  <a:cubicBezTo>
                    <a:pt x="478" y="297"/>
                    <a:pt x="478" y="297"/>
                    <a:pt x="477" y="296"/>
                  </a:cubicBezTo>
                  <a:cubicBezTo>
                    <a:pt x="477" y="296"/>
                    <a:pt x="477" y="296"/>
                    <a:pt x="477" y="295"/>
                  </a:cubicBezTo>
                  <a:cubicBezTo>
                    <a:pt x="477" y="295"/>
                    <a:pt x="477" y="295"/>
                    <a:pt x="477" y="295"/>
                  </a:cubicBezTo>
                  <a:cubicBezTo>
                    <a:pt x="477" y="294"/>
                    <a:pt x="477" y="294"/>
                    <a:pt x="477" y="294"/>
                  </a:cubicBezTo>
                  <a:cubicBezTo>
                    <a:pt x="477" y="293"/>
                    <a:pt x="477" y="292"/>
                    <a:pt x="477" y="292"/>
                  </a:cubicBezTo>
                  <a:cubicBezTo>
                    <a:pt x="477" y="292"/>
                    <a:pt x="477" y="292"/>
                    <a:pt x="477" y="292"/>
                  </a:cubicBezTo>
                  <a:cubicBezTo>
                    <a:pt x="476" y="290"/>
                    <a:pt x="476" y="288"/>
                    <a:pt x="476" y="288"/>
                  </a:cubicBezTo>
                  <a:cubicBezTo>
                    <a:pt x="476" y="288"/>
                    <a:pt x="476" y="288"/>
                    <a:pt x="477" y="288"/>
                  </a:cubicBezTo>
                  <a:cubicBezTo>
                    <a:pt x="477" y="287"/>
                    <a:pt x="477" y="287"/>
                    <a:pt x="477" y="286"/>
                  </a:cubicBezTo>
                  <a:cubicBezTo>
                    <a:pt x="477" y="285"/>
                    <a:pt x="477" y="285"/>
                    <a:pt x="477" y="284"/>
                  </a:cubicBezTo>
                  <a:cubicBezTo>
                    <a:pt x="476" y="282"/>
                    <a:pt x="476" y="280"/>
                    <a:pt x="476" y="280"/>
                  </a:cubicBezTo>
                  <a:cubicBezTo>
                    <a:pt x="476" y="279"/>
                    <a:pt x="476" y="279"/>
                    <a:pt x="476" y="279"/>
                  </a:cubicBezTo>
                  <a:cubicBezTo>
                    <a:pt x="476" y="279"/>
                    <a:pt x="472" y="277"/>
                    <a:pt x="472" y="276"/>
                  </a:cubicBezTo>
                  <a:cubicBezTo>
                    <a:pt x="473" y="274"/>
                    <a:pt x="471" y="271"/>
                    <a:pt x="471" y="271"/>
                  </a:cubicBezTo>
                  <a:cubicBezTo>
                    <a:pt x="471" y="271"/>
                    <a:pt x="471" y="271"/>
                    <a:pt x="470" y="271"/>
                  </a:cubicBezTo>
                  <a:cubicBezTo>
                    <a:pt x="470" y="272"/>
                    <a:pt x="470" y="272"/>
                    <a:pt x="470" y="272"/>
                  </a:cubicBezTo>
                  <a:cubicBezTo>
                    <a:pt x="470" y="272"/>
                    <a:pt x="469" y="273"/>
                    <a:pt x="468" y="273"/>
                  </a:cubicBezTo>
                  <a:cubicBezTo>
                    <a:pt x="467" y="273"/>
                    <a:pt x="467" y="273"/>
                    <a:pt x="467" y="273"/>
                  </a:cubicBezTo>
                  <a:cubicBezTo>
                    <a:pt x="467" y="273"/>
                    <a:pt x="467" y="273"/>
                    <a:pt x="467" y="273"/>
                  </a:cubicBezTo>
                  <a:cubicBezTo>
                    <a:pt x="466" y="273"/>
                    <a:pt x="466" y="273"/>
                    <a:pt x="465" y="272"/>
                  </a:cubicBezTo>
                  <a:cubicBezTo>
                    <a:pt x="464" y="272"/>
                    <a:pt x="464" y="270"/>
                    <a:pt x="464" y="269"/>
                  </a:cubicBezTo>
                  <a:cubicBezTo>
                    <a:pt x="464" y="269"/>
                    <a:pt x="464" y="269"/>
                    <a:pt x="464" y="269"/>
                  </a:cubicBezTo>
                  <a:cubicBezTo>
                    <a:pt x="465" y="268"/>
                    <a:pt x="466" y="269"/>
                    <a:pt x="464" y="266"/>
                  </a:cubicBezTo>
                  <a:cubicBezTo>
                    <a:pt x="464" y="265"/>
                    <a:pt x="463" y="265"/>
                    <a:pt x="462" y="264"/>
                  </a:cubicBezTo>
                  <a:cubicBezTo>
                    <a:pt x="462" y="264"/>
                    <a:pt x="461" y="263"/>
                    <a:pt x="461" y="262"/>
                  </a:cubicBezTo>
                  <a:cubicBezTo>
                    <a:pt x="459" y="260"/>
                    <a:pt x="459" y="260"/>
                    <a:pt x="458" y="259"/>
                  </a:cubicBezTo>
                  <a:cubicBezTo>
                    <a:pt x="457" y="259"/>
                    <a:pt x="457" y="258"/>
                    <a:pt x="456" y="258"/>
                  </a:cubicBezTo>
                  <a:cubicBezTo>
                    <a:pt x="455" y="258"/>
                    <a:pt x="455" y="257"/>
                    <a:pt x="454" y="257"/>
                  </a:cubicBezTo>
                  <a:cubicBezTo>
                    <a:pt x="453" y="257"/>
                    <a:pt x="453" y="257"/>
                    <a:pt x="453" y="257"/>
                  </a:cubicBezTo>
                  <a:cubicBezTo>
                    <a:pt x="450" y="258"/>
                    <a:pt x="447" y="261"/>
                    <a:pt x="447" y="261"/>
                  </a:cubicBezTo>
                  <a:cubicBezTo>
                    <a:pt x="446" y="262"/>
                    <a:pt x="445" y="263"/>
                    <a:pt x="444" y="264"/>
                  </a:cubicBezTo>
                  <a:cubicBezTo>
                    <a:pt x="444" y="264"/>
                    <a:pt x="445" y="262"/>
                    <a:pt x="445" y="261"/>
                  </a:cubicBezTo>
                  <a:cubicBezTo>
                    <a:pt x="445" y="261"/>
                    <a:pt x="445" y="261"/>
                    <a:pt x="445" y="261"/>
                  </a:cubicBezTo>
                  <a:cubicBezTo>
                    <a:pt x="445" y="261"/>
                    <a:pt x="445" y="261"/>
                    <a:pt x="445" y="261"/>
                  </a:cubicBezTo>
                  <a:cubicBezTo>
                    <a:pt x="444" y="261"/>
                    <a:pt x="443" y="262"/>
                    <a:pt x="441" y="264"/>
                  </a:cubicBezTo>
                  <a:cubicBezTo>
                    <a:pt x="438" y="266"/>
                    <a:pt x="437" y="268"/>
                    <a:pt x="436" y="269"/>
                  </a:cubicBezTo>
                  <a:cubicBezTo>
                    <a:pt x="435" y="270"/>
                    <a:pt x="434" y="270"/>
                    <a:pt x="434" y="271"/>
                  </a:cubicBezTo>
                  <a:cubicBezTo>
                    <a:pt x="433" y="272"/>
                    <a:pt x="433" y="272"/>
                    <a:pt x="433" y="272"/>
                  </a:cubicBezTo>
                  <a:cubicBezTo>
                    <a:pt x="433" y="272"/>
                    <a:pt x="433" y="274"/>
                    <a:pt x="433" y="276"/>
                  </a:cubicBezTo>
                  <a:cubicBezTo>
                    <a:pt x="433" y="277"/>
                    <a:pt x="433" y="280"/>
                    <a:pt x="433" y="280"/>
                  </a:cubicBezTo>
                  <a:cubicBezTo>
                    <a:pt x="432" y="281"/>
                    <a:pt x="432" y="284"/>
                    <a:pt x="431" y="284"/>
                  </a:cubicBezTo>
                  <a:cubicBezTo>
                    <a:pt x="431" y="286"/>
                    <a:pt x="431" y="288"/>
                    <a:pt x="430" y="289"/>
                  </a:cubicBezTo>
                  <a:cubicBezTo>
                    <a:pt x="430" y="289"/>
                    <a:pt x="430" y="290"/>
                    <a:pt x="429" y="290"/>
                  </a:cubicBezTo>
                  <a:cubicBezTo>
                    <a:pt x="429" y="291"/>
                    <a:pt x="429" y="291"/>
                    <a:pt x="429" y="292"/>
                  </a:cubicBezTo>
                  <a:cubicBezTo>
                    <a:pt x="429" y="293"/>
                    <a:pt x="427" y="294"/>
                    <a:pt x="427" y="294"/>
                  </a:cubicBezTo>
                  <a:cubicBezTo>
                    <a:pt x="425" y="295"/>
                    <a:pt x="425" y="295"/>
                    <a:pt x="424" y="296"/>
                  </a:cubicBezTo>
                  <a:cubicBezTo>
                    <a:pt x="424" y="295"/>
                    <a:pt x="423" y="295"/>
                    <a:pt x="423" y="294"/>
                  </a:cubicBezTo>
                  <a:cubicBezTo>
                    <a:pt x="422" y="292"/>
                    <a:pt x="422" y="291"/>
                    <a:pt x="421" y="289"/>
                  </a:cubicBezTo>
                  <a:cubicBezTo>
                    <a:pt x="422" y="289"/>
                    <a:pt x="423" y="290"/>
                    <a:pt x="423" y="290"/>
                  </a:cubicBezTo>
                  <a:cubicBezTo>
                    <a:pt x="424" y="290"/>
                    <a:pt x="423" y="289"/>
                    <a:pt x="418" y="286"/>
                  </a:cubicBezTo>
                  <a:cubicBezTo>
                    <a:pt x="414" y="282"/>
                    <a:pt x="411" y="281"/>
                    <a:pt x="410" y="280"/>
                  </a:cubicBezTo>
                  <a:cubicBezTo>
                    <a:pt x="410" y="280"/>
                    <a:pt x="410" y="280"/>
                    <a:pt x="409" y="280"/>
                  </a:cubicBezTo>
                  <a:cubicBezTo>
                    <a:pt x="409" y="279"/>
                    <a:pt x="409" y="279"/>
                    <a:pt x="409" y="279"/>
                  </a:cubicBezTo>
                  <a:cubicBezTo>
                    <a:pt x="409" y="279"/>
                    <a:pt x="409" y="279"/>
                    <a:pt x="408" y="278"/>
                  </a:cubicBezTo>
                  <a:cubicBezTo>
                    <a:pt x="408" y="278"/>
                    <a:pt x="408" y="278"/>
                    <a:pt x="408" y="277"/>
                  </a:cubicBezTo>
                  <a:cubicBezTo>
                    <a:pt x="408" y="276"/>
                    <a:pt x="408" y="275"/>
                    <a:pt x="409" y="274"/>
                  </a:cubicBezTo>
                  <a:cubicBezTo>
                    <a:pt x="411" y="270"/>
                    <a:pt x="412" y="272"/>
                    <a:pt x="412" y="269"/>
                  </a:cubicBezTo>
                  <a:cubicBezTo>
                    <a:pt x="412" y="268"/>
                    <a:pt x="412" y="268"/>
                    <a:pt x="412" y="268"/>
                  </a:cubicBezTo>
                  <a:cubicBezTo>
                    <a:pt x="412" y="267"/>
                    <a:pt x="412" y="267"/>
                    <a:pt x="412" y="267"/>
                  </a:cubicBezTo>
                  <a:cubicBezTo>
                    <a:pt x="412" y="266"/>
                    <a:pt x="412" y="266"/>
                    <a:pt x="412" y="266"/>
                  </a:cubicBezTo>
                  <a:cubicBezTo>
                    <a:pt x="412" y="266"/>
                    <a:pt x="412" y="266"/>
                    <a:pt x="411" y="265"/>
                  </a:cubicBezTo>
                  <a:cubicBezTo>
                    <a:pt x="411" y="264"/>
                    <a:pt x="411" y="264"/>
                    <a:pt x="411" y="264"/>
                  </a:cubicBezTo>
                  <a:cubicBezTo>
                    <a:pt x="410" y="263"/>
                    <a:pt x="410" y="263"/>
                    <a:pt x="410" y="263"/>
                  </a:cubicBezTo>
                  <a:cubicBezTo>
                    <a:pt x="410" y="262"/>
                    <a:pt x="410" y="262"/>
                    <a:pt x="409" y="262"/>
                  </a:cubicBezTo>
                  <a:cubicBezTo>
                    <a:pt x="409" y="262"/>
                    <a:pt x="408" y="261"/>
                    <a:pt x="408" y="261"/>
                  </a:cubicBezTo>
                  <a:cubicBezTo>
                    <a:pt x="408" y="261"/>
                    <a:pt x="408" y="261"/>
                    <a:pt x="408" y="261"/>
                  </a:cubicBezTo>
                  <a:cubicBezTo>
                    <a:pt x="407" y="261"/>
                    <a:pt x="407" y="262"/>
                    <a:pt x="406" y="262"/>
                  </a:cubicBezTo>
                  <a:cubicBezTo>
                    <a:pt x="406" y="262"/>
                    <a:pt x="406" y="262"/>
                    <a:pt x="406" y="262"/>
                  </a:cubicBezTo>
                  <a:cubicBezTo>
                    <a:pt x="405" y="262"/>
                    <a:pt x="404" y="262"/>
                    <a:pt x="404" y="262"/>
                  </a:cubicBezTo>
                  <a:cubicBezTo>
                    <a:pt x="404" y="262"/>
                    <a:pt x="404" y="262"/>
                    <a:pt x="404" y="263"/>
                  </a:cubicBezTo>
                  <a:cubicBezTo>
                    <a:pt x="403" y="263"/>
                    <a:pt x="403" y="263"/>
                    <a:pt x="402" y="263"/>
                  </a:cubicBezTo>
                  <a:cubicBezTo>
                    <a:pt x="401" y="263"/>
                    <a:pt x="400" y="264"/>
                    <a:pt x="400" y="264"/>
                  </a:cubicBezTo>
                  <a:cubicBezTo>
                    <a:pt x="400" y="264"/>
                    <a:pt x="400" y="263"/>
                    <a:pt x="400" y="262"/>
                  </a:cubicBezTo>
                  <a:cubicBezTo>
                    <a:pt x="399" y="261"/>
                    <a:pt x="398" y="260"/>
                    <a:pt x="398" y="259"/>
                  </a:cubicBezTo>
                  <a:cubicBezTo>
                    <a:pt x="398" y="258"/>
                    <a:pt x="398" y="258"/>
                    <a:pt x="399" y="258"/>
                  </a:cubicBezTo>
                  <a:cubicBezTo>
                    <a:pt x="399" y="258"/>
                    <a:pt x="399" y="258"/>
                    <a:pt x="399" y="258"/>
                  </a:cubicBezTo>
                  <a:cubicBezTo>
                    <a:pt x="400" y="259"/>
                    <a:pt x="400" y="259"/>
                    <a:pt x="400" y="259"/>
                  </a:cubicBezTo>
                  <a:cubicBezTo>
                    <a:pt x="400" y="259"/>
                    <a:pt x="400" y="258"/>
                    <a:pt x="399" y="257"/>
                  </a:cubicBezTo>
                  <a:cubicBezTo>
                    <a:pt x="397" y="255"/>
                    <a:pt x="397" y="254"/>
                    <a:pt x="397" y="254"/>
                  </a:cubicBezTo>
                  <a:cubicBezTo>
                    <a:pt x="397" y="253"/>
                    <a:pt x="396" y="253"/>
                    <a:pt x="394" y="252"/>
                  </a:cubicBezTo>
                  <a:cubicBezTo>
                    <a:pt x="392" y="252"/>
                    <a:pt x="389" y="251"/>
                    <a:pt x="387" y="250"/>
                  </a:cubicBezTo>
                  <a:cubicBezTo>
                    <a:pt x="385" y="250"/>
                    <a:pt x="383" y="249"/>
                    <a:pt x="383" y="249"/>
                  </a:cubicBezTo>
                  <a:cubicBezTo>
                    <a:pt x="382" y="249"/>
                    <a:pt x="382" y="249"/>
                    <a:pt x="382" y="249"/>
                  </a:cubicBezTo>
                  <a:cubicBezTo>
                    <a:pt x="382" y="249"/>
                    <a:pt x="380" y="250"/>
                    <a:pt x="379" y="250"/>
                  </a:cubicBezTo>
                  <a:cubicBezTo>
                    <a:pt x="377" y="251"/>
                    <a:pt x="374" y="251"/>
                    <a:pt x="374" y="252"/>
                  </a:cubicBezTo>
                  <a:cubicBezTo>
                    <a:pt x="374" y="252"/>
                    <a:pt x="374" y="252"/>
                    <a:pt x="374" y="252"/>
                  </a:cubicBezTo>
                  <a:cubicBezTo>
                    <a:pt x="374" y="252"/>
                    <a:pt x="373" y="252"/>
                    <a:pt x="373" y="252"/>
                  </a:cubicBezTo>
                  <a:cubicBezTo>
                    <a:pt x="372" y="251"/>
                    <a:pt x="372" y="251"/>
                    <a:pt x="372" y="251"/>
                  </a:cubicBezTo>
                  <a:cubicBezTo>
                    <a:pt x="372" y="251"/>
                    <a:pt x="371" y="251"/>
                    <a:pt x="370" y="251"/>
                  </a:cubicBezTo>
                  <a:cubicBezTo>
                    <a:pt x="369" y="250"/>
                    <a:pt x="368" y="249"/>
                    <a:pt x="367" y="249"/>
                  </a:cubicBezTo>
                  <a:cubicBezTo>
                    <a:pt x="367" y="249"/>
                    <a:pt x="366" y="249"/>
                    <a:pt x="366" y="248"/>
                  </a:cubicBezTo>
                  <a:cubicBezTo>
                    <a:pt x="365" y="248"/>
                    <a:pt x="364" y="248"/>
                    <a:pt x="364" y="247"/>
                  </a:cubicBezTo>
                  <a:cubicBezTo>
                    <a:pt x="364" y="247"/>
                    <a:pt x="364" y="247"/>
                    <a:pt x="363" y="247"/>
                  </a:cubicBezTo>
                  <a:cubicBezTo>
                    <a:pt x="363" y="247"/>
                    <a:pt x="363" y="247"/>
                    <a:pt x="363" y="247"/>
                  </a:cubicBezTo>
                  <a:cubicBezTo>
                    <a:pt x="362" y="247"/>
                    <a:pt x="360" y="247"/>
                    <a:pt x="360" y="247"/>
                  </a:cubicBezTo>
                  <a:cubicBezTo>
                    <a:pt x="359" y="247"/>
                    <a:pt x="359" y="247"/>
                    <a:pt x="359" y="247"/>
                  </a:cubicBezTo>
                  <a:cubicBezTo>
                    <a:pt x="359" y="247"/>
                    <a:pt x="359" y="247"/>
                    <a:pt x="358" y="246"/>
                  </a:cubicBezTo>
                  <a:cubicBezTo>
                    <a:pt x="358" y="245"/>
                    <a:pt x="357" y="245"/>
                    <a:pt x="356" y="244"/>
                  </a:cubicBezTo>
                  <a:cubicBezTo>
                    <a:pt x="355" y="243"/>
                    <a:pt x="356" y="242"/>
                    <a:pt x="356" y="242"/>
                  </a:cubicBezTo>
                  <a:cubicBezTo>
                    <a:pt x="356" y="242"/>
                    <a:pt x="356" y="242"/>
                    <a:pt x="356" y="242"/>
                  </a:cubicBezTo>
                  <a:cubicBezTo>
                    <a:pt x="356" y="242"/>
                    <a:pt x="355" y="242"/>
                    <a:pt x="354" y="241"/>
                  </a:cubicBezTo>
                  <a:cubicBezTo>
                    <a:pt x="353" y="241"/>
                    <a:pt x="352" y="240"/>
                    <a:pt x="351" y="240"/>
                  </a:cubicBezTo>
                  <a:cubicBezTo>
                    <a:pt x="349" y="239"/>
                    <a:pt x="348" y="239"/>
                    <a:pt x="348" y="239"/>
                  </a:cubicBezTo>
                  <a:cubicBezTo>
                    <a:pt x="348" y="239"/>
                    <a:pt x="348" y="242"/>
                    <a:pt x="348" y="244"/>
                  </a:cubicBezTo>
                  <a:cubicBezTo>
                    <a:pt x="348" y="244"/>
                    <a:pt x="348" y="244"/>
                    <a:pt x="348" y="244"/>
                  </a:cubicBezTo>
                  <a:cubicBezTo>
                    <a:pt x="348" y="245"/>
                    <a:pt x="349" y="245"/>
                    <a:pt x="349" y="246"/>
                  </a:cubicBezTo>
                  <a:cubicBezTo>
                    <a:pt x="349" y="246"/>
                    <a:pt x="349" y="247"/>
                    <a:pt x="349" y="247"/>
                  </a:cubicBezTo>
                  <a:cubicBezTo>
                    <a:pt x="350" y="247"/>
                    <a:pt x="352" y="248"/>
                    <a:pt x="353" y="249"/>
                  </a:cubicBezTo>
                  <a:cubicBezTo>
                    <a:pt x="354" y="249"/>
                    <a:pt x="355" y="250"/>
                    <a:pt x="356" y="251"/>
                  </a:cubicBezTo>
                  <a:cubicBezTo>
                    <a:pt x="356" y="251"/>
                    <a:pt x="356" y="251"/>
                    <a:pt x="356" y="251"/>
                  </a:cubicBezTo>
                  <a:cubicBezTo>
                    <a:pt x="357" y="251"/>
                    <a:pt x="357" y="251"/>
                    <a:pt x="357" y="251"/>
                  </a:cubicBezTo>
                  <a:cubicBezTo>
                    <a:pt x="357" y="252"/>
                    <a:pt x="358" y="252"/>
                    <a:pt x="359" y="252"/>
                  </a:cubicBezTo>
                  <a:cubicBezTo>
                    <a:pt x="360" y="252"/>
                    <a:pt x="360" y="252"/>
                    <a:pt x="361" y="252"/>
                  </a:cubicBezTo>
                  <a:cubicBezTo>
                    <a:pt x="362" y="251"/>
                    <a:pt x="363" y="251"/>
                    <a:pt x="364" y="251"/>
                  </a:cubicBezTo>
                  <a:cubicBezTo>
                    <a:pt x="364" y="251"/>
                    <a:pt x="365" y="251"/>
                    <a:pt x="366" y="251"/>
                  </a:cubicBezTo>
                  <a:cubicBezTo>
                    <a:pt x="366" y="252"/>
                    <a:pt x="367" y="252"/>
                    <a:pt x="368" y="253"/>
                  </a:cubicBezTo>
                  <a:cubicBezTo>
                    <a:pt x="368" y="254"/>
                    <a:pt x="368" y="254"/>
                    <a:pt x="369" y="255"/>
                  </a:cubicBezTo>
                  <a:cubicBezTo>
                    <a:pt x="369" y="256"/>
                    <a:pt x="369" y="256"/>
                    <a:pt x="370" y="256"/>
                  </a:cubicBezTo>
                  <a:cubicBezTo>
                    <a:pt x="370" y="256"/>
                    <a:pt x="370" y="256"/>
                    <a:pt x="370" y="256"/>
                  </a:cubicBezTo>
                  <a:cubicBezTo>
                    <a:pt x="372" y="258"/>
                    <a:pt x="373" y="257"/>
                    <a:pt x="374" y="258"/>
                  </a:cubicBezTo>
                  <a:cubicBezTo>
                    <a:pt x="375" y="258"/>
                    <a:pt x="375" y="262"/>
                    <a:pt x="375" y="263"/>
                  </a:cubicBezTo>
                  <a:cubicBezTo>
                    <a:pt x="375" y="264"/>
                    <a:pt x="373" y="265"/>
                    <a:pt x="372" y="267"/>
                  </a:cubicBezTo>
                  <a:cubicBezTo>
                    <a:pt x="371" y="268"/>
                    <a:pt x="371" y="268"/>
                    <a:pt x="370" y="269"/>
                  </a:cubicBezTo>
                  <a:cubicBezTo>
                    <a:pt x="370" y="270"/>
                    <a:pt x="369" y="271"/>
                    <a:pt x="369" y="272"/>
                  </a:cubicBezTo>
                  <a:cubicBezTo>
                    <a:pt x="369" y="272"/>
                    <a:pt x="369" y="272"/>
                    <a:pt x="368" y="272"/>
                  </a:cubicBezTo>
                  <a:cubicBezTo>
                    <a:pt x="368" y="273"/>
                    <a:pt x="369" y="273"/>
                    <a:pt x="369" y="273"/>
                  </a:cubicBezTo>
                  <a:cubicBezTo>
                    <a:pt x="369" y="274"/>
                    <a:pt x="369" y="274"/>
                    <a:pt x="369" y="274"/>
                  </a:cubicBezTo>
                  <a:cubicBezTo>
                    <a:pt x="369" y="275"/>
                    <a:pt x="369" y="275"/>
                    <a:pt x="368" y="276"/>
                  </a:cubicBezTo>
                  <a:cubicBezTo>
                    <a:pt x="368" y="276"/>
                    <a:pt x="367" y="276"/>
                    <a:pt x="366" y="276"/>
                  </a:cubicBezTo>
                  <a:cubicBezTo>
                    <a:pt x="362" y="277"/>
                    <a:pt x="360" y="277"/>
                    <a:pt x="358" y="279"/>
                  </a:cubicBezTo>
                  <a:cubicBezTo>
                    <a:pt x="356" y="280"/>
                    <a:pt x="356" y="280"/>
                    <a:pt x="355" y="280"/>
                  </a:cubicBezTo>
                  <a:cubicBezTo>
                    <a:pt x="355" y="280"/>
                    <a:pt x="354" y="281"/>
                    <a:pt x="353" y="281"/>
                  </a:cubicBezTo>
                  <a:cubicBezTo>
                    <a:pt x="352" y="282"/>
                    <a:pt x="351" y="282"/>
                    <a:pt x="349" y="283"/>
                  </a:cubicBezTo>
                  <a:cubicBezTo>
                    <a:pt x="348" y="283"/>
                    <a:pt x="346" y="284"/>
                    <a:pt x="345" y="284"/>
                  </a:cubicBezTo>
                  <a:cubicBezTo>
                    <a:pt x="345" y="284"/>
                    <a:pt x="344" y="285"/>
                    <a:pt x="343" y="286"/>
                  </a:cubicBezTo>
                  <a:cubicBezTo>
                    <a:pt x="343" y="286"/>
                    <a:pt x="342" y="287"/>
                    <a:pt x="342" y="287"/>
                  </a:cubicBezTo>
                  <a:cubicBezTo>
                    <a:pt x="341" y="287"/>
                    <a:pt x="341" y="287"/>
                    <a:pt x="341" y="287"/>
                  </a:cubicBezTo>
                  <a:cubicBezTo>
                    <a:pt x="341" y="287"/>
                    <a:pt x="341" y="287"/>
                    <a:pt x="341" y="286"/>
                  </a:cubicBezTo>
                  <a:cubicBezTo>
                    <a:pt x="341" y="286"/>
                    <a:pt x="341" y="286"/>
                    <a:pt x="341" y="286"/>
                  </a:cubicBezTo>
                  <a:cubicBezTo>
                    <a:pt x="340" y="286"/>
                    <a:pt x="340" y="286"/>
                    <a:pt x="339" y="285"/>
                  </a:cubicBezTo>
                  <a:cubicBezTo>
                    <a:pt x="339" y="285"/>
                    <a:pt x="339" y="285"/>
                    <a:pt x="338" y="285"/>
                  </a:cubicBezTo>
                  <a:cubicBezTo>
                    <a:pt x="338" y="284"/>
                    <a:pt x="338" y="284"/>
                    <a:pt x="338" y="284"/>
                  </a:cubicBezTo>
                  <a:cubicBezTo>
                    <a:pt x="338" y="284"/>
                    <a:pt x="338" y="284"/>
                    <a:pt x="338" y="284"/>
                  </a:cubicBezTo>
                  <a:cubicBezTo>
                    <a:pt x="337" y="284"/>
                    <a:pt x="336" y="283"/>
                    <a:pt x="336" y="282"/>
                  </a:cubicBezTo>
                  <a:cubicBezTo>
                    <a:pt x="336" y="281"/>
                    <a:pt x="336" y="281"/>
                    <a:pt x="336" y="280"/>
                  </a:cubicBezTo>
                  <a:cubicBezTo>
                    <a:pt x="336" y="280"/>
                    <a:pt x="336" y="280"/>
                    <a:pt x="336" y="280"/>
                  </a:cubicBezTo>
                  <a:cubicBezTo>
                    <a:pt x="335" y="280"/>
                    <a:pt x="335" y="280"/>
                    <a:pt x="335" y="279"/>
                  </a:cubicBezTo>
                  <a:cubicBezTo>
                    <a:pt x="335" y="279"/>
                    <a:pt x="335" y="278"/>
                    <a:pt x="335" y="277"/>
                  </a:cubicBezTo>
                  <a:cubicBezTo>
                    <a:pt x="334" y="276"/>
                    <a:pt x="334" y="274"/>
                    <a:pt x="333" y="272"/>
                  </a:cubicBezTo>
                  <a:cubicBezTo>
                    <a:pt x="332" y="272"/>
                    <a:pt x="332" y="270"/>
                    <a:pt x="332" y="270"/>
                  </a:cubicBezTo>
                  <a:cubicBezTo>
                    <a:pt x="331" y="270"/>
                    <a:pt x="331" y="270"/>
                    <a:pt x="331" y="270"/>
                  </a:cubicBezTo>
                  <a:cubicBezTo>
                    <a:pt x="330" y="270"/>
                    <a:pt x="330" y="269"/>
                    <a:pt x="329" y="269"/>
                  </a:cubicBezTo>
                  <a:cubicBezTo>
                    <a:pt x="327" y="268"/>
                    <a:pt x="326" y="268"/>
                    <a:pt x="326" y="268"/>
                  </a:cubicBezTo>
                  <a:cubicBezTo>
                    <a:pt x="326" y="268"/>
                    <a:pt x="325" y="267"/>
                    <a:pt x="325" y="265"/>
                  </a:cubicBezTo>
                  <a:cubicBezTo>
                    <a:pt x="325" y="262"/>
                    <a:pt x="325" y="265"/>
                    <a:pt x="325" y="262"/>
                  </a:cubicBezTo>
                  <a:cubicBezTo>
                    <a:pt x="324" y="260"/>
                    <a:pt x="325" y="259"/>
                    <a:pt x="322" y="257"/>
                  </a:cubicBezTo>
                  <a:cubicBezTo>
                    <a:pt x="322" y="257"/>
                    <a:pt x="322" y="257"/>
                    <a:pt x="322" y="256"/>
                  </a:cubicBezTo>
                  <a:cubicBezTo>
                    <a:pt x="322" y="256"/>
                    <a:pt x="322" y="256"/>
                    <a:pt x="321" y="256"/>
                  </a:cubicBezTo>
                  <a:cubicBezTo>
                    <a:pt x="319" y="255"/>
                    <a:pt x="317" y="252"/>
                    <a:pt x="315" y="250"/>
                  </a:cubicBezTo>
                  <a:cubicBezTo>
                    <a:pt x="314" y="249"/>
                    <a:pt x="314" y="248"/>
                    <a:pt x="313" y="248"/>
                  </a:cubicBezTo>
                  <a:cubicBezTo>
                    <a:pt x="313" y="247"/>
                    <a:pt x="313" y="247"/>
                    <a:pt x="313" y="247"/>
                  </a:cubicBezTo>
                  <a:cubicBezTo>
                    <a:pt x="311" y="247"/>
                    <a:pt x="309" y="247"/>
                    <a:pt x="309" y="249"/>
                  </a:cubicBezTo>
                  <a:cubicBezTo>
                    <a:pt x="309" y="249"/>
                    <a:pt x="309" y="249"/>
                    <a:pt x="309" y="249"/>
                  </a:cubicBezTo>
                  <a:cubicBezTo>
                    <a:pt x="309" y="250"/>
                    <a:pt x="309" y="251"/>
                    <a:pt x="310" y="252"/>
                  </a:cubicBezTo>
                  <a:cubicBezTo>
                    <a:pt x="311" y="257"/>
                    <a:pt x="311" y="256"/>
                    <a:pt x="313" y="259"/>
                  </a:cubicBezTo>
                  <a:cubicBezTo>
                    <a:pt x="315" y="262"/>
                    <a:pt x="316" y="263"/>
                    <a:pt x="317" y="265"/>
                  </a:cubicBezTo>
                  <a:cubicBezTo>
                    <a:pt x="317" y="266"/>
                    <a:pt x="318" y="266"/>
                    <a:pt x="318" y="267"/>
                  </a:cubicBezTo>
                  <a:cubicBezTo>
                    <a:pt x="318" y="268"/>
                    <a:pt x="318" y="268"/>
                    <a:pt x="318" y="269"/>
                  </a:cubicBezTo>
                  <a:cubicBezTo>
                    <a:pt x="319" y="269"/>
                    <a:pt x="319" y="270"/>
                    <a:pt x="319" y="270"/>
                  </a:cubicBezTo>
                  <a:cubicBezTo>
                    <a:pt x="319" y="271"/>
                    <a:pt x="320" y="271"/>
                    <a:pt x="320" y="272"/>
                  </a:cubicBezTo>
                  <a:cubicBezTo>
                    <a:pt x="320" y="272"/>
                    <a:pt x="321" y="272"/>
                    <a:pt x="321" y="273"/>
                  </a:cubicBezTo>
                  <a:cubicBezTo>
                    <a:pt x="322" y="275"/>
                    <a:pt x="325" y="277"/>
                    <a:pt x="327" y="278"/>
                  </a:cubicBezTo>
                  <a:cubicBezTo>
                    <a:pt x="327" y="279"/>
                    <a:pt x="328" y="279"/>
                    <a:pt x="328" y="279"/>
                  </a:cubicBezTo>
                  <a:cubicBezTo>
                    <a:pt x="329" y="280"/>
                    <a:pt x="329" y="282"/>
                    <a:pt x="330" y="283"/>
                  </a:cubicBezTo>
                  <a:cubicBezTo>
                    <a:pt x="330" y="284"/>
                    <a:pt x="332" y="286"/>
                    <a:pt x="334" y="287"/>
                  </a:cubicBezTo>
                  <a:cubicBezTo>
                    <a:pt x="334" y="288"/>
                    <a:pt x="336" y="289"/>
                    <a:pt x="337" y="290"/>
                  </a:cubicBezTo>
                  <a:cubicBezTo>
                    <a:pt x="337" y="291"/>
                    <a:pt x="338" y="291"/>
                    <a:pt x="338" y="292"/>
                  </a:cubicBezTo>
                  <a:cubicBezTo>
                    <a:pt x="338" y="292"/>
                    <a:pt x="339" y="293"/>
                    <a:pt x="340" y="294"/>
                  </a:cubicBezTo>
                  <a:cubicBezTo>
                    <a:pt x="340" y="294"/>
                    <a:pt x="340" y="294"/>
                    <a:pt x="340" y="294"/>
                  </a:cubicBezTo>
                  <a:cubicBezTo>
                    <a:pt x="341" y="295"/>
                    <a:pt x="342" y="295"/>
                    <a:pt x="343" y="295"/>
                  </a:cubicBezTo>
                  <a:cubicBezTo>
                    <a:pt x="343" y="295"/>
                    <a:pt x="343" y="295"/>
                    <a:pt x="343" y="295"/>
                  </a:cubicBezTo>
                  <a:cubicBezTo>
                    <a:pt x="344" y="295"/>
                    <a:pt x="345" y="295"/>
                    <a:pt x="347" y="295"/>
                  </a:cubicBezTo>
                  <a:cubicBezTo>
                    <a:pt x="348" y="295"/>
                    <a:pt x="351" y="294"/>
                    <a:pt x="352" y="293"/>
                  </a:cubicBezTo>
                  <a:cubicBezTo>
                    <a:pt x="352" y="292"/>
                    <a:pt x="353" y="292"/>
                    <a:pt x="353" y="291"/>
                  </a:cubicBezTo>
                  <a:cubicBezTo>
                    <a:pt x="355" y="290"/>
                    <a:pt x="356" y="289"/>
                    <a:pt x="356" y="289"/>
                  </a:cubicBezTo>
                  <a:cubicBezTo>
                    <a:pt x="356" y="289"/>
                    <a:pt x="358" y="289"/>
                    <a:pt x="358" y="290"/>
                  </a:cubicBezTo>
                  <a:cubicBezTo>
                    <a:pt x="358" y="291"/>
                    <a:pt x="358" y="291"/>
                    <a:pt x="358" y="291"/>
                  </a:cubicBezTo>
                  <a:cubicBezTo>
                    <a:pt x="358" y="291"/>
                    <a:pt x="358" y="291"/>
                    <a:pt x="358" y="291"/>
                  </a:cubicBezTo>
                  <a:cubicBezTo>
                    <a:pt x="358" y="292"/>
                    <a:pt x="358" y="292"/>
                    <a:pt x="358" y="292"/>
                  </a:cubicBezTo>
                  <a:cubicBezTo>
                    <a:pt x="357" y="294"/>
                    <a:pt x="356" y="297"/>
                    <a:pt x="354" y="300"/>
                  </a:cubicBezTo>
                  <a:cubicBezTo>
                    <a:pt x="352" y="303"/>
                    <a:pt x="351" y="305"/>
                    <a:pt x="351" y="305"/>
                  </a:cubicBezTo>
                  <a:cubicBezTo>
                    <a:pt x="351" y="305"/>
                    <a:pt x="345" y="309"/>
                    <a:pt x="343" y="311"/>
                  </a:cubicBezTo>
                  <a:cubicBezTo>
                    <a:pt x="342" y="312"/>
                    <a:pt x="341" y="313"/>
                    <a:pt x="340" y="314"/>
                  </a:cubicBezTo>
                  <a:cubicBezTo>
                    <a:pt x="340" y="315"/>
                    <a:pt x="340" y="315"/>
                    <a:pt x="340" y="315"/>
                  </a:cubicBezTo>
                  <a:cubicBezTo>
                    <a:pt x="340" y="315"/>
                    <a:pt x="340" y="316"/>
                    <a:pt x="340" y="316"/>
                  </a:cubicBezTo>
                  <a:cubicBezTo>
                    <a:pt x="340" y="317"/>
                    <a:pt x="339" y="317"/>
                    <a:pt x="339" y="317"/>
                  </a:cubicBezTo>
                  <a:cubicBezTo>
                    <a:pt x="338" y="318"/>
                    <a:pt x="337" y="319"/>
                    <a:pt x="336" y="320"/>
                  </a:cubicBezTo>
                  <a:cubicBezTo>
                    <a:pt x="334" y="321"/>
                    <a:pt x="332" y="322"/>
                    <a:pt x="331" y="324"/>
                  </a:cubicBezTo>
                  <a:cubicBezTo>
                    <a:pt x="328" y="326"/>
                    <a:pt x="327" y="327"/>
                    <a:pt x="326" y="329"/>
                  </a:cubicBezTo>
                  <a:cubicBezTo>
                    <a:pt x="326" y="329"/>
                    <a:pt x="326" y="329"/>
                    <a:pt x="326" y="329"/>
                  </a:cubicBezTo>
                  <a:cubicBezTo>
                    <a:pt x="326" y="329"/>
                    <a:pt x="326" y="329"/>
                    <a:pt x="326" y="330"/>
                  </a:cubicBezTo>
                  <a:cubicBezTo>
                    <a:pt x="326" y="330"/>
                    <a:pt x="326" y="330"/>
                    <a:pt x="326" y="330"/>
                  </a:cubicBezTo>
                  <a:cubicBezTo>
                    <a:pt x="326" y="332"/>
                    <a:pt x="326" y="334"/>
                    <a:pt x="326" y="337"/>
                  </a:cubicBezTo>
                  <a:cubicBezTo>
                    <a:pt x="326" y="338"/>
                    <a:pt x="326" y="339"/>
                    <a:pt x="326" y="339"/>
                  </a:cubicBezTo>
                  <a:cubicBezTo>
                    <a:pt x="326" y="340"/>
                    <a:pt x="326" y="340"/>
                    <a:pt x="326" y="341"/>
                  </a:cubicBezTo>
                  <a:cubicBezTo>
                    <a:pt x="326" y="341"/>
                    <a:pt x="326" y="341"/>
                    <a:pt x="326" y="341"/>
                  </a:cubicBezTo>
                  <a:cubicBezTo>
                    <a:pt x="327" y="342"/>
                    <a:pt x="328" y="345"/>
                    <a:pt x="328" y="346"/>
                  </a:cubicBezTo>
                  <a:cubicBezTo>
                    <a:pt x="328" y="346"/>
                    <a:pt x="328" y="346"/>
                    <a:pt x="328" y="347"/>
                  </a:cubicBezTo>
                  <a:cubicBezTo>
                    <a:pt x="328" y="347"/>
                    <a:pt x="328" y="347"/>
                    <a:pt x="328" y="347"/>
                  </a:cubicBezTo>
                  <a:cubicBezTo>
                    <a:pt x="328" y="348"/>
                    <a:pt x="328" y="348"/>
                    <a:pt x="328" y="348"/>
                  </a:cubicBezTo>
                  <a:cubicBezTo>
                    <a:pt x="328" y="349"/>
                    <a:pt x="328" y="350"/>
                    <a:pt x="327" y="352"/>
                  </a:cubicBezTo>
                  <a:cubicBezTo>
                    <a:pt x="325" y="354"/>
                    <a:pt x="325" y="355"/>
                    <a:pt x="324" y="357"/>
                  </a:cubicBezTo>
                  <a:cubicBezTo>
                    <a:pt x="323" y="357"/>
                    <a:pt x="323" y="358"/>
                    <a:pt x="323" y="358"/>
                  </a:cubicBezTo>
                  <a:cubicBezTo>
                    <a:pt x="323" y="358"/>
                    <a:pt x="322" y="359"/>
                    <a:pt x="322" y="359"/>
                  </a:cubicBezTo>
                  <a:cubicBezTo>
                    <a:pt x="322" y="360"/>
                    <a:pt x="321" y="361"/>
                    <a:pt x="321" y="361"/>
                  </a:cubicBezTo>
                  <a:cubicBezTo>
                    <a:pt x="320" y="362"/>
                    <a:pt x="320" y="364"/>
                    <a:pt x="319" y="365"/>
                  </a:cubicBezTo>
                  <a:cubicBezTo>
                    <a:pt x="318" y="367"/>
                    <a:pt x="316" y="369"/>
                    <a:pt x="314" y="370"/>
                  </a:cubicBezTo>
                  <a:cubicBezTo>
                    <a:pt x="313" y="371"/>
                    <a:pt x="312" y="372"/>
                    <a:pt x="312" y="373"/>
                  </a:cubicBezTo>
                  <a:cubicBezTo>
                    <a:pt x="311" y="374"/>
                    <a:pt x="310" y="375"/>
                    <a:pt x="309" y="376"/>
                  </a:cubicBezTo>
                  <a:cubicBezTo>
                    <a:pt x="308" y="377"/>
                    <a:pt x="308" y="378"/>
                    <a:pt x="308" y="379"/>
                  </a:cubicBezTo>
                  <a:cubicBezTo>
                    <a:pt x="308" y="380"/>
                    <a:pt x="308" y="381"/>
                    <a:pt x="308" y="382"/>
                  </a:cubicBezTo>
                  <a:cubicBezTo>
                    <a:pt x="308" y="383"/>
                    <a:pt x="308" y="385"/>
                    <a:pt x="308" y="385"/>
                  </a:cubicBezTo>
                  <a:cubicBezTo>
                    <a:pt x="308" y="386"/>
                    <a:pt x="310" y="386"/>
                    <a:pt x="307" y="388"/>
                  </a:cubicBezTo>
                  <a:cubicBezTo>
                    <a:pt x="305" y="389"/>
                    <a:pt x="304" y="389"/>
                    <a:pt x="303" y="390"/>
                  </a:cubicBezTo>
                  <a:cubicBezTo>
                    <a:pt x="302" y="391"/>
                    <a:pt x="301" y="392"/>
                    <a:pt x="300" y="393"/>
                  </a:cubicBezTo>
                  <a:cubicBezTo>
                    <a:pt x="300" y="393"/>
                    <a:pt x="300" y="393"/>
                    <a:pt x="300" y="393"/>
                  </a:cubicBezTo>
                  <a:cubicBezTo>
                    <a:pt x="299" y="395"/>
                    <a:pt x="298" y="398"/>
                    <a:pt x="297" y="400"/>
                  </a:cubicBezTo>
                  <a:cubicBezTo>
                    <a:pt x="297" y="402"/>
                    <a:pt x="297" y="403"/>
                    <a:pt x="295" y="404"/>
                  </a:cubicBezTo>
                  <a:cubicBezTo>
                    <a:pt x="293" y="405"/>
                    <a:pt x="292" y="406"/>
                    <a:pt x="291" y="407"/>
                  </a:cubicBezTo>
                  <a:cubicBezTo>
                    <a:pt x="291" y="407"/>
                    <a:pt x="291" y="407"/>
                    <a:pt x="291" y="407"/>
                  </a:cubicBezTo>
                  <a:cubicBezTo>
                    <a:pt x="289" y="409"/>
                    <a:pt x="288" y="410"/>
                    <a:pt x="287" y="410"/>
                  </a:cubicBezTo>
                  <a:cubicBezTo>
                    <a:pt x="287" y="411"/>
                    <a:pt x="287" y="411"/>
                    <a:pt x="287" y="411"/>
                  </a:cubicBezTo>
                  <a:cubicBezTo>
                    <a:pt x="286" y="411"/>
                    <a:pt x="286" y="411"/>
                    <a:pt x="286" y="411"/>
                  </a:cubicBezTo>
                  <a:cubicBezTo>
                    <a:pt x="286" y="411"/>
                    <a:pt x="286" y="411"/>
                    <a:pt x="286" y="412"/>
                  </a:cubicBezTo>
                  <a:cubicBezTo>
                    <a:pt x="285" y="412"/>
                    <a:pt x="284" y="412"/>
                    <a:pt x="284" y="413"/>
                  </a:cubicBezTo>
                  <a:cubicBezTo>
                    <a:pt x="283" y="413"/>
                    <a:pt x="282" y="413"/>
                    <a:pt x="281" y="413"/>
                  </a:cubicBezTo>
                  <a:cubicBezTo>
                    <a:pt x="281" y="413"/>
                    <a:pt x="281" y="413"/>
                    <a:pt x="280" y="413"/>
                  </a:cubicBezTo>
                  <a:cubicBezTo>
                    <a:pt x="280" y="413"/>
                    <a:pt x="279" y="413"/>
                    <a:pt x="279" y="413"/>
                  </a:cubicBezTo>
                  <a:cubicBezTo>
                    <a:pt x="279" y="413"/>
                    <a:pt x="279" y="413"/>
                    <a:pt x="278" y="413"/>
                  </a:cubicBezTo>
                  <a:cubicBezTo>
                    <a:pt x="278" y="413"/>
                    <a:pt x="278" y="413"/>
                    <a:pt x="277" y="413"/>
                  </a:cubicBezTo>
                  <a:cubicBezTo>
                    <a:pt x="277" y="413"/>
                    <a:pt x="277" y="413"/>
                    <a:pt x="276" y="413"/>
                  </a:cubicBezTo>
                  <a:cubicBezTo>
                    <a:pt x="275" y="413"/>
                    <a:pt x="275" y="413"/>
                    <a:pt x="274" y="413"/>
                  </a:cubicBezTo>
                  <a:cubicBezTo>
                    <a:pt x="274" y="413"/>
                    <a:pt x="274" y="413"/>
                    <a:pt x="274" y="413"/>
                  </a:cubicBezTo>
                  <a:cubicBezTo>
                    <a:pt x="274" y="413"/>
                    <a:pt x="273" y="413"/>
                    <a:pt x="273" y="413"/>
                  </a:cubicBezTo>
                  <a:cubicBezTo>
                    <a:pt x="272" y="413"/>
                    <a:pt x="272" y="413"/>
                    <a:pt x="272" y="412"/>
                  </a:cubicBezTo>
                  <a:cubicBezTo>
                    <a:pt x="272" y="412"/>
                    <a:pt x="272" y="412"/>
                    <a:pt x="272" y="412"/>
                  </a:cubicBezTo>
                  <a:cubicBezTo>
                    <a:pt x="272" y="412"/>
                    <a:pt x="272" y="412"/>
                    <a:pt x="272" y="412"/>
                  </a:cubicBezTo>
                  <a:cubicBezTo>
                    <a:pt x="272" y="411"/>
                    <a:pt x="272" y="411"/>
                    <a:pt x="272" y="410"/>
                  </a:cubicBezTo>
                  <a:cubicBezTo>
                    <a:pt x="271" y="409"/>
                    <a:pt x="271" y="409"/>
                    <a:pt x="271" y="408"/>
                  </a:cubicBezTo>
                  <a:cubicBezTo>
                    <a:pt x="271" y="407"/>
                    <a:pt x="271" y="407"/>
                    <a:pt x="271" y="405"/>
                  </a:cubicBezTo>
                  <a:cubicBezTo>
                    <a:pt x="270" y="401"/>
                    <a:pt x="270" y="403"/>
                    <a:pt x="268" y="398"/>
                  </a:cubicBezTo>
                  <a:cubicBezTo>
                    <a:pt x="267" y="393"/>
                    <a:pt x="268" y="394"/>
                    <a:pt x="266" y="391"/>
                  </a:cubicBezTo>
                  <a:cubicBezTo>
                    <a:pt x="266" y="391"/>
                    <a:pt x="266" y="391"/>
                    <a:pt x="266" y="390"/>
                  </a:cubicBezTo>
                  <a:cubicBezTo>
                    <a:pt x="265" y="390"/>
                    <a:pt x="265" y="389"/>
                    <a:pt x="264" y="389"/>
                  </a:cubicBezTo>
                  <a:cubicBezTo>
                    <a:pt x="264" y="389"/>
                    <a:pt x="264" y="388"/>
                    <a:pt x="264" y="388"/>
                  </a:cubicBezTo>
                  <a:cubicBezTo>
                    <a:pt x="264" y="387"/>
                    <a:pt x="263" y="387"/>
                    <a:pt x="263" y="387"/>
                  </a:cubicBezTo>
                  <a:cubicBezTo>
                    <a:pt x="263" y="386"/>
                    <a:pt x="262" y="386"/>
                    <a:pt x="262" y="385"/>
                  </a:cubicBezTo>
                  <a:cubicBezTo>
                    <a:pt x="262" y="385"/>
                    <a:pt x="262" y="385"/>
                    <a:pt x="261" y="384"/>
                  </a:cubicBezTo>
                  <a:cubicBezTo>
                    <a:pt x="261" y="384"/>
                    <a:pt x="261" y="384"/>
                    <a:pt x="261" y="384"/>
                  </a:cubicBezTo>
                  <a:cubicBezTo>
                    <a:pt x="260" y="383"/>
                    <a:pt x="260" y="383"/>
                    <a:pt x="260" y="383"/>
                  </a:cubicBezTo>
                  <a:cubicBezTo>
                    <a:pt x="260" y="382"/>
                    <a:pt x="260" y="382"/>
                    <a:pt x="260" y="382"/>
                  </a:cubicBezTo>
                  <a:cubicBezTo>
                    <a:pt x="259" y="382"/>
                    <a:pt x="259" y="382"/>
                    <a:pt x="259" y="382"/>
                  </a:cubicBezTo>
                  <a:cubicBezTo>
                    <a:pt x="259" y="381"/>
                    <a:pt x="259" y="381"/>
                    <a:pt x="259" y="381"/>
                  </a:cubicBezTo>
                  <a:cubicBezTo>
                    <a:pt x="259" y="381"/>
                    <a:pt x="259" y="381"/>
                    <a:pt x="259" y="381"/>
                  </a:cubicBezTo>
                  <a:cubicBezTo>
                    <a:pt x="258" y="380"/>
                    <a:pt x="258" y="379"/>
                    <a:pt x="258" y="378"/>
                  </a:cubicBezTo>
                  <a:cubicBezTo>
                    <a:pt x="257" y="373"/>
                    <a:pt x="257" y="373"/>
                    <a:pt x="257" y="372"/>
                  </a:cubicBezTo>
                  <a:cubicBezTo>
                    <a:pt x="257" y="371"/>
                    <a:pt x="256" y="371"/>
                    <a:pt x="256" y="370"/>
                  </a:cubicBezTo>
                  <a:cubicBezTo>
                    <a:pt x="256" y="370"/>
                    <a:pt x="256" y="370"/>
                    <a:pt x="256" y="369"/>
                  </a:cubicBezTo>
                  <a:cubicBezTo>
                    <a:pt x="256" y="369"/>
                    <a:pt x="256" y="368"/>
                    <a:pt x="256" y="366"/>
                  </a:cubicBezTo>
                  <a:cubicBezTo>
                    <a:pt x="257" y="366"/>
                    <a:pt x="257" y="365"/>
                    <a:pt x="257" y="365"/>
                  </a:cubicBezTo>
                  <a:cubicBezTo>
                    <a:pt x="257" y="363"/>
                    <a:pt x="256" y="362"/>
                    <a:pt x="256" y="361"/>
                  </a:cubicBezTo>
                  <a:cubicBezTo>
                    <a:pt x="256" y="361"/>
                    <a:pt x="256" y="361"/>
                    <a:pt x="256" y="361"/>
                  </a:cubicBezTo>
                  <a:cubicBezTo>
                    <a:pt x="257" y="360"/>
                    <a:pt x="257" y="360"/>
                    <a:pt x="258" y="359"/>
                  </a:cubicBezTo>
                  <a:cubicBezTo>
                    <a:pt x="260" y="357"/>
                    <a:pt x="261" y="357"/>
                    <a:pt x="262" y="357"/>
                  </a:cubicBezTo>
                  <a:cubicBezTo>
                    <a:pt x="262" y="356"/>
                    <a:pt x="262" y="355"/>
                    <a:pt x="262" y="353"/>
                  </a:cubicBezTo>
                  <a:cubicBezTo>
                    <a:pt x="261" y="352"/>
                    <a:pt x="261" y="351"/>
                    <a:pt x="261" y="351"/>
                  </a:cubicBezTo>
                  <a:cubicBezTo>
                    <a:pt x="260" y="349"/>
                    <a:pt x="260" y="350"/>
                    <a:pt x="260" y="347"/>
                  </a:cubicBezTo>
                  <a:cubicBezTo>
                    <a:pt x="259" y="347"/>
                    <a:pt x="259" y="346"/>
                    <a:pt x="259" y="346"/>
                  </a:cubicBezTo>
                  <a:cubicBezTo>
                    <a:pt x="258" y="344"/>
                    <a:pt x="258" y="345"/>
                    <a:pt x="257" y="342"/>
                  </a:cubicBezTo>
                  <a:cubicBezTo>
                    <a:pt x="257" y="341"/>
                    <a:pt x="257" y="341"/>
                    <a:pt x="257" y="341"/>
                  </a:cubicBezTo>
                  <a:cubicBezTo>
                    <a:pt x="257" y="341"/>
                    <a:pt x="257" y="341"/>
                    <a:pt x="257" y="341"/>
                  </a:cubicBezTo>
                  <a:cubicBezTo>
                    <a:pt x="257" y="341"/>
                    <a:pt x="257" y="341"/>
                    <a:pt x="257" y="341"/>
                  </a:cubicBezTo>
                  <a:cubicBezTo>
                    <a:pt x="256" y="340"/>
                    <a:pt x="256" y="340"/>
                    <a:pt x="256" y="339"/>
                  </a:cubicBezTo>
                  <a:cubicBezTo>
                    <a:pt x="256" y="339"/>
                    <a:pt x="256" y="339"/>
                    <a:pt x="256" y="339"/>
                  </a:cubicBezTo>
                  <a:cubicBezTo>
                    <a:pt x="255" y="339"/>
                    <a:pt x="255" y="339"/>
                    <a:pt x="255" y="339"/>
                  </a:cubicBezTo>
                  <a:cubicBezTo>
                    <a:pt x="255" y="339"/>
                    <a:pt x="255" y="338"/>
                    <a:pt x="255" y="338"/>
                  </a:cubicBezTo>
                  <a:cubicBezTo>
                    <a:pt x="255" y="337"/>
                    <a:pt x="255" y="337"/>
                    <a:pt x="255" y="337"/>
                  </a:cubicBezTo>
                  <a:cubicBezTo>
                    <a:pt x="255" y="337"/>
                    <a:pt x="256" y="337"/>
                    <a:pt x="256" y="336"/>
                  </a:cubicBezTo>
                  <a:cubicBezTo>
                    <a:pt x="256" y="335"/>
                    <a:pt x="256" y="334"/>
                    <a:pt x="256" y="334"/>
                  </a:cubicBezTo>
                  <a:cubicBezTo>
                    <a:pt x="256" y="333"/>
                    <a:pt x="256" y="333"/>
                    <a:pt x="256" y="332"/>
                  </a:cubicBezTo>
                  <a:cubicBezTo>
                    <a:pt x="255" y="332"/>
                    <a:pt x="255" y="332"/>
                    <a:pt x="255" y="331"/>
                  </a:cubicBezTo>
                  <a:cubicBezTo>
                    <a:pt x="255" y="331"/>
                    <a:pt x="255" y="330"/>
                    <a:pt x="255" y="329"/>
                  </a:cubicBezTo>
                  <a:cubicBezTo>
                    <a:pt x="254" y="328"/>
                    <a:pt x="254" y="328"/>
                    <a:pt x="254" y="327"/>
                  </a:cubicBezTo>
                  <a:cubicBezTo>
                    <a:pt x="254" y="327"/>
                    <a:pt x="254" y="326"/>
                    <a:pt x="253" y="326"/>
                  </a:cubicBezTo>
                  <a:cubicBezTo>
                    <a:pt x="253" y="326"/>
                    <a:pt x="253" y="326"/>
                    <a:pt x="252" y="325"/>
                  </a:cubicBezTo>
                  <a:cubicBezTo>
                    <a:pt x="252" y="325"/>
                    <a:pt x="251" y="325"/>
                    <a:pt x="251" y="325"/>
                  </a:cubicBezTo>
                  <a:cubicBezTo>
                    <a:pt x="250" y="325"/>
                    <a:pt x="250" y="325"/>
                    <a:pt x="250" y="325"/>
                  </a:cubicBezTo>
                  <a:cubicBezTo>
                    <a:pt x="250" y="325"/>
                    <a:pt x="250" y="325"/>
                    <a:pt x="250" y="325"/>
                  </a:cubicBezTo>
                  <a:cubicBezTo>
                    <a:pt x="250" y="325"/>
                    <a:pt x="250" y="325"/>
                    <a:pt x="250" y="325"/>
                  </a:cubicBezTo>
                  <a:cubicBezTo>
                    <a:pt x="250" y="325"/>
                    <a:pt x="250" y="324"/>
                    <a:pt x="250" y="324"/>
                  </a:cubicBezTo>
                  <a:cubicBezTo>
                    <a:pt x="251" y="323"/>
                    <a:pt x="251" y="322"/>
                    <a:pt x="252" y="322"/>
                  </a:cubicBezTo>
                  <a:cubicBezTo>
                    <a:pt x="253" y="320"/>
                    <a:pt x="254" y="319"/>
                    <a:pt x="254" y="317"/>
                  </a:cubicBezTo>
                  <a:cubicBezTo>
                    <a:pt x="254" y="314"/>
                    <a:pt x="257" y="316"/>
                    <a:pt x="254" y="314"/>
                  </a:cubicBezTo>
                  <a:cubicBezTo>
                    <a:pt x="254" y="314"/>
                    <a:pt x="254" y="314"/>
                    <a:pt x="254" y="313"/>
                  </a:cubicBezTo>
                  <a:cubicBezTo>
                    <a:pt x="254" y="313"/>
                    <a:pt x="254" y="313"/>
                    <a:pt x="254" y="313"/>
                  </a:cubicBezTo>
                  <a:cubicBezTo>
                    <a:pt x="254" y="312"/>
                    <a:pt x="254" y="312"/>
                    <a:pt x="250" y="311"/>
                  </a:cubicBezTo>
                  <a:cubicBezTo>
                    <a:pt x="249" y="311"/>
                    <a:pt x="249" y="311"/>
                    <a:pt x="248" y="311"/>
                  </a:cubicBezTo>
                  <a:cubicBezTo>
                    <a:pt x="245" y="310"/>
                    <a:pt x="243" y="310"/>
                    <a:pt x="242" y="310"/>
                  </a:cubicBezTo>
                  <a:cubicBezTo>
                    <a:pt x="241" y="310"/>
                    <a:pt x="241" y="310"/>
                    <a:pt x="241" y="310"/>
                  </a:cubicBezTo>
                  <a:cubicBezTo>
                    <a:pt x="240" y="310"/>
                    <a:pt x="240" y="310"/>
                    <a:pt x="240" y="310"/>
                  </a:cubicBezTo>
                  <a:cubicBezTo>
                    <a:pt x="239" y="310"/>
                    <a:pt x="239" y="310"/>
                    <a:pt x="239" y="309"/>
                  </a:cubicBezTo>
                  <a:cubicBezTo>
                    <a:pt x="238" y="308"/>
                    <a:pt x="238" y="306"/>
                    <a:pt x="238" y="306"/>
                  </a:cubicBezTo>
                  <a:cubicBezTo>
                    <a:pt x="238" y="306"/>
                    <a:pt x="238" y="306"/>
                    <a:pt x="237" y="306"/>
                  </a:cubicBezTo>
                  <a:cubicBezTo>
                    <a:pt x="237" y="306"/>
                    <a:pt x="236" y="306"/>
                    <a:pt x="236" y="306"/>
                  </a:cubicBezTo>
                  <a:cubicBezTo>
                    <a:pt x="235" y="306"/>
                    <a:pt x="235" y="306"/>
                    <a:pt x="235" y="306"/>
                  </a:cubicBezTo>
                  <a:cubicBezTo>
                    <a:pt x="234" y="306"/>
                    <a:pt x="232" y="306"/>
                    <a:pt x="231" y="306"/>
                  </a:cubicBezTo>
                  <a:cubicBezTo>
                    <a:pt x="230" y="306"/>
                    <a:pt x="230" y="306"/>
                    <a:pt x="229" y="307"/>
                  </a:cubicBezTo>
                  <a:cubicBezTo>
                    <a:pt x="227" y="307"/>
                    <a:pt x="225" y="308"/>
                    <a:pt x="223" y="309"/>
                  </a:cubicBezTo>
                  <a:cubicBezTo>
                    <a:pt x="222" y="310"/>
                    <a:pt x="222" y="310"/>
                    <a:pt x="221" y="310"/>
                  </a:cubicBezTo>
                  <a:cubicBezTo>
                    <a:pt x="221" y="310"/>
                    <a:pt x="219" y="310"/>
                    <a:pt x="218" y="310"/>
                  </a:cubicBezTo>
                  <a:cubicBezTo>
                    <a:pt x="212" y="310"/>
                    <a:pt x="214" y="310"/>
                    <a:pt x="212" y="310"/>
                  </a:cubicBezTo>
                  <a:cubicBezTo>
                    <a:pt x="212" y="310"/>
                    <a:pt x="211" y="310"/>
                    <a:pt x="210" y="310"/>
                  </a:cubicBezTo>
                  <a:cubicBezTo>
                    <a:pt x="210" y="311"/>
                    <a:pt x="210" y="311"/>
                    <a:pt x="209" y="311"/>
                  </a:cubicBezTo>
                  <a:cubicBezTo>
                    <a:pt x="209" y="311"/>
                    <a:pt x="208" y="311"/>
                    <a:pt x="207" y="311"/>
                  </a:cubicBezTo>
                  <a:cubicBezTo>
                    <a:pt x="206" y="311"/>
                    <a:pt x="206" y="311"/>
                    <a:pt x="205" y="311"/>
                  </a:cubicBezTo>
                  <a:cubicBezTo>
                    <a:pt x="205" y="311"/>
                    <a:pt x="204" y="311"/>
                    <a:pt x="204" y="311"/>
                  </a:cubicBezTo>
                  <a:cubicBezTo>
                    <a:pt x="204" y="311"/>
                    <a:pt x="204" y="310"/>
                    <a:pt x="204" y="310"/>
                  </a:cubicBezTo>
                  <a:cubicBezTo>
                    <a:pt x="204" y="309"/>
                    <a:pt x="203" y="308"/>
                    <a:pt x="203" y="307"/>
                  </a:cubicBezTo>
                  <a:cubicBezTo>
                    <a:pt x="203" y="306"/>
                    <a:pt x="202" y="305"/>
                    <a:pt x="202" y="305"/>
                  </a:cubicBezTo>
                  <a:cubicBezTo>
                    <a:pt x="202" y="304"/>
                    <a:pt x="201" y="302"/>
                    <a:pt x="199" y="300"/>
                  </a:cubicBezTo>
                  <a:cubicBezTo>
                    <a:pt x="196" y="297"/>
                    <a:pt x="195" y="297"/>
                    <a:pt x="195" y="297"/>
                  </a:cubicBezTo>
                  <a:cubicBezTo>
                    <a:pt x="194" y="296"/>
                    <a:pt x="194" y="296"/>
                    <a:pt x="194" y="295"/>
                  </a:cubicBezTo>
                  <a:cubicBezTo>
                    <a:pt x="193" y="294"/>
                    <a:pt x="192" y="293"/>
                    <a:pt x="191" y="293"/>
                  </a:cubicBezTo>
                  <a:cubicBezTo>
                    <a:pt x="189" y="292"/>
                    <a:pt x="188" y="291"/>
                    <a:pt x="187" y="289"/>
                  </a:cubicBezTo>
                  <a:cubicBezTo>
                    <a:pt x="187" y="289"/>
                    <a:pt x="187" y="288"/>
                    <a:pt x="187" y="287"/>
                  </a:cubicBezTo>
                  <a:cubicBezTo>
                    <a:pt x="187" y="283"/>
                    <a:pt x="187" y="279"/>
                    <a:pt x="187" y="279"/>
                  </a:cubicBezTo>
                  <a:cubicBezTo>
                    <a:pt x="187" y="279"/>
                    <a:pt x="187" y="279"/>
                    <a:pt x="187" y="277"/>
                  </a:cubicBezTo>
                  <a:cubicBezTo>
                    <a:pt x="187" y="277"/>
                    <a:pt x="187" y="277"/>
                    <a:pt x="186" y="276"/>
                  </a:cubicBezTo>
                  <a:cubicBezTo>
                    <a:pt x="186" y="275"/>
                    <a:pt x="185" y="273"/>
                    <a:pt x="185" y="270"/>
                  </a:cubicBezTo>
                  <a:cubicBezTo>
                    <a:pt x="185" y="267"/>
                    <a:pt x="184" y="265"/>
                    <a:pt x="183" y="264"/>
                  </a:cubicBezTo>
                  <a:cubicBezTo>
                    <a:pt x="183" y="264"/>
                    <a:pt x="183" y="263"/>
                    <a:pt x="183" y="263"/>
                  </a:cubicBezTo>
                  <a:cubicBezTo>
                    <a:pt x="183" y="262"/>
                    <a:pt x="183" y="261"/>
                    <a:pt x="184" y="261"/>
                  </a:cubicBezTo>
                  <a:cubicBezTo>
                    <a:pt x="184" y="261"/>
                    <a:pt x="185" y="260"/>
                    <a:pt x="185" y="260"/>
                  </a:cubicBezTo>
                  <a:cubicBezTo>
                    <a:pt x="186" y="259"/>
                    <a:pt x="187" y="258"/>
                    <a:pt x="188" y="258"/>
                  </a:cubicBezTo>
                  <a:cubicBezTo>
                    <a:pt x="189" y="257"/>
                    <a:pt x="190" y="257"/>
                    <a:pt x="190" y="256"/>
                  </a:cubicBezTo>
                  <a:cubicBezTo>
                    <a:pt x="191" y="256"/>
                    <a:pt x="191" y="256"/>
                    <a:pt x="191" y="255"/>
                  </a:cubicBezTo>
                  <a:cubicBezTo>
                    <a:pt x="192" y="254"/>
                    <a:pt x="195" y="248"/>
                    <a:pt x="195" y="248"/>
                  </a:cubicBezTo>
                  <a:cubicBezTo>
                    <a:pt x="195" y="248"/>
                    <a:pt x="198" y="246"/>
                    <a:pt x="200" y="246"/>
                  </a:cubicBezTo>
                  <a:cubicBezTo>
                    <a:pt x="200" y="246"/>
                    <a:pt x="200" y="246"/>
                    <a:pt x="200" y="246"/>
                  </a:cubicBezTo>
                  <a:cubicBezTo>
                    <a:pt x="200" y="247"/>
                    <a:pt x="200" y="247"/>
                    <a:pt x="200" y="247"/>
                  </a:cubicBezTo>
                  <a:cubicBezTo>
                    <a:pt x="202" y="247"/>
                    <a:pt x="203" y="245"/>
                    <a:pt x="203" y="243"/>
                  </a:cubicBezTo>
                  <a:cubicBezTo>
                    <a:pt x="203" y="241"/>
                    <a:pt x="203" y="240"/>
                    <a:pt x="204" y="238"/>
                  </a:cubicBezTo>
                  <a:cubicBezTo>
                    <a:pt x="205" y="236"/>
                    <a:pt x="206" y="235"/>
                    <a:pt x="206" y="234"/>
                  </a:cubicBezTo>
                  <a:cubicBezTo>
                    <a:pt x="206" y="234"/>
                    <a:pt x="206" y="234"/>
                    <a:pt x="206" y="234"/>
                  </a:cubicBezTo>
                  <a:cubicBezTo>
                    <a:pt x="206" y="234"/>
                    <a:pt x="206" y="233"/>
                    <a:pt x="207" y="233"/>
                  </a:cubicBezTo>
                  <a:cubicBezTo>
                    <a:pt x="207" y="233"/>
                    <a:pt x="208" y="232"/>
                    <a:pt x="208" y="232"/>
                  </a:cubicBezTo>
                  <a:cubicBezTo>
                    <a:pt x="210" y="231"/>
                    <a:pt x="212" y="229"/>
                    <a:pt x="212" y="229"/>
                  </a:cubicBezTo>
                  <a:cubicBezTo>
                    <a:pt x="212" y="228"/>
                    <a:pt x="212" y="228"/>
                    <a:pt x="212" y="228"/>
                  </a:cubicBezTo>
                  <a:cubicBezTo>
                    <a:pt x="212" y="228"/>
                    <a:pt x="212" y="228"/>
                    <a:pt x="212" y="227"/>
                  </a:cubicBezTo>
                  <a:cubicBezTo>
                    <a:pt x="213" y="227"/>
                    <a:pt x="213" y="227"/>
                    <a:pt x="213" y="226"/>
                  </a:cubicBezTo>
                  <a:cubicBezTo>
                    <a:pt x="213" y="226"/>
                    <a:pt x="213" y="226"/>
                    <a:pt x="214" y="226"/>
                  </a:cubicBezTo>
                  <a:cubicBezTo>
                    <a:pt x="215" y="226"/>
                    <a:pt x="215" y="226"/>
                    <a:pt x="216" y="226"/>
                  </a:cubicBezTo>
                  <a:cubicBezTo>
                    <a:pt x="216" y="226"/>
                    <a:pt x="216" y="226"/>
                    <a:pt x="217" y="226"/>
                  </a:cubicBezTo>
                  <a:cubicBezTo>
                    <a:pt x="218" y="226"/>
                    <a:pt x="222" y="226"/>
                    <a:pt x="222" y="226"/>
                  </a:cubicBezTo>
                  <a:cubicBezTo>
                    <a:pt x="222" y="226"/>
                    <a:pt x="226" y="225"/>
                    <a:pt x="228" y="224"/>
                  </a:cubicBezTo>
                  <a:cubicBezTo>
                    <a:pt x="230" y="223"/>
                    <a:pt x="230" y="223"/>
                    <a:pt x="231" y="223"/>
                  </a:cubicBezTo>
                  <a:cubicBezTo>
                    <a:pt x="232" y="223"/>
                    <a:pt x="233" y="223"/>
                    <a:pt x="234" y="223"/>
                  </a:cubicBezTo>
                  <a:cubicBezTo>
                    <a:pt x="235" y="223"/>
                    <a:pt x="237" y="223"/>
                    <a:pt x="238" y="224"/>
                  </a:cubicBezTo>
                  <a:cubicBezTo>
                    <a:pt x="238" y="224"/>
                    <a:pt x="239" y="225"/>
                    <a:pt x="240" y="225"/>
                  </a:cubicBezTo>
                  <a:cubicBezTo>
                    <a:pt x="240" y="225"/>
                    <a:pt x="240" y="225"/>
                    <a:pt x="240" y="225"/>
                  </a:cubicBezTo>
                  <a:cubicBezTo>
                    <a:pt x="242" y="225"/>
                    <a:pt x="243" y="224"/>
                    <a:pt x="244" y="224"/>
                  </a:cubicBezTo>
                  <a:cubicBezTo>
                    <a:pt x="244" y="224"/>
                    <a:pt x="244" y="224"/>
                    <a:pt x="244" y="224"/>
                  </a:cubicBezTo>
                  <a:cubicBezTo>
                    <a:pt x="244" y="224"/>
                    <a:pt x="244" y="224"/>
                    <a:pt x="245" y="224"/>
                  </a:cubicBezTo>
                  <a:cubicBezTo>
                    <a:pt x="245" y="224"/>
                    <a:pt x="245" y="224"/>
                    <a:pt x="246" y="224"/>
                  </a:cubicBezTo>
                  <a:cubicBezTo>
                    <a:pt x="246" y="224"/>
                    <a:pt x="248" y="224"/>
                    <a:pt x="249" y="224"/>
                  </a:cubicBezTo>
                  <a:cubicBezTo>
                    <a:pt x="249" y="224"/>
                    <a:pt x="249" y="224"/>
                    <a:pt x="250" y="224"/>
                  </a:cubicBezTo>
                  <a:cubicBezTo>
                    <a:pt x="250" y="224"/>
                    <a:pt x="251" y="224"/>
                    <a:pt x="251" y="224"/>
                  </a:cubicBezTo>
                  <a:cubicBezTo>
                    <a:pt x="252" y="224"/>
                    <a:pt x="253" y="223"/>
                    <a:pt x="253" y="223"/>
                  </a:cubicBezTo>
                  <a:cubicBezTo>
                    <a:pt x="254" y="222"/>
                    <a:pt x="254" y="222"/>
                    <a:pt x="254" y="222"/>
                  </a:cubicBezTo>
                  <a:cubicBezTo>
                    <a:pt x="254" y="222"/>
                    <a:pt x="254" y="222"/>
                    <a:pt x="254" y="222"/>
                  </a:cubicBezTo>
                  <a:cubicBezTo>
                    <a:pt x="254" y="222"/>
                    <a:pt x="254" y="222"/>
                    <a:pt x="254" y="224"/>
                  </a:cubicBezTo>
                  <a:cubicBezTo>
                    <a:pt x="255" y="229"/>
                    <a:pt x="256" y="232"/>
                    <a:pt x="256" y="234"/>
                  </a:cubicBezTo>
                  <a:cubicBezTo>
                    <a:pt x="257" y="236"/>
                    <a:pt x="258" y="236"/>
                    <a:pt x="260" y="236"/>
                  </a:cubicBezTo>
                  <a:cubicBezTo>
                    <a:pt x="260" y="236"/>
                    <a:pt x="262" y="236"/>
                    <a:pt x="263" y="236"/>
                  </a:cubicBezTo>
                  <a:cubicBezTo>
                    <a:pt x="264" y="236"/>
                    <a:pt x="265" y="236"/>
                    <a:pt x="266" y="236"/>
                  </a:cubicBezTo>
                  <a:cubicBezTo>
                    <a:pt x="266" y="236"/>
                    <a:pt x="266" y="236"/>
                    <a:pt x="266" y="236"/>
                  </a:cubicBezTo>
                  <a:cubicBezTo>
                    <a:pt x="268" y="236"/>
                    <a:pt x="269" y="236"/>
                    <a:pt x="270" y="236"/>
                  </a:cubicBezTo>
                  <a:cubicBezTo>
                    <a:pt x="270" y="236"/>
                    <a:pt x="270" y="236"/>
                    <a:pt x="270" y="236"/>
                  </a:cubicBezTo>
                  <a:cubicBezTo>
                    <a:pt x="271" y="236"/>
                    <a:pt x="271" y="236"/>
                    <a:pt x="271" y="236"/>
                  </a:cubicBezTo>
                  <a:cubicBezTo>
                    <a:pt x="271" y="236"/>
                    <a:pt x="272" y="236"/>
                    <a:pt x="273" y="238"/>
                  </a:cubicBezTo>
                  <a:cubicBezTo>
                    <a:pt x="273" y="238"/>
                    <a:pt x="274" y="239"/>
                    <a:pt x="274" y="240"/>
                  </a:cubicBezTo>
                  <a:cubicBezTo>
                    <a:pt x="274" y="240"/>
                    <a:pt x="274" y="240"/>
                    <a:pt x="274" y="240"/>
                  </a:cubicBezTo>
                  <a:cubicBezTo>
                    <a:pt x="274" y="240"/>
                    <a:pt x="275" y="240"/>
                    <a:pt x="275" y="240"/>
                  </a:cubicBezTo>
                  <a:cubicBezTo>
                    <a:pt x="277" y="239"/>
                    <a:pt x="278" y="237"/>
                    <a:pt x="280" y="236"/>
                  </a:cubicBezTo>
                  <a:cubicBezTo>
                    <a:pt x="281" y="236"/>
                    <a:pt x="282" y="236"/>
                    <a:pt x="282" y="236"/>
                  </a:cubicBezTo>
                  <a:cubicBezTo>
                    <a:pt x="282" y="236"/>
                    <a:pt x="283" y="235"/>
                    <a:pt x="283" y="235"/>
                  </a:cubicBezTo>
                  <a:cubicBezTo>
                    <a:pt x="284" y="234"/>
                    <a:pt x="285" y="234"/>
                    <a:pt x="286" y="234"/>
                  </a:cubicBezTo>
                  <a:cubicBezTo>
                    <a:pt x="286" y="234"/>
                    <a:pt x="288" y="234"/>
                    <a:pt x="290" y="235"/>
                  </a:cubicBezTo>
                  <a:cubicBezTo>
                    <a:pt x="290" y="235"/>
                    <a:pt x="291" y="236"/>
                    <a:pt x="291" y="236"/>
                  </a:cubicBezTo>
                  <a:cubicBezTo>
                    <a:pt x="293" y="237"/>
                    <a:pt x="294" y="237"/>
                    <a:pt x="296" y="238"/>
                  </a:cubicBezTo>
                  <a:cubicBezTo>
                    <a:pt x="296" y="238"/>
                    <a:pt x="296" y="238"/>
                    <a:pt x="297" y="238"/>
                  </a:cubicBezTo>
                  <a:cubicBezTo>
                    <a:pt x="297" y="238"/>
                    <a:pt x="297" y="238"/>
                    <a:pt x="298" y="238"/>
                  </a:cubicBezTo>
                  <a:cubicBezTo>
                    <a:pt x="299" y="238"/>
                    <a:pt x="300" y="238"/>
                    <a:pt x="302" y="238"/>
                  </a:cubicBezTo>
                  <a:cubicBezTo>
                    <a:pt x="302" y="238"/>
                    <a:pt x="302" y="238"/>
                    <a:pt x="303" y="238"/>
                  </a:cubicBezTo>
                  <a:cubicBezTo>
                    <a:pt x="304" y="237"/>
                    <a:pt x="304" y="237"/>
                    <a:pt x="304" y="237"/>
                  </a:cubicBezTo>
                  <a:cubicBezTo>
                    <a:pt x="305" y="237"/>
                    <a:pt x="306" y="237"/>
                    <a:pt x="307" y="237"/>
                  </a:cubicBezTo>
                  <a:cubicBezTo>
                    <a:pt x="307" y="237"/>
                    <a:pt x="307" y="237"/>
                    <a:pt x="307" y="237"/>
                  </a:cubicBezTo>
                  <a:cubicBezTo>
                    <a:pt x="308" y="237"/>
                    <a:pt x="309" y="237"/>
                    <a:pt x="310" y="237"/>
                  </a:cubicBezTo>
                  <a:cubicBezTo>
                    <a:pt x="310" y="238"/>
                    <a:pt x="310" y="238"/>
                    <a:pt x="310" y="238"/>
                  </a:cubicBezTo>
                  <a:cubicBezTo>
                    <a:pt x="310" y="237"/>
                    <a:pt x="310" y="237"/>
                    <a:pt x="310" y="237"/>
                  </a:cubicBezTo>
                  <a:cubicBezTo>
                    <a:pt x="310" y="236"/>
                    <a:pt x="310" y="234"/>
                    <a:pt x="311" y="233"/>
                  </a:cubicBezTo>
                  <a:cubicBezTo>
                    <a:pt x="311" y="232"/>
                    <a:pt x="311" y="232"/>
                    <a:pt x="311" y="232"/>
                  </a:cubicBezTo>
                  <a:cubicBezTo>
                    <a:pt x="311" y="231"/>
                    <a:pt x="311" y="231"/>
                    <a:pt x="312" y="230"/>
                  </a:cubicBezTo>
                  <a:cubicBezTo>
                    <a:pt x="312" y="229"/>
                    <a:pt x="312" y="229"/>
                    <a:pt x="313" y="228"/>
                  </a:cubicBezTo>
                  <a:cubicBezTo>
                    <a:pt x="313" y="228"/>
                    <a:pt x="314" y="227"/>
                    <a:pt x="314" y="226"/>
                  </a:cubicBezTo>
                  <a:cubicBezTo>
                    <a:pt x="314" y="226"/>
                    <a:pt x="314" y="226"/>
                    <a:pt x="314" y="225"/>
                  </a:cubicBezTo>
                  <a:cubicBezTo>
                    <a:pt x="314" y="225"/>
                    <a:pt x="314" y="225"/>
                    <a:pt x="314" y="224"/>
                  </a:cubicBezTo>
                  <a:cubicBezTo>
                    <a:pt x="313" y="223"/>
                    <a:pt x="313" y="222"/>
                    <a:pt x="311" y="222"/>
                  </a:cubicBezTo>
                  <a:cubicBezTo>
                    <a:pt x="311" y="221"/>
                    <a:pt x="311" y="221"/>
                    <a:pt x="310" y="221"/>
                  </a:cubicBezTo>
                  <a:cubicBezTo>
                    <a:pt x="310" y="221"/>
                    <a:pt x="309" y="222"/>
                    <a:pt x="307" y="222"/>
                  </a:cubicBezTo>
                  <a:cubicBezTo>
                    <a:pt x="301" y="224"/>
                    <a:pt x="300" y="223"/>
                    <a:pt x="299" y="224"/>
                  </a:cubicBezTo>
                  <a:cubicBezTo>
                    <a:pt x="299" y="224"/>
                    <a:pt x="298" y="224"/>
                    <a:pt x="298" y="224"/>
                  </a:cubicBezTo>
                  <a:cubicBezTo>
                    <a:pt x="298" y="224"/>
                    <a:pt x="298" y="224"/>
                    <a:pt x="297" y="224"/>
                  </a:cubicBezTo>
                  <a:cubicBezTo>
                    <a:pt x="297" y="224"/>
                    <a:pt x="296" y="224"/>
                    <a:pt x="295" y="224"/>
                  </a:cubicBezTo>
                  <a:cubicBezTo>
                    <a:pt x="295" y="224"/>
                    <a:pt x="295" y="224"/>
                    <a:pt x="295" y="224"/>
                  </a:cubicBezTo>
                  <a:cubicBezTo>
                    <a:pt x="295" y="224"/>
                    <a:pt x="294" y="225"/>
                    <a:pt x="294" y="225"/>
                  </a:cubicBezTo>
                  <a:cubicBezTo>
                    <a:pt x="294" y="225"/>
                    <a:pt x="293" y="224"/>
                    <a:pt x="291" y="222"/>
                  </a:cubicBezTo>
                  <a:cubicBezTo>
                    <a:pt x="289" y="216"/>
                    <a:pt x="288" y="214"/>
                    <a:pt x="288" y="214"/>
                  </a:cubicBezTo>
                  <a:cubicBezTo>
                    <a:pt x="288" y="214"/>
                    <a:pt x="288" y="214"/>
                    <a:pt x="288" y="214"/>
                  </a:cubicBezTo>
                  <a:cubicBezTo>
                    <a:pt x="288" y="213"/>
                    <a:pt x="287" y="212"/>
                    <a:pt x="286" y="211"/>
                  </a:cubicBezTo>
                  <a:cubicBezTo>
                    <a:pt x="285" y="211"/>
                    <a:pt x="283" y="207"/>
                    <a:pt x="282" y="207"/>
                  </a:cubicBezTo>
                  <a:cubicBezTo>
                    <a:pt x="282" y="207"/>
                    <a:pt x="281" y="208"/>
                    <a:pt x="282" y="209"/>
                  </a:cubicBezTo>
                  <a:cubicBezTo>
                    <a:pt x="282" y="212"/>
                    <a:pt x="282" y="213"/>
                    <a:pt x="282" y="214"/>
                  </a:cubicBezTo>
                  <a:cubicBezTo>
                    <a:pt x="282" y="216"/>
                    <a:pt x="282" y="216"/>
                    <a:pt x="282" y="216"/>
                  </a:cubicBezTo>
                  <a:cubicBezTo>
                    <a:pt x="282" y="216"/>
                    <a:pt x="284" y="220"/>
                    <a:pt x="284" y="221"/>
                  </a:cubicBezTo>
                  <a:cubicBezTo>
                    <a:pt x="284" y="221"/>
                    <a:pt x="284" y="223"/>
                    <a:pt x="284" y="224"/>
                  </a:cubicBezTo>
                  <a:cubicBezTo>
                    <a:pt x="283" y="224"/>
                    <a:pt x="283" y="224"/>
                    <a:pt x="283" y="224"/>
                  </a:cubicBezTo>
                  <a:cubicBezTo>
                    <a:pt x="282" y="224"/>
                    <a:pt x="282" y="224"/>
                    <a:pt x="282" y="224"/>
                  </a:cubicBezTo>
                  <a:cubicBezTo>
                    <a:pt x="282" y="224"/>
                    <a:pt x="277" y="219"/>
                    <a:pt x="276" y="218"/>
                  </a:cubicBezTo>
                  <a:cubicBezTo>
                    <a:pt x="276" y="217"/>
                    <a:pt x="274" y="216"/>
                    <a:pt x="274" y="215"/>
                  </a:cubicBezTo>
                  <a:cubicBezTo>
                    <a:pt x="274" y="214"/>
                    <a:pt x="273" y="214"/>
                    <a:pt x="273" y="214"/>
                  </a:cubicBezTo>
                  <a:cubicBezTo>
                    <a:pt x="273" y="214"/>
                    <a:pt x="274" y="212"/>
                    <a:pt x="274" y="211"/>
                  </a:cubicBezTo>
                  <a:cubicBezTo>
                    <a:pt x="274" y="210"/>
                    <a:pt x="274" y="209"/>
                    <a:pt x="274" y="208"/>
                  </a:cubicBezTo>
                  <a:cubicBezTo>
                    <a:pt x="274" y="208"/>
                    <a:pt x="274" y="207"/>
                    <a:pt x="273" y="207"/>
                  </a:cubicBezTo>
                  <a:cubicBezTo>
                    <a:pt x="273" y="207"/>
                    <a:pt x="273" y="207"/>
                    <a:pt x="273" y="207"/>
                  </a:cubicBezTo>
                  <a:cubicBezTo>
                    <a:pt x="272" y="207"/>
                    <a:pt x="272" y="207"/>
                    <a:pt x="271" y="206"/>
                  </a:cubicBezTo>
                  <a:cubicBezTo>
                    <a:pt x="270" y="206"/>
                    <a:pt x="268" y="206"/>
                    <a:pt x="268" y="205"/>
                  </a:cubicBezTo>
                  <a:cubicBezTo>
                    <a:pt x="267" y="205"/>
                    <a:pt x="265" y="203"/>
                    <a:pt x="265" y="203"/>
                  </a:cubicBezTo>
                  <a:cubicBezTo>
                    <a:pt x="263" y="202"/>
                    <a:pt x="263" y="201"/>
                    <a:pt x="262" y="200"/>
                  </a:cubicBezTo>
                  <a:cubicBezTo>
                    <a:pt x="262" y="200"/>
                    <a:pt x="262" y="200"/>
                    <a:pt x="262" y="200"/>
                  </a:cubicBezTo>
                  <a:cubicBezTo>
                    <a:pt x="261" y="200"/>
                    <a:pt x="261" y="199"/>
                    <a:pt x="259" y="198"/>
                  </a:cubicBezTo>
                  <a:cubicBezTo>
                    <a:pt x="259" y="198"/>
                    <a:pt x="259" y="198"/>
                    <a:pt x="258" y="198"/>
                  </a:cubicBezTo>
                  <a:cubicBezTo>
                    <a:pt x="258" y="198"/>
                    <a:pt x="257" y="198"/>
                    <a:pt x="256" y="198"/>
                  </a:cubicBezTo>
                  <a:cubicBezTo>
                    <a:pt x="255" y="198"/>
                    <a:pt x="254" y="198"/>
                    <a:pt x="254" y="199"/>
                  </a:cubicBezTo>
                  <a:cubicBezTo>
                    <a:pt x="254" y="199"/>
                    <a:pt x="254" y="199"/>
                    <a:pt x="254" y="199"/>
                  </a:cubicBezTo>
                  <a:cubicBezTo>
                    <a:pt x="256" y="201"/>
                    <a:pt x="254" y="200"/>
                    <a:pt x="256" y="201"/>
                  </a:cubicBezTo>
                  <a:cubicBezTo>
                    <a:pt x="256" y="201"/>
                    <a:pt x="256" y="201"/>
                    <a:pt x="256" y="201"/>
                  </a:cubicBezTo>
                  <a:cubicBezTo>
                    <a:pt x="258" y="202"/>
                    <a:pt x="261" y="204"/>
                    <a:pt x="261" y="204"/>
                  </a:cubicBezTo>
                  <a:cubicBezTo>
                    <a:pt x="261" y="204"/>
                    <a:pt x="262" y="204"/>
                    <a:pt x="262" y="205"/>
                  </a:cubicBezTo>
                  <a:cubicBezTo>
                    <a:pt x="263" y="205"/>
                    <a:pt x="263" y="205"/>
                    <a:pt x="263" y="205"/>
                  </a:cubicBezTo>
                  <a:cubicBezTo>
                    <a:pt x="263" y="206"/>
                    <a:pt x="264" y="206"/>
                    <a:pt x="264" y="207"/>
                  </a:cubicBezTo>
                  <a:cubicBezTo>
                    <a:pt x="265" y="208"/>
                    <a:pt x="266" y="209"/>
                    <a:pt x="266" y="209"/>
                  </a:cubicBezTo>
                  <a:cubicBezTo>
                    <a:pt x="267" y="210"/>
                    <a:pt x="268" y="210"/>
                    <a:pt x="269" y="211"/>
                  </a:cubicBezTo>
                  <a:cubicBezTo>
                    <a:pt x="270" y="211"/>
                    <a:pt x="270" y="211"/>
                    <a:pt x="270" y="212"/>
                  </a:cubicBezTo>
                  <a:cubicBezTo>
                    <a:pt x="270" y="212"/>
                    <a:pt x="271" y="212"/>
                    <a:pt x="271" y="212"/>
                  </a:cubicBezTo>
                  <a:cubicBezTo>
                    <a:pt x="270" y="212"/>
                    <a:pt x="269" y="212"/>
                    <a:pt x="268" y="213"/>
                  </a:cubicBezTo>
                  <a:cubicBezTo>
                    <a:pt x="268" y="213"/>
                    <a:pt x="268" y="213"/>
                    <a:pt x="267" y="213"/>
                  </a:cubicBezTo>
                  <a:cubicBezTo>
                    <a:pt x="267" y="213"/>
                    <a:pt x="267" y="216"/>
                    <a:pt x="268" y="216"/>
                  </a:cubicBezTo>
                  <a:cubicBezTo>
                    <a:pt x="268" y="217"/>
                    <a:pt x="267" y="219"/>
                    <a:pt x="267" y="219"/>
                  </a:cubicBezTo>
                  <a:cubicBezTo>
                    <a:pt x="266" y="220"/>
                    <a:pt x="266" y="220"/>
                    <a:pt x="266" y="220"/>
                  </a:cubicBezTo>
                  <a:cubicBezTo>
                    <a:pt x="265" y="220"/>
                    <a:pt x="265" y="221"/>
                    <a:pt x="265" y="221"/>
                  </a:cubicBezTo>
                  <a:cubicBezTo>
                    <a:pt x="265" y="221"/>
                    <a:pt x="264" y="221"/>
                    <a:pt x="264" y="222"/>
                  </a:cubicBezTo>
                  <a:cubicBezTo>
                    <a:pt x="263" y="222"/>
                    <a:pt x="263" y="222"/>
                    <a:pt x="262" y="222"/>
                  </a:cubicBezTo>
                  <a:cubicBezTo>
                    <a:pt x="262" y="223"/>
                    <a:pt x="262" y="223"/>
                    <a:pt x="262" y="223"/>
                  </a:cubicBezTo>
                  <a:cubicBezTo>
                    <a:pt x="262" y="222"/>
                    <a:pt x="262" y="222"/>
                    <a:pt x="262" y="222"/>
                  </a:cubicBezTo>
                  <a:cubicBezTo>
                    <a:pt x="260" y="222"/>
                    <a:pt x="259" y="220"/>
                    <a:pt x="259" y="220"/>
                  </a:cubicBezTo>
                  <a:cubicBezTo>
                    <a:pt x="259" y="220"/>
                    <a:pt x="259" y="220"/>
                    <a:pt x="259" y="220"/>
                  </a:cubicBezTo>
                  <a:cubicBezTo>
                    <a:pt x="259" y="220"/>
                    <a:pt x="259" y="219"/>
                    <a:pt x="259" y="219"/>
                  </a:cubicBezTo>
                  <a:cubicBezTo>
                    <a:pt x="259" y="219"/>
                    <a:pt x="259" y="219"/>
                    <a:pt x="259" y="219"/>
                  </a:cubicBezTo>
                  <a:cubicBezTo>
                    <a:pt x="257" y="218"/>
                    <a:pt x="256" y="218"/>
                    <a:pt x="257" y="218"/>
                  </a:cubicBezTo>
                  <a:cubicBezTo>
                    <a:pt x="258" y="218"/>
                    <a:pt x="258" y="218"/>
                    <a:pt x="258" y="218"/>
                  </a:cubicBezTo>
                  <a:cubicBezTo>
                    <a:pt x="259" y="218"/>
                    <a:pt x="259" y="218"/>
                    <a:pt x="259" y="218"/>
                  </a:cubicBezTo>
                  <a:cubicBezTo>
                    <a:pt x="260" y="218"/>
                    <a:pt x="262" y="218"/>
                    <a:pt x="262" y="218"/>
                  </a:cubicBezTo>
                  <a:cubicBezTo>
                    <a:pt x="262" y="218"/>
                    <a:pt x="262" y="218"/>
                    <a:pt x="262" y="218"/>
                  </a:cubicBezTo>
                  <a:cubicBezTo>
                    <a:pt x="263" y="217"/>
                    <a:pt x="263" y="217"/>
                    <a:pt x="263" y="217"/>
                  </a:cubicBezTo>
                  <a:cubicBezTo>
                    <a:pt x="263" y="217"/>
                    <a:pt x="262" y="216"/>
                    <a:pt x="263" y="215"/>
                  </a:cubicBezTo>
                  <a:cubicBezTo>
                    <a:pt x="263" y="214"/>
                    <a:pt x="263" y="214"/>
                    <a:pt x="263" y="214"/>
                  </a:cubicBezTo>
                  <a:cubicBezTo>
                    <a:pt x="263" y="213"/>
                    <a:pt x="263" y="213"/>
                    <a:pt x="263" y="213"/>
                  </a:cubicBezTo>
                  <a:cubicBezTo>
                    <a:pt x="263" y="213"/>
                    <a:pt x="263" y="212"/>
                    <a:pt x="262" y="212"/>
                  </a:cubicBezTo>
                  <a:cubicBezTo>
                    <a:pt x="262" y="212"/>
                    <a:pt x="261" y="211"/>
                    <a:pt x="261" y="211"/>
                  </a:cubicBezTo>
                  <a:cubicBezTo>
                    <a:pt x="260" y="211"/>
                    <a:pt x="260" y="211"/>
                    <a:pt x="260" y="211"/>
                  </a:cubicBezTo>
                  <a:cubicBezTo>
                    <a:pt x="260" y="211"/>
                    <a:pt x="259" y="210"/>
                    <a:pt x="258" y="210"/>
                  </a:cubicBezTo>
                  <a:cubicBezTo>
                    <a:pt x="257" y="209"/>
                    <a:pt x="257" y="209"/>
                    <a:pt x="256" y="208"/>
                  </a:cubicBezTo>
                  <a:cubicBezTo>
                    <a:pt x="254" y="208"/>
                    <a:pt x="254" y="207"/>
                    <a:pt x="254" y="207"/>
                  </a:cubicBezTo>
                  <a:cubicBezTo>
                    <a:pt x="254" y="206"/>
                    <a:pt x="254" y="205"/>
                    <a:pt x="253" y="205"/>
                  </a:cubicBezTo>
                  <a:cubicBezTo>
                    <a:pt x="253" y="204"/>
                    <a:pt x="252" y="204"/>
                    <a:pt x="252" y="203"/>
                  </a:cubicBezTo>
                  <a:cubicBezTo>
                    <a:pt x="251" y="202"/>
                    <a:pt x="251" y="202"/>
                    <a:pt x="251" y="202"/>
                  </a:cubicBezTo>
                  <a:cubicBezTo>
                    <a:pt x="250" y="202"/>
                    <a:pt x="249" y="201"/>
                    <a:pt x="247" y="201"/>
                  </a:cubicBezTo>
                  <a:cubicBezTo>
                    <a:pt x="247" y="202"/>
                    <a:pt x="247" y="202"/>
                    <a:pt x="247" y="202"/>
                  </a:cubicBezTo>
                  <a:cubicBezTo>
                    <a:pt x="247" y="202"/>
                    <a:pt x="247" y="203"/>
                    <a:pt x="247" y="203"/>
                  </a:cubicBezTo>
                  <a:cubicBezTo>
                    <a:pt x="247" y="204"/>
                    <a:pt x="247" y="204"/>
                    <a:pt x="247" y="205"/>
                  </a:cubicBezTo>
                  <a:cubicBezTo>
                    <a:pt x="247" y="205"/>
                    <a:pt x="246" y="205"/>
                    <a:pt x="246" y="205"/>
                  </a:cubicBezTo>
                  <a:cubicBezTo>
                    <a:pt x="246" y="205"/>
                    <a:pt x="246" y="205"/>
                    <a:pt x="245" y="205"/>
                  </a:cubicBezTo>
                  <a:cubicBezTo>
                    <a:pt x="245" y="205"/>
                    <a:pt x="244" y="205"/>
                    <a:pt x="244" y="205"/>
                  </a:cubicBezTo>
                  <a:cubicBezTo>
                    <a:pt x="240" y="204"/>
                    <a:pt x="240" y="204"/>
                    <a:pt x="240" y="204"/>
                  </a:cubicBezTo>
                  <a:cubicBezTo>
                    <a:pt x="239" y="204"/>
                    <a:pt x="239" y="204"/>
                    <a:pt x="238" y="204"/>
                  </a:cubicBezTo>
                  <a:cubicBezTo>
                    <a:pt x="238" y="204"/>
                    <a:pt x="238" y="204"/>
                    <a:pt x="238" y="204"/>
                  </a:cubicBezTo>
                  <a:cubicBezTo>
                    <a:pt x="238" y="204"/>
                    <a:pt x="236" y="205"/>
                    <a:pt x="236" y="207"/>
                  </a:cubicBezTo>
                  <a:cubicBezTo>
                    <a:pt x="236" y="208"/>
                    <a:pt x="237" y="209"/>
                    <a:pt x="235" y="210"/>
                  </a:cubicBezTo>
                  <a:cubicBezTo>
                    <a:pt x="234" y="210"/>
                    <a:pt x="234" y="210"/>
                    <a:pt x="234" y="210"/>
                  </a:cubicBezTo>
                  <a:cubicBezTo>
                    <a:pt x="233" y="210"/>
                    <a:pt x="233" y="210"/>
                    <a:pt x="233" y="210"/>
                  </a:cubicBezTo>
                  <a:cubicBezTo>
                    <a:pt x="233" y="210"/>
                    <a:pt x="233" y="210"/>
                    <a:pt x="233" y="210"/>
                  </a:cubicBezTo>
                  <a:cubicBezTo>
                    <a:pt x="232" y="210"/>
                    <a:pt x="231" y="210"/>
                    <a:pt x="231" y="211"/>
                  </a:cubicBezTo>
                  <a:cubicBezTo>
                    <a:pt x="231" y="212"/>
                    <a:pt x="231" y="212"/>
                    <a:pt x="231" y="212"/>
                  </a:cubicBezTo>
                  <a:cubicBezTo>
                    <a:pt x="232" y="212"/>
                    <a:pt x="232" y="213"/>
                    <a:pt x="232" y="213"/>
                  </a:cubicBezTo>
                  <a:cubicBezTo>
                    <a:pt x="232" y="214"/>
                    <a:pt x="232" y="214"/>
                    <a:pt x="232" y="214"/>
                  </a:cubicBezTo>
                  <a:cubicBezTo>
                    <a:pt x="232" y="214"/>
                    <a:pt x="232" y="215"/>
                    <a:pt x="231" y="215"/>
                  </a:cubicBezTo>
                  <a:cubicBezTo>
                    <a:pt x="230" y="217"/>
                    <a:pt x="224" y="218"/>
                    <a:pt x="224" y="219"/>
                  </a:cubicBezTo>
                  <a:cubicBezTo>
                    <a:pt x="224" y="220"/>
                    <a:pt x="224" y="221"/>
                    <a:pt x="224" y="221"/>
                  </a:cubicBezTo>
                  <a:cubicBezTo>
                    <a:pt x="224" y="221"/>
                    <a:pt x="224" y="221"/>
                    <a:pt x="224" y="221"/>
                  </a:cubicBezTo>
                  <a:cubicBezTo>
                    <a:pt x="224" y="222"/>
                    <a:pt x="223" y="222"/>
                    <a:pt x="222" y="222"/>
                  </a:cubicBezTo>
                  <a:cubicBezTo>
                    <a:pt x="222" y="222"/>
                    <a:pt x="222" y="222"/>
                    <a:pt x="222" y="222"/>
                  </a:cubicBezTo>
                  <a:cubicBezTo>
                    <a:pt x="221" y="223"/>
                    <a:pt x="220" y="223"/>
                    <a:pt x="219" y="223"/>
                  </a:cubicBezTo>
                  <a:cubicBezTo>
                    <a:pt x="219" y="223"/>
                    <a:pt x="218" y="223"/>
                    <a:pt x="218" y="223"/>
                  </a:cubicBezTo>
                  <a:cubicBezTo>
                    <a:pt x="218" y="223"/>
                    <a:pt x="217" y="223"/>
                    <a:pt x="217" y="223"/>
                  </a:cubicBezTo>
                  <a:cubicBezTo>
                    <a:pt x="217" y="223"/>
                    <a:pt x="217" y="223"/>
                    <a:pt x="217" y="223"/>
                  </a:cubicBezTo>
                  <a:cubicBezTo>
                    <a:pt x="217" y="223"/>
                    <a:pt x="217" y="224"/>
                    <a:pt x="217" y="224"/>
                  </a:cubicBezTo>
                  <a:cubicBezTo>
                    <a:pt x="216" y="224"/>
                    <a:pt x="216" y="224"/>
                    <a:pt x="216" y="224"/>
                  </a:cubicBezTo>
                  <a:cubicBezTo>
                    <a:pt x="215" y="224"/>
                    <a:pt x="214" y="224"/>
                    <a:pt x="213" y="223"/>
                  </a:cubicBezTo>
                  <a:cubicBezTo>
                    <a:pt x="209" y="221"/>
                    <a:pt x="209" y="221"/>
                    <a:pt x="209" y="221"/>
                  </a:cubicBezTo>
                  <a:cubicBezTo>
                    <a:pt x="209" y="221"/>
                    <a:pt x="210" y="221"/>
                    <a:pt x="210" y="218"/>
                  </a:cubicBezTo>
                  <a:cubicBezTo>
                    <a:pt x="210" y="216"/>
                    <a:pt x="208" y="210"/>
                    <a:pt x="208" y="210"/>
                  </a:cubicBezTo>
                  <a:cubicBezTo>
                    <a:pt x="208" y="211"/>
                    <a:pt x="208" y="211"/>
                    <a:pt x="208" y="211"/>
                  </a:cubicBezTo>
                  <a:cubicBezTo>
                    <a:pt x="208" y="211"/>
                    <a:pt x="208" y="211"/>
                    <a:pt x="208" y="211"/>
                  </a:cubicBezTo>
                  <a:cubicBezTo>
                    <a:pt x="208" y="211"/>
                    <a:pt x="208" y="211"/>
                    <a:pt x="208" y="209"/>
                  </a:cubicBezTo>
                  <a:cubicBezTo>
                    <a:pt x="208" y="207"/>
                    <a:pt x="209" y="205"/>
                    <a:pt x="209" y="204"/>
                  </a:cubicBezTo>
                  <a:cubicBezTo>
                    <a:pt x="209" y="204"/>
                    <a:pt x="209" y="204"/>
                    <a:pt x="209" y="204"/>
                  </a:cubicBezTo>
                  <a:cubicBezTo>
                    <a:pt x="209" y="204"/>
                    <a:pt x="209" y="204"/>
                    <a:pt x="210" y="204"/>
                  </a:cubicBezTo>
                  <a:cubicBezTo>
                    <a:pt x="210" y="203"/>
                    <a:pt x="212" y="202"/>
                    <a:pt x="213" y="202"/>
                  </a:cubicBezTo>
                  <a:cubicBezTo>
                    <a:pt x="214" y="202"/>
                    <a:pt x="214" y="202"/>
                    <a:pt x="215" y="202"/>
                  </a:cubicBezTo>
                  <a:cubicBezTo>
                    <a:pt x="218" y="204"/>
                    <a:pt x="222" y="204"/>
                    <a:pt x="222" y="204"/>
                  </a:cubicBezTo>
                  <a:cubicBezTo>
                    <a:pt x="224" y="203"/>
                    <a:pt x="225" y="202"/>
                    <a:pt x="226" y="201"/>
                  </a:cubicBezTo>
                  <a:cubicBezTo>
                    <a:pt x="227" y="199"/>
                    <a:pt x="227" y="197"/>
                    <a:pt x="228" y="195"/>
                  </a:cubicBezTo>
                  <a:cubicBezTo>
                    <a:pt x="228" y="195"/>
                    <a:pt x="228" y="195"/>
                    <a:pt x="228" y="194"/>
                  </a:cubicBezTo>
                  <a:cubicBezTo>
                    <a:pt x="228" y="194"/>
                    <a:pt x="228" y="194"/>
                    <a:pt x="227" y="194"/>
                  </a:cubicBezTo>
                  <a:cubicBezTo>
                    <a:pt x="226" y="193"/>
                    <a:pt x="223" y="192"/>
                    <a:pt x="222" y="192"/>
                  </a:cubicBezTo>
                  <a:cubicBezTo>
                    <a:pt x="222" y="192"/>
                    <a:pt x="220" y="192"/>
                    <a:pt x="219" y="192"/>
                  </a:cubicBezTo>
                  <a:cubicBezTo>
                    <a:pt x="218" y="192"/>
                    <a:pt x="218" y="192"/>
                    <a:pt x="219" y="192"/>
                  </a:cubicBezTo>
                  <a:cubicBezTo>
                    <a:pt x="220" y="191"/>
                    <a:pt x="221" y="190"/>
                    <a:pt x="222" y="190"/>
                  </a:cubicBezTo>
                  <a:cubicBezTo>
                    <a:pt x="223" y="189"/>
                    <a:pt x="223" y="189"/>
                    <a:pt x="224" y="189"/>
                  </a:cubicBezTo>
                  <a:cubicBezTo>
                    <a:pt x="226" y="188"/>
                    <a:pt x="228" y="188"/>
                    <a:pt x="229" y="188"/>
                  </a:cubicBezTo>
                  <a:cubicBezTo>
                    <a:pt x="230" y="187"/>
                    <a:pt x="230" y="186"/>
                    <a:pt x="231" y="185"/>
                  </a:cubicBezTo>
                  <a:cubicBezTo>
                    <a:pt x="232" y="184"/>
                    <a:pt x="234" y="183"/>
                    <a:pt x="234" y="182"/>
                  </a:cubicBezTo>
                  <a:cubicBezTo>
                    <a:pt x="234" y="181"/>
                    <a:pt x="235" y="181"/>
                    <a:pt x="235" y="181"/>
                  </a:cubicBezTo>
                  <a:cubicBezTo>
                    <a:pt x="235" y="180"/>
                    <a:pt x="236" y="180"/>
                    <a:pt x="236" y="180"/>
                  </a:cubicBezTo>
                  <a:cubicBezTo>
                    <a:pt x="236" y="180"/>
                    <a:pt x="236" y="180"/>
                    <a:pt x="236" y="180"/>
                  </a:cubicBezTo>
                  <a:cubicBezTo>
                    <a:pt x="237" y="180"/>
                    <a:pt x="237" y="180"/>
                    <a:pt x="237" y="180"/>
                  </a:cubicBezTo>
                  <a:cubicBezTo>
                    <a:pt x="237" y="180"/>
                    <a:pt x="237" y="180"/>
                    <a:pt x="237" y="180"/>
                  </a:cubicBezTo>
                  <a:cubicBezTo>
                    <a:pt x="238" y="180"/>
                    <a:pt x="238" y="174"/>
                    <a:pt x="238" y="174"/>
                  </a:cubicBezTo>
                  <a:cubicBezTo>
                    <a:pt x="238" y="174"/>
                    <a:pt x="239" y="173"/>
                    <a:pt x="240" y="173"/>
                  </a:cubicBezTo>
                  <a:cubicBezTo>
                    <a:pt x="241" y="173"/>
                    <a:pt x="241" y="173"/>
                    <a:pt x="241" y="173"/>
                  </a:cubicBezTo>
                  <a:cubicBezTo>
                    <a:pt x="242" y="173"/>
                    <a:pt x="242" y="173"/>
                    <a:pt x="242" y="173"/>
                  </a:cubicBezTo>
                  <a:cubicBezTo>
                    <a:pt x="242" y="173"/>
                    <a:pt x="242" y="173"/>
                    <a:pt x="242" y="173"/>
                  </a:cubicBezTo>
                  <a:cubicBezTo>
                    <a:pt x="242" y="173"/>
                    <a:pt x="242" y="173"/>
                    <a:pt x="243" y="173"/>
                  </a:cubicBezTo>
                  <a:cubicBezTo>
                    <a:pt x="243" y="173"/>
                    <a:pt x="244" y="173"/>
                    <a:pt x="245" y="172"/>
                  </a:cubicBezTo>
                  <a:cubicBezTo>
                    <a:pt x="246" y="172"/>
                    <a:pt x="246" y="172"/>
                    <a:pt x="247" y="171"/>
                  </a:cubicBezTo>
                  <a:cubicBezTo>
                    <a:pt x="247" y="171"/>
                    <a:pt x="247" y="171"/>
                    <a:pt x="246" y="170"/>
                  </a:cubicBezTo>
                  <a:cubicBezTo>
                    <a:pt x="246" y="170"/>
                    <a:pt x="246" y="170"/>
                    <a:pt x="246" y="170"/>
                  </a:cubicBezTo>
                  <a:cubicBezTo>
                    <a:pt x="246" y="170"/>
                    <a:pt x="246" y="170"/>
                    <a:pt x="246" y="170"/>
                  </a:cubicBezTo>
                  <a:cubicBezTo>
                    <a:pt x="246" y="170"/>
                    <a:pt x="246" y="170"/>
                    <a:pt x="246" y="170"/>
                  </a:cubicBezTo>
                  <a:cubicBezTo>
                    <a:pt x="246" y="170"/>
                    <a:pt x="246" y="170"/>
                    <a:pt x="246" y="170"/>
                  </a:cubicBezTo>
                  <a:cubicBezTo>
                    <a:pt x="246" y="168"/>
                    <a:pt x="245" y="167"/>
                    <a:pt x="245" y="167"/>
                  </a:cubicBezTo>
                  <a:cubicBezTo>
                    <a:pt x="245" y="166"/>
                    <a:pt x="245" y="165"/>
                    <a:pt x="245" y="164"/>
                  </a:cubicBezTo>
                  <a:cubicBezTo>
                    <a:pt x="245" y="164"/>
                    <a:pt x="245" y="164"/>
                    <a:pt x="245" y="164"/>
                  </a:cubicBezTo>
                  <a:cubicBezTo>
                    <a:pt x="245" y="163"/>
                    <a:pt x="245" y="161"/>
                    <a:pt x="246" y="161"/>
                  </a:cubicBezTo>
                  <a:cubicBezTo>
                    <a:pt x="247" y="161"/>
                    <a:pt x="247" y="161"/>
                    <a:pt x="247" y="161"/>
                  </a:cubicBezTo>
                  <a:cubicBezTo>
                    <a:pt x="248" y="161"/>
                    <a:pt x="249" y="158"/>
                    <a:pt x="249" y="158"/>
                  </a:cubicBezTo>
                  <a:cubicBezTo>
                    <a:pt x="249" y="158"/>
                    <a:pt x="249" y="158"/>
                    <a:pt x="249" y="158"/>
                  </a:cubicBezTo>
                  <a:cubicBezTo>
                    <a:pt x="250" y="157"/>
                    <a:pt x="250" y="157"/>
                    <a:pt x="250" y="157"/>
                  </a:cubicBezTo>
                  <a:cubicBezTo>
                    <a:pt x="250" y="157"/>
                    <a:pt x="250" y="157"/>
                    <a:pt x="250" y="158"/>
                  </a:cubicBezTo>
                  <a:cubicBezTo>
                    <a:pt x="251" y="160"/>
                    <a:pt x="251" y="163"/>
                    <a:pt x="252" y="166"/>
                  </a:cubicBezTo>
                  <a:cubicBezTo>
                    <a:pt x="252" y="167"/>
                    <a:pt x="252" y="167"/>
                    <a:pt x="252" y="167"/>
                  </a:cubicBezTo>
                  <a:cubicBezTo>
                    <a:pt x="253" y="168"/>
                    <a:pt x="253" y="168"/>
                    <a:pt x="253" y="168"/>
                  </a:cubicBezTo>
                  <a:cubicBezTo>
                    <a:pt x="253" y="169"/>
                    <a:pt x="253" y="170"/>
                    <a:pt x="254" y="170"/>
                  </a:cubicBezTo>
                  <a:cubicBezTo>
                    <a:pt x="254" y="171"/>
                    <a:pt x="254" y="171"/>
                    <a:pt x="254" y="171"/>
                  </a:cubicBezTo>
                  <a:cubicBezTo>
                    <a:pt x="254" y="171"/>
                    <a:pt x="255" y="171"/>
                    <a:pt x="255" y="171"/>
                  </a:cubicBezTo>
                  <a:cubicBezTo>
                    <a:pt x="255" y="171"/>
                    <a:pt x="255" y="171"/>
                    <a:pt x="256" y="171"/>
                  </a:cubicBezTo>
                  <a:cubicBezTo>
                    <a:pt x="256" y="171"/>
                    <a:pt x="256" y="171"/>
                    <a:pt x="257" y="170"/>
                  </a:cubicBezTo>
                  <a:cubicBezTo>
                    <a:pt x="258" y="169"/>
                    <a:pt x="260" y="167"/>
                    <a:pt x="261" y="167"/>
                  </a:cubicBezTo>
                  <a:cubicBezTo>
                    <a:pt x="261" y="167"/>
                    <a:pt x="262" y="167"/>
                    <a:pt x="263" y="168"/>
                  </a:cubicBezTo>
                  <a:cubicBezTo>
                    <a:pt x="263" y="168"/>
                    <a:pt x="264" y="168"/>
                    <a:pt x="265" y="168"/>
                  </a:cubicBezTo>
                  <a:cubicBezTo>
                    <a:pt x="266" y="168"/>
                    <a:pt x="266" y="168"/>
                    <a:pt x="267" y="167"/>
                  </a:cubicBezTo>
                  <a:cubicBezTo>
                    <a:pt x="267" y="167"/>
                    <a:pt x="269" y="164"/>
                    <a:pt x="270" y="164"/>
                  </a:cubicBezTo>
                  <a:cubicBezTo>
                    <a:pt x="270" y="163"/>
                    <a:pt x="270" y="163"/>
                    <a:pt x="271" y="163"/>
                  </a:cubicBezTo>
                  <a:cubicBezTo>
                    <a:pt x="271" y="163"/>
                    <a:pt x="271" y="163"/>
                    <a:pt x="272" y="163"/>
                  </a:cubicBezTo>
                  <a:cubicBezTo>
                    <a:pt x="272" y="162"/>
                    <a:pt x="273" y="162"/>
                    <a:pt x="273" y="162"/>
                  </a:cubicBezTo>
                  <a:cubicBezTo>
                    <a:pt x="273" y="162"/>
                    <a:pt x="273" y="161"/>
                    <a:pt x="272" y="161"/>
                  </a:cubicBezTo>
                  <a:cubicBezTo>
                    <a:pt x="272" y="161"/>
                    <a:pt x="272" y="160"/>
                    <a:pt x="272" y="159"/>
                  </a:cubicBezTo>
                  <a:cubicBezTo>
                    <a:pt x="272" y="158"/>
                    <a:pt x="272" y="157"/>
                    <a:pt x="272" y="156"/>
                  </a:cubicBezTo>
                  <a:cubicBezTo>
                    <a:pt x="273" y="153"/>
                    <a:pt x="273" y="153"/>
                    <a:pt x="274" y="152"/>
                  </a:cubicBezTo>
                  <a:cubicBezTo>
                    <a:pt x="274" y="151"/>
                    <a:pt x="274" y="151"/>
                    <a:pt x="274" y="151"/>
                  </a:cubicBezTo>
                  <a:cubicBezTo>
                    <a:pt x="275" y="150"/>
                    <a:pt x="275" y="150"/>
                    <a:pt x="276" y="150"/>
                  </a:cubicBezTo>
                  <a:cubicBezTo>
                    <a:pt x="277" y="150"/>
                    <a:pt x="280" y="151"/>
                    <a:pt x="281" y="151"/>
                  </a:cubicBezTo>
                  <a:cubicBezTo>
                    <a:pt x="282" y="151"/>
                    <a:pt x="282" y="151"/>
                    <a:pt x="282" y="151"/>
                  </a:cubicBezTo>
                  <a:cubicBezTo>
                    <a:pt x="282" y="151"/>
                    <a:pt x="282" y="151"/>
                    <a:pt x="282" y="151"/>
                  </a:cubicBezTo>
                  <a:cubicBezTo>
                    <a:pt x="282" y="151"/>
                    <a:pt x="282" y="151"/>
                    <a:pt x="282" y="151"/>
                  </a:cubicBezTo>
                  <a:cubicBezTo>
                    <a:pt x="284" y="150"/>
                    <a:pt x="286" y="149"/>
                    <a:pt x="286" y="149"/>
                  </a:cubicBezTo>
                  <a:cubicBezTo>
                    <a:pt x="287" y="148"/>
                    <a:pt x="288" y="148"/>
                    <a:pt x="290" y="147"/>
                  </a:cubicBezTo>
                  <a:cubicBezTo>
                    <a:pt x="290" y="147"/>
                    <a:pt x="285" y="143"/>
                    <a:pt x="283" y="143"/>
                  </a:cubicBezTo>
                  <a:cubicBezTo>
                    <a:pt x="283" y="143"/>
                    <a:pt x="283" y="143"/>
                    <a:pt x="283" y="143"/>
                  </a:cubicBezTo>
                  <a:cubicBezTo>
                    <a:pt x="282" y="144"/>
                    <a:pt x="282" y="145"/>
                    <a:pt x="279" y="146"/>
                  </a:cubicBezTo>
                  <a:cubicBezTo>
                    <a:pt x="278" y="146"/>
                    <a:pt x="278" y="146"/>
                    <a:pt x="277" y="146"/>
                  </a:cubicBezTo>
                  <a:cubicBezTo>
                    <a:pt x="276" y="146"/>
                    <a:pt x="275" y="146"/>
                    <a:pt x="275" y="146"/>
                  </a:cubicBezTo>
                  <a:cubicBezTo>
                    <a:pt x="274" y="145"/>
                    <a:pt x="273" y="144"/>
                    <a:pt x="272" y="144"/>
                  </a:cubicBezTo>
                  <a:cubicBezTo>
                    <a:pt x="272" y="143"/>
                    <a:pt x="272" y="143"/>
                    <a:pt x="272" y="143"/>
                  </a:cubicBezTo>
                  <a:cubicBezTo>
                    <a:pt x="271" y="143"/>
                    <a:pt x="271" y="143"/>
                    <a:pt x="271" y="143"/>
                  </a:cubicBezTo>
                  <a:cubicBezTo>
                    <a:pt x="271" y="142"/>
                    <a:pt x="271" y="142"/>
                    <a:pt x="271" y="141"/>
                  </a:cubicBezTo>
                  <a:cubicBezTo>
                    <a:pt x="270" y="140"/>
                    <a:pt x="270" y="139"/>
                    <a:pt x="270" y="139"/>
                  </a:cubicBezTo>
                  <a:cubicBezTo>
                    <a:pt x="270" y="138"/>
                    <a:pt x="270" y="137"/>
                    <a:pt x="270" y="137"/>
                  </a:cubicBezTo>
                  <a:cubicBezTo>
                    <a:pt x="271" y="136"/>
                    <a:pt x="271" y="135"/>
                    <a:pt x="272" y="135"/>
                  </a:cubicBezTo>
                  <a:cubicBezTo>
                    <a:pt x="272" y="134"/>
                    <a:pt x="272" y="134"/>
                    <a:pt x="272" y="133"/>
                  </a:cubicBezTo>
                  <a:cubicBezTo>
                    <a:pt x="273" y="133"/>
                    <a:pt x="273" y="133"/>
                    <a:pt x="273" y="133"/>
                  </a:cubicBezTo>
                  <a:cubicBezTo>
                    <a:pt x="274" y="132"/>
                    <a:pt x="275" y="131"/>
                    <a:pt x="275" y="131"/>
                  </a:cubicBezTo>
                  <a:cubicBezTo>
                    <a:pt x="275" y="131"/>
                    <a:pt x="276" y="129"/>
                    <a:pt x="275" y="127"/>
                  </a:cubicBezTo>
                  <a:cubicBezTo>
                    <a:pt x="275" y="127"/>
                    <a:pt x="275" y="127"/>
                    <a:pt x="275" y="126"/>
                  </a:cubicBezTo>
                  <a:cubicBezTo>
                    <a:pt x="275" y="126"/>
                    <a:pt x="275" y="126"/>
                    <a:pt x="275" y="125"/>
                  </a:cubicBezTo>
                  <a:cubicBezTo>
                    <a:pt x="274" y="125"/>
                    <a:pt x="272" y="124"/>
                    <a:pt x="271" y="124"/>
                  </a:cubicBezTo>
                  <a:cubicBezTo>
                    <a:pt x="271" y="124"/>
                    <a:pt x="271" y="124"/>
                    <a:pt x="271" y="124"/>
                  </a:cubicBezTo>
                  <a:cubicBezTo>
                    <a:pt x="270" y="124"/>
                    <a:pt x="268" y="127"/>
                    <a:pt x="269" y="129"/>
                  </a:cubicBezTo>
                  <a:cubicBezTo>
                    <a:pt x="269" y="131"/>
                    <a:pt x="270" y="133"/>
                    <a:pt x="270" y="133"/>
                  </a:cubicBezTo>
                  <a:cubicBezTo>
                    <a:pt x="269" y="133"/>
                    <a:pt x="269" y="133"/>
                    <a:pt x="269" y="133"/>
                  </a:cubicBezTo>
                  <a:cubicBezTo>
                    <a:pt x="268" y="133"/>
                    <a:pt x="267" y="131"/>
                    <a:pt x="266" y="131"/>
                  </a:cubicBezTo>
                  <a:cubicBezTo>
                    <a:pt x="266" y="131"/>
                    <a:pt x="266" y="131"/>
                    <a:pt x="266" y="131"/>
                  </a:cubicBezTo>
                  <a:cubicBezTo>
                    <a:pt x="266" y="131"/>
                    <a:pt x="265" y="132"/>
                    <a:pt x="265" y="133"/>
                  </a:cubicBezTo>
                  <a:cubicBezTo>
                    <a:pt x="263" y="138"/>
                    <a:pt x="262" y="139"/>
                    <a:pt x="262" y="140"/>
                  </a:cubicBezTo>
                  <a:cubicBezTo>
                    <a:pt x="263" y="140"/>
                    <a:pt x="263" y="140"/>
                    <a:pt x="263" y="140"/>
                  </a:cubicBezTo>
                  <a:cubicBezTo>
                    <a:pt x="263" y="141"/>
                    <a:pt x="264" y="142"/>
                    <a:pt x="264" y="143"/>
                  </a:cubicBezTo>
                  <a:cubicBezTo>
                    <a:pt x="265" y="143"/>
                    <a:pt x="266" y="145"/>
                    <a:pt x="266" y="145"/>
                  </a:cubicBezTo>
                  <a:cubicBezTo>
                    <a:pt x="266" y="145"/>
                    <a:pt x="266" y="146"/>
                    <a:pt x="267" y="146"/>
                  </a:cubicBezTo>
                  <a:cubicBezTo>
                    <a:pt x="267" y="146"/>
                    <a:pt x="267" y="146"/>
                    <a:pt x="267" y="146"/>
                  </a:cubicBezTo>
                  <a:cubicBezTo>
                    <a:pt x="267" y="147"/>
                    <a:pt x="267" y="147"/>
                    <a:pt x="267" y="147"/>
                  </a:cubicBezTo>
                  <a:cubicBezTo>
                    <a:pt x="267" y="147"/>
                    <a:pt x="267" y="147"/>
                    <a:pt x="266" y="148"/>
                  </a:cubicBezTo>
                  <a:cubicBezTo>
                    <a:pt x="265" y="148"/>
                    <a:pt x="265" y="148"/>
                    <a:pt x="264" y="148"/>
                  </a:cubicBezTo>
                  <a:cubicBezTo>
                    <a:pt x="263" y="149"/>
                    <a:pt x="263" y="149"/>
                    <a:pt x="263" y="149"/>
                  </a:cubicBezTo>
                  <a:cubicBezTo>
                    <a:pt x="262" y="150"/>
                    <a:pt x="262" y="150"/>
                    <a:pt x="262" y="151"/>
                  </a:cubicBezTo>
                  <a:cubicBezTo>
                    <a:pt x="262" y="151"/>
                    <a:pt x="262" y="151"/>
                    <a:pt x="262" y="151"/>
                  </a:cubicBezTo>
                  <a:cubicBezTo>
                    <a:pt x="261" y="152"/>
                    <a:pt x="262" y="154"/>
                    <a:pt x="262" y="155"/>
                  </a:cubicBezTo>
                  <a:cubicBezTo>
                    <a:pt x="263" y="155"/>
                    <a:pt x="263" y="155"/>
                    <a:pt x="263" y="155"/>
                  </a:cubicBezTo>
                  <a:cubicBezTo>
                    <a:pt x="264" y="155"/>
                    <a:pt x="268" y="154"/>
                    <a:pt x="268" y="154"/>
                  </a:cubicBezTo>
                  <a:cubicBezTo>
                    <a:pt x="268" y="154"/>
                    <a:pt x="268" y="156"/>
                    <a:pt x="267" y="158"/>
                  </a:cubicBezTo>
                  <a:cubicBezTo>
                    <a:pt x="266" y="160"/>
                    <a:pt x="270" y="161"/>
                    <a:pt x="267" y="161"/>
                  </a:cubicBezTo>
                  <a:cubicBezTo>
                    <a:pt x="266" y="161"/>
                    <a:pt x="266" y="161"/>
                    <a:pt x="264" y="161"/>
                  </a:cubicBezTo>
                  <a:cubicBezTo>
                    <a:pt x="263" y="161"/>
                    <a:pt x="262" y="161"/>
                    <a:pt x="261" y="161"/>
                  </a:cubicBezTo>
                  <a:cubicBezTo>
                    <a:pt x="259" y="161"/>
                    <a:pt x="258" y="161"/>
                    <a:pt x="258" y="162"/>
                  </a:cubicBezTo>
                  <a:cubicBezTo>
                    <a:pt x="256" y="162"/>
                    <a:pt x="256" y="163"/>
                    <a:pt x="256" y="163"/>
                  </a:cubicBezTo>
                  <a:cubicBezTo>
                    <a:pt x="256" y="162"/>
                    <a:pt x="255" y="162"/>
                    <a:pt x="255" y="162"/>
                  </a:cubicBezTo>
                  <a:cubicBezTo>
                    <a:pt x="255" y="162"/>
                    <a:pt x="255" y="162"/>
                    <a:pt x="255" y="162"/>
                  </a:cubicBezTo>
                  <a:cubicBezTo>
                    <a:pt x="255" y="161"/>
                    <a:pt x="255" y="161"/>
                    <a:pt x="254" y="159"/>
                  </a:cubicBezTo>
                  <a:cubicBezTo>
                    <a:pt x="254" y="155"/>
                    <a:pt x="253" y="152"/>
                    <a:pt x="253" y="152"/>
                  </a:cubicBezTo>
                  <a:cubicBezTo>
                    <a:pt x="253" y="152"/>
                    <a:pt x="253" y="152"/>
                    <a:pt x="252" y="152"/>
                  </a:cubicBezTo>
                  <a:cubicBezTo>
                    <a:pt x="252" y="152"/>
                    <a:pt x="252" y="152"/>
                    <a:pt x="251" y="152"/>
                  </a:cubicBezTo>
                  <a:cubicBezTo>
                    <a:pt x="251" y="151"/>
                    <a:pt x="251" y="151"/>
                    <a:pt x="251" y="151"/>
                  </a:cubicBezTo>
                  <a:cubicBezTo>
                    <a:pt x="250" y="151"/>
                    <a:pt x="250" y="152"/>
                    <a:pt x="250" y="152"/>
                  </a:cubicBezTo>
                  <a:cubicBezTo>
                    <a:pt x="250" y="152"/>
                    <a:pt x="249" y="153"/>
                    <a:pt x="249" y="153"/>
                  </a:cubicBezTo>
                  <a:cubicBezTo>
                    <a:pt x="249" y="154"/>
                    <a:pt x="246" y="155"/>
                    <a:pt x="246" y="155"/>
                  </a:cubicBezTo>
                  <a:cubicBezTo>
                    <a:pt x="246" y="155"/>
                    <a:pt x="246" y="155"/>
                    <a:pt x="245" y="154"/>
                  </a:cubicBezTo>
                  <a:cubicBezTo>
                    <a:pt x="244" y="154"/>
                    <a:pt x="243" y="153"/>
                    <a:pt x="243" y="152"/>
                  </a:cubicBezTo>
                  <a:cubicBezTo>
                    <a:pt x="242" y="152"/>
                    <a:pt x="242" y="152"/>
                    <a:pt x="242" y="151"/>
                  </a:cubicBezTo>
                  <a:cubicBezTo>
                    <a:pt x="241" y="151"/>
                    <a:pt x="240" y="150"/>
                    <a:pt x="239" y="150"/>
                  </a:cubicBezTo>
                  <a:cubicBezTo>
                    <a:pt x="239" y="149"/>
                    <a:pt x="239" y="148"/>
                    <a:pt x="240" y="148"/>
                  </a:cubicBezTo>
                  <a:cubicBezTo>
                    <a:pt x="240" y="146"/>
                    <a:pt x="240" y="145"/>
                    <a:pt x="241" y="143"/>
                  </a:cubicBezTo>
                  <a:cubicBezTo>
                    <a:pt x="241" y="142"/>
                    <a:pt x="241" y="141"/>
                    <a:pt x="241" y="140"/>
                  </a:cubicBezTo>
                  <a:cubicBezTo>
                    <a:pt x="241" y="140"/>
                    <a:pt x="241" y="139"/>
                    <a:pt x="241" y="139"/>
                  </a:cubicBezTo>
                  <a:cubicBezTo>
                    <a:pt x="241" y="139"/>
                    <a:pt x="245" y="136"/>
                    <a:pt x="245" y="136"/>
                  </a:cubicBezTo>
                  <a:cubicBezTo>
                    <a:pt x="246" y="135"/>
                    <a:pt x="249" y="133"/>
                    <a:pt x="250" y="131"/>
                  </a:cubicBezTo>
                  <a:cubicBezTo>
                    <a:pt x="251" y="131"/>
                    <a:pt x="251" y="131"/>
                    <a:pt x="251" y="131"/>
                  </a:cubicBezTo>
                  <a:cubicBezTo>
                    <a:pt x="251" y="130"/>
                    <a:pt x="252" y="129"/>
                    <a:pt x="253" y="127"/>
                  </a:cubicBezTo>
                  <a:cubicBezTo>
                    <a:pt x="253" y="127"/>
                    <a:pt x="254" y="126"/>
                    <a:pt x="254" y="125"/>
                  </a:cubicBezTo>
                  <a:cubicBezTo>
                    <a:pt x="254" y="124"/>
                    <a:pt x="256" y="122"/>
                    <a:pt x="256" y="122"/>
                  </a:cubicBezTo>
                  <a:cubicBezTo>
                    <a:pt x="257" y="120"/>
                    <a:pt x="257" y="119"/>
                    <a:pt x="258" y="118"/>
                  </a:cubicBezTo>
                  <a:cubicBezTo>
                    <a:pt x="258" y="117"/>
                    <a:pt x="258" y="116"/>
                    <a:pt x="258" y="116"/>
                  </a:cubicBezTo>
                  <a:cubicBezTo>
                    <a:pt x="258" y="116"/>
                    <a:pt x="258" y="115"/>
                    <a:pt x="258" y="115"/>
                  </a:cubicBezTo>
                  <a:cubicBezTo>
                    <a:pt x="258" y="115"/>
                    <a:pt x="258" y="114"/>
                    <a:pt x="258" y="114"/>
                  </a:cubicBezTo>
                  <a:cubicBezTo>
                    <a:pt x="258" y="114"/>
                    <a:pt x="258" y="114"/>
                    <a:pt x="258" y="115"/>
                  </a:cubicBezTo>
                  <a:cubicBezTo>
                    <a:pt x="257" y="115"/>
                    <a:pt x="257" y="115"/>
                    <a:pt x="256" y="115"/>
                  </a:cubicBezTo>
                  <a:cubicBezTo>
                    <a:pt x="253" y="116"/>
                    <a:pt x="253" y="116"/>
                    <a:pt x="253" y="116"/>
                  </a:cubicBezTo>
                  <a:cubicBezTo>
                    <a:pt x="253" y="116"/>
                    <a:pt x="253" y="116"/>
                    <a:pt x="254" y="115"/>
                  </a:cubicBezTo>
                  <a:cubicBezTo>
                    <a:pt x="254" y="114"/>
                    <a:pt x="256" y="111"/>
                    <a:pt x="257" y="110"/>
                  </a:cubicBezTo>
                  <a:cubicBezTo>
                    <a:pt x="257" y="110"/>
                    <a:pt x="257" y="110"/>
                    <a:pt x="257" y="110"/>
                  </a:cubicBezTo>
                  <a:cubicBezTo>
                    <a:pt x="258" y="110"/>
                    <a:pt x="258" y="110"/>
                    <a:pt x="258" y="110"/>
                  </a:cubicBezTo>
                  <a:cubicBezTo>
                    <a:pt x="259" y="109"/>
                    <a:pt x="260" y="109"/>
                    <a:pt x="261" y="109"/>
                  </a:cubicBezTo>
                  <a:cubicBezTo>
                    <a:pt x="261" y="109"/>
                    <a:pt x="261" y="109"/>
                    <a:pt x="262" y="109"/>
                  </a:cubicBezTo>
                  <a:cubicBezTo>
                    <a:pt x="262" y="108"/>
                    <a:pt x="263" y="108"/>
                    <a:pt x="264" y="108"/>
                  </a:cubicBezTo>
                  <a:cubicBezTo>
                    <a:pt x="265" y="107"/>
                    <a:pt x="267" y="107"/>
                    <a:pt x="270" y="107"/>
                  </a:cubicBezTo>
                  <a:cubicBezTo>
                    <a:pt x="272" y="106"/>
                    <a:pt x="274" y="106"/>
                    <a:pt x="275" y="105"/>
                  </a:cubicBezTo>
                  <a:cubicBezTo>
                    <a:pt x="276" y="105"/>
                    <a:pt x="276" y="105"/>
                    <a:pt x="276" y="105"/>
                  </a:cubicBezTo>
                  <a:cubicBezTo>
                    <a:pt x="278" y="104"/>
                    <a:pt x="278" y="100"/>
                    <a:pt x="279" y="100"/>
                  </a:cubicBezTo>
                  <a:cubicBezTo>
                    <a:pt x="279" y="100"/>
                    <a:pt x="280" y="101"/>
                    <a:pt x="280" y="101"/>
                  </a:cubicBezTo>
                  <a:cubicBezTo>
                    <a:pt x="280" y="101"/>
                    <a:pt x="281" y="102"/>
                    <a:pt x="281" y="102"/>
                  </a:cubicBezTo>
                  <a:cubicBezTo>
                    <a:pt x="285" y="107"/>
                    <a:pt x="282" y="105"/>
                    <a:pt x="285" y="107"/>
                  </a:cubicBezTo>
                  <a:cubicBezTo>
                    <a:pt x="286" y="108"/>
                    <a:pt x="288" y="109"/>
                    <a:pt x="290" y="110"/>
                  </a:cubicBezTo>
                  <a:cubicBezTo>
                    <a:pt x="291" y="110"/>
                    <a:pt x="292" y="111"/>
                    <a:pt x="293" y="111"/>
                  </a:cubicBezTo>
                  <a:cubicBezTo>
                    <a:pt x="295" y="112"/>
                    <a:pt x="297" y="113"/>
                    <a:pt x="298" y="113"/>
                  </a:cubicBezTo>
                  <a:cubicBezTo>
                    <a:pt x="299" y="113"/>
                    <a:pt x="299" y="113"/>
                    <a:pt x="299" y="113"/>
                  </a:cubicBezTo>
                  <a:cubicBezTo>
                    <a:pt x="299" y="113"/>
                    <a:pt x="303" y="114"/>
                    <a:pt x="302" y="116"/>
                  </a:cubicBezTo>
                  <a:cubicBezTo>
                    <a:pt x="302" y="118"/>
                    <a:pt x="303" y="122"/>
                    <a:pt x="301" y="123"/>
                  </a:cubicBezTo>
                  <a:cubicBezTo>
                    <a:pt x="301" y="123"/>
                    <a:pt x="301" y="123"/>
                    <a:pt x="300" y="123"/>
                  </a:cubicBezTo>
                  <a:cubicBezTo>
                    <a:pt x="300" y="123"/>
                    <a:pt x="300" y="124"/>
                    <a:pt x="300" y="124"/>
                  </a:cubicBezTo>
                  <a:cubicBezTo>
                    <a:pt x="300" y="124"/>
                    <a:pt x="300" y="124"/>
                    <a:pt x="300" y="124"/>
                  </a:cubicBezTo>
                  <a:cubicBezTo>
                    <a:pt x="299" y="124"/>
                    <a:pt x="299" y="124"/>
                    <a:pt x="299" y="124"/>
                  </a:cubicBezTo>
                  <a:cubicBezTo>
                    <a:pt x="299" y="124"/>
                    <a:pt x="298" y="124"/>
                    <a:pt x="295" y="123"/>
                  </a:cubicBezTo>
                  <a:cubicBezTo>
                    <a:pt x="294" y="123"/>
                    <a:pt x="292" y="122"/>
                    <a:pt x="291" y="121"/>
                  </a:cubicBezTo>
                  <a:cubicBezTo>
                    <a:pt x="289" y="120"/>
                    <a:pt x="288" y="120"/>
                    <a:pt x="286" y="119"/>
                  </a:cubicBezTo>
                  <a:cubicBezTo>
                    <a:pt x="285" y="118"/>
                    <a:pt x="284" y="118"/>
                    <a:pt x="284" y="118"/>
                  </a:cubicBezTo>
                  <a:cubicBezTo>
                    <a:pt x="286" y="120"/>
                    <a:pt x="287" y="121"/>
                    <a:pt x="288" y="123"/>
                  </a:cubicBezTo>
                  <a:cubicBezTo>
                    <a:pt x="289" y="124"/>
                    <a:pt x="290" y="125"/>
                    <a:pt x="291" y="127"/>
                  </a:cubicBezTo>
                  <a:cubicBezTo>
                    <a:pt x="291" y="127"/>
                    <a:pt x="292" y="127"/>
                    <a:pt x="292" y="128"/>
                  </a:cubicBezTo>
                  <a:cubicBezTo>
                    <a:pt x="292" y="128"/>
                    <a:pt x="293" y="128"/>
                    <a:pt x="293" y="128"/>
                  </a:cubicBezTo>
                  <a:cubicBezTo>
                    <a:pt x="294" y="129"/>
                    <a:pt x="294" y="129"/>
                    <a:pt x="294" y="130"/>
                  </a:cubicBezTo>
                  <a:cubicBezTo>
                    <a:pt x="294" y="131"/>
                    <a:pt x="297" y="132"/>
                    <a:pt x="298" y="132"/>
                  </a:cubicBezTo>
                  <a:cubicBezTo>
                    <a:pt x="298" y="132"/>
                    <a:pt x="298" y="132"/>
                    <a:pt x="298" y="132"/>
                  </a:cubicBezTo>
                  <a:cubicBezTo>
                    <a:pt x="299" y="132"/>
                    <a:pt x="299" y="132"/>
                    <a:pt x="299" y="132"/>
                  </a:cubicBezTo>
                  <a:cubicBezTo>
                    <a:pt x="299" y="131"/>
                    <a:pt x="299" y="131"/>
                    <a:pt x="300" y="131"/>
                  </a:cubicBezTo>
                  <a:cubicBezTo>
                    <a:pt x="300" y="130"/>
                    <a:pt x="302" y="129"/>
                    <a:pt x="302" y="128"/>
                  </a:cubicBezTo>
                  <a:cubicBezTo>
                    <a:pt x="303" y="127"/>
                    <a:pt x="304" y="127"/>
                    <a:pt x="305" y="126"/>
                  </a:cubicBezTo>
                  <a:cubicBezTo>
                    <a:pt x="307" y="125"/>
                    <a:pt x="308" y="125"/>
                    <a:pt x="308" y="125"/>
                  </a:cubicBezTo>
                  <a:cubicBezTo>
                    <a:pt x="308" y="125"/>
                    <a:pt x="309" y="125"/>
                    <a:pt x="310" y="124"/>
                  </a:cubicBezTo>
                  <a:cubicBezTo>
                    <a:pt x="310" y="124"/>
                    <a:pt x="310" y="123"/>
                    <a:pt x="310" y="123"/>
                  </a:cubicBezTo>
                  <a:cubicBezTo>
                    <a:pt x="310" y="123"/>
                    <a:pt x="310" y="122"/>
                    <a:pt x="309" y="120"/>
                  </a:cubicBezTo>
                  <a:cubicBezTo>
                    <a:pt x="307" y="117"/>
                    <a:pt x="306" y="116"/>
                    <a:pt x="305" y="115"/>
                  </a:cubicBezTo>
                  <a:cubicBezTo>
                    <a:pt x="305" y="115"/>
                    <a:pt x="305" y="115"/>
                    <a:pt x="305" y="115"/>
                  </a:cubicBezTo>
                  <a:cubicBezTo>
                    <a:pt x="305" y="115"/>
                    <a:pt x="305" y="115"/>
                    <a:pt x="305" y="115"/>
                  </a:cubicBezTo>
                  <a:cubicBezTo>
                    <a:pt x="305" y="114"/>
                    <a:pt x="305" y="113"/>
                    <a:pt x="306" y="113"/>
                  </a:cubicBezTo>
                  <a:cubicBezTo>
                    <a:pt x="306" y="112"/>
                    <a:pt x="306" y="112"/>
                    <a:pt x="307" y="111"/>
                  </a:cubicBezTo>
                  <a:cubicBezTo>
                    <a:pt x="307" y="109"/>
                    <a:pt x="308" y="107"/>
                    <a:pt x="308" y="107"/>
                  </a:cubicBezTo>
                  <a:cubicBezTo>
                    <a:pt x="309" y="107"/>
                    <a:pt x="310" y="107"/>
                    <a:pt x="310" y="107"/>
                  </a:cubicBezTo>
                  <a:cubicBezTo>
                    <a:pt x="311" y="107"/>
                    <a:pt x="311" y="107"/>
                    <a:pt x="312" y="107"/>
                  </a:cubicBezTo>
                  <a:cubicBezTo>
                    <a:pt x="312" y="109"/>
                    <a:pt x="312" y="110"/>
                    <a:pt x="312" y="113"/>
                  </a:cubicBezTo>
                  <a:cubicBezTo>
                    <a:pt x="312" y="113"/>
                    <a:pt x="312" y="113"/>
                    <a:pt x="312" y="113"/>
                  </a:cubicBezTo>
                  <a:cubicBezTo>
                    <a:pt x="312" y="113"/>
                    <a:pt x="312" y="114"/>
                    <a:pt x="312" y="114"/>
                  </a:cubicBezTo>
                  <a:cubicBezTo>
                    <a:pt x="312" y="115"/>
                    <a:pt x="312" y="115"/>
                    <a:pt x="312" y="115"/>
                  </a:cubicBezTo>
                  <a:cubicBezTo>
                    <a:pt x="312" y="115"/>
                    <a:pt x="312" y="116"/>
                    <a:pt x="312" y="116"/>
                  </a:cubicBezTo>
                  <a:cubicBezTo>
                    <a:pt x="312" y="116"/>
                    <a:pt x="312" y="115"/>
                    <a:pt x="313" y="115"/>
                  </a:cubicBezTo>
                  <a:cubicBezTo>
                    <a:pt x="313" y="115"/>
                    <a:pt x="314" y="115"/>
                    <a:pt x="314" y="114"/>
                  </a:cubicBezTo>
                  <a:cubicBezTo>
                    <a:pt x="317" y="112"/>
                    <a:pt x="319" y="108"/>
                    <a:pt x="319" y="108"/>
                  </a:cubicBezTo>
                  <a:cubicBezTo>
                    <a:pt x="320" y="110"/>
                    <a:pt x="321" y="110"/>
                    <a:pt x="322" y="111"/>
                  </a:cubicBezTo>
                  <a:cubicBezTo>
                    <a:pt x="322" y="111"/>
                    <a:pt x="323" y="111"/>
                    <a:pt x="323" y="111"/>
                  </a:cubicBezTo>
                  <a:cubicBezTo>
                    <a:pt x="323" y="111"/>
                    <a:pt x="324" y="111"/>
                    <a:pt x="324" y="111"/>
                  </a:cubicBezTo>
                  <a:cubicBezTo>
                    <a:pt x="325" y="111"/>
                    <a:pt x="326" y="111"/>
                    <a:pt x="326" y="111"/>
                  </a:cubicBezTo>
                  <a:cubicBezTo>
                    <a:pt x="326" y="110"/>
                    <a:pt x="326" y="110"/>
                    <a:pt x="326" y="110"/>
                  </a:cubicBezTo>
                  <a:cubicBezTo>
                    <a:pt x="327" y="110"/>
                    <a:pt x="327" y="110"/>
                    <a:pt x="328" y="110"/>
                  </a:cubicBezTo>
                  <a:cubicBezTo>
                    <a:pt x="328" y="110"/>
                    <a:pt x="328" y="110"/>
                    <a:pt x="329" y="110"/>
                  </a:cubicBezTo>
                  <a:cubicBezTo>
                    <a:pt x="330" y="110"/>
                    <a:pt x="330" y="110"/>
                    <a:pt x="330" y="110"/>
                  </a:cubicBezTo>
                  <a:cubicBezTo>
                    <a:pt x="331" y="110"/>
                    <a:pt x="332" y="110"/>
                    <a:pt x="331" y="109"/>
                  </a:cubicBezTo>
                  <a:cubicBezTo>
                    <a:pt x="330" y="107"/>
                    <a:pt x="329" y="107"/>
                    <a:pt x="327" y="106"/>
                  </a:cubicBezTo>
                  <a:cubicBezTo>
                    <a:pt x="325" y="104"/>
                    <a:pt x="321" y="103"/>
                    <a:pt x="320" y="103"/>
                  </a:cubicBezTo>
                  <a:cubicBezTo>
                    <a:pt x="319" y="103"/>
                    <a:pt x="319" y="103"/>
                    <a:pt x="319" y="103"/>
                  </a:cubicBezTo>
                  <a:cubicBezTo>
                    <a:pt x="319" y="103"/>
                    <a:pt x="319" y="103"/>
                    <a:pt x="318" y="103"/>
                  </a:cubicBezTo>
                  <a:cubicBezTo>
                    <a:pt x="317" y="103"/>
                    <a:pt x="315" y="102"/>
                    <a:pt x="315" y="102"/>
                  </a:cubicBezTo>
                  <a:cubicBezTo>
                    <a:pt x="315" y="102"/>
                    <a:pt x="314" y="101"/>
                    <a:pt x="312" y="99"/>
                  </a:cubicBezTo>
                  <a:cubicBezTo>
                    <a:pt x="312" y="99"/>
                    <a:pt x="312" y="99"/>
                    <a:pt x="312" y="98"/>
                  </a:cubicBezTo>
                  <a:cubicBezTo>
                    <a:pt x="312" y="98"/>
                    <a:pt x="312" y="98"/>
                    <a:pt x="312" y="98"/>
                  </a:cubicBezTo>
                  <a:cubicBezTo>
                    <a:pt x="312" y="95"/>
                    <a:pt x="313" y="89"/>
                    <a:pt x="313" y="89"/>
                  </a:cubicBezTo>
                  <a:cubicBezTo>
                    <a:pt x="313" y="89"/>
                    <a:pt x="313" y="87"/>
                    <a:pt x="313" y="85"/>
                  </a:cubicBezTo>
                  <a:cubicBezTo>
                    <a:pt x="313" y="85"/>
                    <a:pt x="313" y="85"/>
                    <a:pt x="313" y="85"/>
                  </a:cubicBezTo>
                  <a:cubicBezTo>
                    <a:pt x="313" y="84"/>
                    <a:pt x="313" y="84"/>
                    <a:pt x="313" y="84"/>
                  </a:cubicBezTo>
                  <a:cubicBezTo>
                    <a:pt x="313" y="84"/>
                    <a:pt x="313" y="83"/>
                    <a:pt x="314" y="83"/>
                  </a:cubicBezTo>
                  <a:cubicBezTo>
                    <a:pt x="314" y="83"/>
                    <a:pt x="314" y="83"/>
                    <a:pt x="314" y="83"/>
                  </a:cubicBezTo>
                  <a:cubicBezTo>
                    <a:pt x="314" y="83"/>
                    <a:pt x="315" y="83"/>
                    <a:pt x="316" y="82"/>
                  </a:cubicBezTo>
                  <a:cubicBezTo>
                    <a:pt x="316" y="82"/>
                    <a:pt x="316" y="82"/>
                    <a:pt x="316" y="82"/>
                  </a:cubicBezTo>
                  <a:cubicBezTo>
                    <a:pt x="317" y="81"/>
                    <a:pt x="317" y="79"/>
                    <a:pt x="318" y="78"/>
                  </a:cubicBezTo>
                  <a:cubicBezTo>
                    <a:pt x="320" y="77"/>
                    <a:pt x="322" y="75"/>
                    <a:pt x="322" y="75"/>
                  </a:cubicBezTo>
                  <a:cubicBezTo>
                    <a:pt x="324" y="73"/>
                    <a:pt x="325" y="73"/>
                    <a:pt x="326" y="71"/>
                  </a:cubicBezTo>
                  <a:cubicBezTo>
                    <a:pt x="326" y="71"/>
                    <a:pt x="328" y="72"/>
                    <a:pt x="328" y="74"/>
                  </a:cubicBezTo>
                  <a:cubicBezTo>
                    <a:pt x="328" y="75"/>
                    <a:pt x="326" y="79"/>
                    <a:pt x="324" y="80"/>
                  </a:cubicBezTo>
                  <a:cubicBezTo>
                    <a:pt x="324" y="80"/>
                    <a:pt x="324" y="80"/>
                    <a:pt x="323" y="80"/>
                  </a:cubicBezTo>
                  <a:cubicBezTo>
                    <a:pt x="323" y="80"/>
                    <a:pt x="323" y="80"/>
                    <a:pt x="323" y="80"/>
                  </a:cubicBezTo>
                  <a:cubicBezTo>
                    <a:pt x="323" y="80"/>
                    <a:pt x="322" y="80"/>
                    <a:pt x="322" y="81"/>
                  </a:cubicBezTo>
                  <a:cubicBezTo>
                    <a:pt x="322" y="81"/>
                    <a:pt x="322" y="81"/>
                    <a:pt x="321" y="82"/>
                  </a:cubicBezTo>
                  <a:cubicBezTo>
                    <a:pt x="320" y="83"/>
                    <a:pt x="319" y="84"/>
                    <a:pt x="319" y="85"/>
                  </a:cubicBezTo>
                  <a:cubicBezTo>
                    <a:pt x="318" y="86"/>
                    <a:pt x="318" y="86"/>
                    <a:pt x="318" y="87"/>
                  </a:cubicBezTo>
                  <a:cubicBezTo>
                    <a:pt x="318" y="87"/>
                    <a:pt x="318" y="90"/>
                    <a:pt x="318" y="91"/>
                  </a:cubicBezTo>
                  <a:cubicBezTo>
                    <a:pt x="319" y="93"/>
                    <a:pt x="319" y="95"/>
                    <a:pt x="319" y="95"/>
                  </a:cubicBezTo>
                  <a:cubicBezTo>
                    <a:pt x="319" y="96"/>
                    <a:pt x="319" y="96"/>
                    <a:pt x="319" y="97"/>
                  </a:cubicBezTo>
                  <a:cubicBezTo>
                    <a:pt x="319" y="97"/>
                    <a:pt x="319" y="98"/>
                    <a:pt x="320" y="99"/>
                  </a:cubicBezTo>
                  <a:cubicBezTo>
                    <a:pt x="322" y="99"/>
                    <a:pt x="322" y="100"/>
                    <a:pt x="325" y="101"/>
                  </a:cubicBezTo>
                  <a:cubicBezTo>
                    <a:pt x="325" y="101"/>
                    <a:pt x="327" y="101"/>
                    <a:pt x="329" y="101"/>
                  </a:cubicBezTo>
                  <a:cubicBezTo>
                    <a:pt x="329" y="102"/>
                    <a:pt x="330" y="102"/>
                    <a:pt x="330" y="102"/>
                  </a:cubicBezTo>
                  <a:cubicBezTo>
                    <a:pt x="330" y="102"/>
                    <a:pt x="330" y="102"/>
                    <a:pt x="330" y="102"/>
                  </a:cubicBezTo>
                  <a:cubicBezTo>
                    <a:pt x="330" y="102"/>
                    <a:pt x="331" y="102"/>
                    <a:pt x="331" y="102"/>
                  </a:cubicBezTo>
                  <a:cubicBezTo>
                    <a:pt x="332" y="102"/>
                    <a:pt x="334" y="103"/>
                    <a:pt x="335" y="104"/>
                  </a:cubicBezTo>
                  <a:cubicBezTo>
                    <a:pt x="335" y="104"/>
                    <a:pt x="335" y="104"/>
                    <a:pt x="335" y="104"/>
                  </a:cubicBezTo>
                  <a:cubicBezTo>
                    <a:pt x="336" y="105"/>
                    <a:pt x="338" y="106"/>
                    <a:pt x="338" y="107"/>
                  </a:cubicBezTo>
                  <a:cubicBezTo>
                    <a:pt x="338" y="107"/>
                    <a:pt x="339" y="107"/>
                    <a:pt x="340" y="107"/>
                  </a:cubicBezTo>
                  <a:cubicBezTo>
                    <a:pt x="340" y="108"/>
                    <a:pt x="341" y="108"/>
                    <a:pt x="341" y="108"/>
                  </a:cubicBezTo>
                  <a:cubicBezTo>
                    <a:pt x="341" y="108"/>
                    <a:pt x="342" y="108"/>
                    <a:pt x="344" y="108"/>
                  </a:cubicBezTo>
                  <a:cubicBezTo>
                    <a:pt x="345" y="108"/>
                    <a:pt x="346" y="108"/>
                    <a:pt x="346" y="107"/>
                  </a:cubicBezTo>
                  <a:cubicBezTo>
                    <a:pt x="345" y="107"/>
                    <a:pt x="344" y="106"/>
                    <a:pt x="341" y="104"/>
                  </a:cubicBezTo>
                  <a:cubicBezTo>
                    <a:pt x="340" y="103"/>
                    <a:pt x="340" y="103"/>
                    <a:pt x="340" y="103"/>
                  </a:cubicBezTo>
                  <a:cubicBezTo>
                    <a:pt x="338" y="102"/>
                    <a:pt x="337" y="101"/>
                    <a:pt x="337" y="100"/>
                  </a:cubicBezTo>
                  <a:cubicBezTo>
                    <a:pt x="335" y="99"/>
                    <a:pt x="335" y="99"/>
                    <a:pt x="335" y="99"/>
                  </a:cubicBezTo>
                  <a:cubicBezTo>
                    <a:pt x="335" y="98"/>
                    <a:pt x="335" y="95"/>
                    <a:pt x="335" y="95"/>
                  </a:cubicBezTo>
                  <a:cubicBezTo>
                    <a:pt x="335" y="95"/>
                    <a:pt x="336" y="94"/>
                    <a:pt x="336" y="92"/>
                  </a:cubicBezTo>
                  <a:cubicBezTo>
                    <a:pt x="336" y="91"/>
                    <a:pt x="336" y="90"/>
                    <a:pt x="336" y="88"/>
                  </a:cubicBezTo>
                  <a:cubicBezTo>
                    <a:pt x="336" y="88"/>
                    <a:pt x="337" y="88"/>
                    <a:pt x="337" y="88"/>
                  </a:cubicBezTo>
                  <a:cubicBezTo>
                    <a:pt x="337" y="87"/>
                    <a:pt x="337" y="86"/>
                    <a:pt x="338" y="86"/>
                  </a:cubicBezTo>
                  <a:cubicBezTo>
                    <a:pt x="338" y="86"/>
                    <a:pt x="338" y="86"/>
                    <a:pt x="338" y="86"/>
                  </a:cubicBezTo>
                  <a:cubicBezTo>
                    <a:pt x="339" y="87"/>
                    <a:pt x="340" y="89"/>
                    <a:pt x="341" y="91"/>
                  </a:cubicBezTo>
                  <a:cubicBezTo>
                    <a:pt x="341" y="91"/>
                    <a:pt x="341" y="91"/>
                    <a:pt x="341" y="91"/>
                  </a:cubicBezTo>
                  <a:cubicBezTo>
                    <a:pt x="341" y="91"/>
                    <a:pt x="342" y="92"/>
                    <a:pt x="342" y="92"/>
                  </a:cubicBezTo>
                  <a:cubicBezTo>
                    <a:pt x="342" y="94"/>
                    <a:pt x="342" y="95"/>
                    <a:pt x="343" y="95"/>
                  </a:cubicBezTo>
                  <a:cubicBezTo>
                    <a:pt x="343" y="95"/>
                    <a:pt x="343" y="95"/>
                    <a:pt x="343" y="95"/>
                  </a:cubicBezTo>
                  <a:cubicBezTo>
                    <a:pt x="344" y="96"/>
                    <a:pt x="344" y="97"/>
                    <a:pt x="344" y="97"/>
                  </a:cubicBezTo>
                  <a:cubicBezTo>
                    <a:pt x="344" y="98"/>
                    <a:pt x="345" y="99"/>
                    <a:pt x="345" y="99"/>
                  </a:cubicBezTo>
                  <a:cubicBezTo>
                    <a:pt x="346" y="100"/>
                    <a:pt x="347" y="101"/>
                    <a:pt x="347" y="102"/>
                  </a:cubicBezTo>
                  <a:cubicBezTo>
                    <a:pt x="348" y="102"/>
                    <a:pt x="348" y="103"/>
                    <a:pt x="348" y="103"/>
                  </a:cubicBezTo>
                  <a:cubicBezTo>
                    <a:pt x="348" y="103"/>
                    <a:pt x="349" y="99"/>
                    <a:pt x="348" y="98"/>
                  </a:cubicBezTo>
                  <a:cubicBezTo>
                    <a:pt x="347" y="97"/>
                    <a:pt x="347" y="97"/>
                    <a:pt x="347" y="96"/>
                  </a:cubicBezTo>
                  <a:cubicBezTo>
                    <a:pt x="346" y="96"/>
                    <a:pt x="346" y="96"/>
                    <a:pt x="346" y="95"/>
                  </a:cubicBezTo>
                  <a:cubicBezTo>
                    <a:pt x="346" y="95"/>
                    <a:pt x="346" y="95"/>
                    <a:pt x="346" y="95"/>
                  </a:cubicBezTo>
                  <a:cubicBezTo>
                    <a:pt x="346" y="95"/>
                    <a:pt x="346" y="95"/>
                    <a:pt x="346" y="94"/>
                  </a:cubicBezTo>
                  <a:cubicBezTo>
                    <a:pt x="346" y="93"/>
                    <a:pt x="345" y="91"/>
                    <a:pt x="345" y="89"/>
                  </a:cubicBezTo>
                  <a:cubicBezTo>
                    <a:pt x="344" y="88"/>
                    <a:pt x="344" y="87"/>
                    <a:pt x="344" y="87"/>
                  </a:cubicBezTo>
                  <a:cubicBezTo>
                    <a:pt x="344" y="86"/>
                    <a:pt x="344" y="86"/>
                    <a:pt x="344" y="86"/>
                  </a:cubicBezTo>
                  <a:cubicBezTo>
                    <a:pt x="344" y="85"/>
                    <a:pt x="345" y="85"/>
                    <a:pt x="345" y="84"/>
                  </a:cubicBezTo>
                  <a:cubicBezTo>
                    <a:pt x="345" y="84"/>
                    <a:pt x="346" y="85"/>
                    <a:pt x="346" y="86"/>
                  </a:cubicBezTo>
                  <a:cubicBezTo>
                    <a:pt x="347" y="86"/>
                    <a:pt x="347" y="86"/>
                    <a:pt x="347" y="87"/>
                  </a:cubicBezTo>
                  <a:cubicBezTo>
                    <a:pt x="348" y="89"/>
                    <a:pt x="348" y="91"/>
                    <a:pt x="348" y="91"/>
                  </a:cubicBezTo>
                  <a:cubicBezTo>
                    <a:pt x="349" y="91"/>
                    <a:pt x="350" y="91"/>
                    <a:pt x="350" y="91"/>
                  </a:cubicBezTo>
                  <a:cubicBezTo>
                    <a:pt x="351" y="91"/>
                    <a:pt x="351" y="91"/>
                    <a:pt x="352" y="91"/>
                  </a:cubicBezTo>
                  <a:cubicBezTo>
                    <a:pt x="352" y="91"/>
                    <a:pt x="352" y="88"/>
                    <a:pt x="352" y="87"/>
                  </a:cubicBezTo>
                  <a:cubicBezTo>
                    <a:pt x="352" y="87"/>
                    <a:pt x="353" y="86"/>
                    <a:pt x="353" y="86"/>
                  </a:cubicBezTo>
                  <a:cubicBezTo>
                    <a:pt x="353" y="85"/>
                    <a:pt x="354" y="85"/>
                    <a:pt x="355" y="84"/>
                  </a:cubicBezTo>
                  <a:cubicBezTo>
                    <a:pt x="356" y="84"/>
                    <a:pt x="356" y="83"/>
                    <a:pt x="356" y="83"/>
                  </a:cubicBezTo>
                  <a:cubicBezTo>
                    <a:pt x="357" y="83"/>
                    <a:pt x="357" y="83"/>
                    <a:pt x="357" y="83"/>
                  </a:cubicBezTo>
                  <a:cubicBezTo>
                    <a:pt x="358" y="83"/>
                    <a:pt x="358" y="83"/>
                    <a:pt x="358" y="83"/>
                  </a:cubicBezTo>
                  <a:cubicBezTo>
                    <a:pt x="358" y="82"/>
                    <a:pt x="358" y="82"/>
                    <a:pt x="358" y="81"/>
                  </a:cubicBezTo>
                  <a:cubicBezTo>
                    <a:pt x="357" y="78"/>
                    <a:pt x="357" y="76"/>
                    <a:pt x="355" y="74"/>
                  </a:cubicBezTo>
                  <a:cubicBezTo>
                    <a:pt x="355" y="74"/>
                    <a:pt x="359" y="71"/>
                    <a:pt x="360" y="70"/>
                  </a:cubicBezTo>
                  <a:cubicBezTo>
                    <a:pt x="361" y="69"/>
                    <a:pt x="362" y="68"/>
                    <a:pt x="362" y="67"/>
                  </a:cubicBezTo>
                  <a:cubicBezTo>
                    <a:pt x="362" y="67"/>
                    <a:pt x="363" y="67"/>
                    <a:pt x="363" y="67"/>
                  </a:cubicBezTo>
                  <a:cubicBezTo>
                    <a:pt x="364" y="67"/>
                    <a:pt x="364" y="67"/>
                    <a:pt x="364" y="67"/>
                  </a:cubicBezTo>
                  <a:cubicBezTo>
                    <a:pt x="364" y="67"/>
                    <a:pt x="365" y="67"/>
                    <a:pt x="365" y="67"/>
                  </a:cubicBezTo>
                  <a:cubicBezTo>
                    <a:pt x="365" y="67"/>
                    <a:pt x="365" y="67"/>
                    <a:pt x="366" y="67"/>
                  </a:cubicBezTo>
                  <a:cubicBezTo>
                    <a:pt x="366" y="67"/>
                    <a:pt x="366" y="67"/>
                    <a:pt x="366" y="67"/>
                  </a:cubicBezTo>
                  <a:cubicBezTo>
                    <a:pt x="366" y="66"/>
                    <a:pt x="366" y="66"/>
                    <a:pt x="366" y="66"/>
                  </a:cubicBezTo>
                  <a:cubicBezTo>
                    <a:pt x="366" y="66"/>
                    <a:pt x="366" y="66"/>
                    <a:pt x="366" y="65"/>
                  </a:cubicBezTo>
                  <a:cubicBezTo>
                    <a:pt x="366" y="64"/>
                    <a:pt x="366" y="62"/>
                    <a:pt x="366" y="61"/>
                  </a:cubicBezTo>
                  <a:cubicBezTo>
                    <a:pt x="366" y="60"/>
                    <a:pt x="366" y="59"/>
                    <a:pt x="365" y="59"/>
                  </a:cubicBezTo>
                  <a:cubicBezTo>
                    <a:pt x="364" y="58"/>
                    <a:pt x="363" y="57"/>
                    <a:pt x="362" y="56"/>
                  </a:cubicBezTo>
                  <a:cubicBezTo>
                    <a:pt x="362" y="56"/>
                    <a:pt x="362" y="55"/>
                    <a:pt x="361" y="55"/>
                  </a:cubicBezTo>
                  <a:cubicBezTo>
                    <a:pt x="361" y="55"/>
                    <a:pt x="361" y="56"/>
                    <a:pt x="360" y="56"/>
                  </a:cubicBezTo>
                  <a:cubicBezTo>
                    <a:pt x="360" y="56"/>
                    <a:pt x="360" y="56"/>
                    <a:pt x="359" y="56"/>
                  </a:cubicBezTo>
                  <a:cubicBezTo>
                    <a:pt x="359" y="56"/>
                    <a:pt x="358" y="55"/>
                    <a:pt x="358" y="55"/>
                  </a:cubicBezTo>
                  <a:cubicBezTo>
                    <a:pt x="358" y="55"/>
                    <a:pt x="357" y="55"/>
                    <a:pt x="356" y="55"/>
                  </a:cubicBezTo>
                  <a:cubicBezTo>
                    <a:pt x="356" y="55"/>
                    <a:pt x="356" y="55"/>
                    <a:pt x="356" y="55"/>
                  </a:cubicBezTo>
                  <a:cubicBezTo>
                    <a:pt x="355" y="55"/>
                    <a:pt x="355" y="55"/>
                    <a:pt x="355" y="55"/>
                  </a:cubicBezTo>
                  <a:cubicBezTo>
                    <a:pt x="355" y="55"/>
                    <a:pt x="355" y="55"/>
                    <a:pt x="355" y="55"/>
                  </a:cubicBezTo>
                  <a:cubicBezTo>
                    <a:pt x="354" y="55"/>
                    <a:pt x="352" y="54"/>
                    <a:pt x="351" y="54"/>
                  </a:cubicBezTo>
                  <a:cubicBezTo>
                    <a:pt x="351" y="54"/>
                    <a:pt x="351" y="54"/>
                    <a:pt x="351" y="54"/>
                  </a:cubicBezTo>
                  <a:cubicBezTo>
                    <a:pt x="351" y="54"/>
                    <a:pt x="347" y="51"/>
                    <a:pt x="347" y="50"/>
                  </a:cubicBezTo>
                  <a:cubicBezTo>
                    <a:pt x="347" y="50"/>
                    <a:pt x="347" y="50"/>
                    <a:pt x="347" y="50"/>
                  </a:cubicBezTo>
                  <a:cubicBezTo>
                    <a:pt x="347" y="49"/>
                    <a:pt x="347" y="49"/>
                    <a:pt x="347" y="49"/>
                  </a:cubicBezTo>
                  <a:cubicBezTo>
                    <a:pt x="347" y="49"/>
                    <a:pt x="347" y="49"/>
                    <a:pt x="347" y="48"/>
                  </a:cubicBezTo>
                  <a:cubicBezTo>
                    <a:pt x="347" y="47"/>
                    <a:pt x="347" y="46"/>
                    <a:pt x="349" y="46"/>
                  </a:cubicBezTo>
                  <a:cubicBezTo>
                    <a:pt x="349" y="46"/>
                    <a:pt x="349" y="46"/>
                    <a:pt x="349" y="46"/>
                  </a:cubicBezTo>
                  <a:cubicBezTo>
                    <a:pt x="350" y="47"/>
                    <a:pt x="350" y="47"/>
                    <a:pt x="351" y="47"/>
                  </a:cubicBezTo>
                  <a:cubicBezTo>
                    <a:pt x="352" y="47"/>
                    <a:pt x="353" y="47"/>
                    <a:pt x="353" y="48"/>
                  </a:cubicBezTo>
                  <a:cubicBezTo>
                    <a:pt x="354" y="48"/>
                    <a:pt x="354" y="48"/>
                    <a:pt x="355" y="49"/>
                  </a:cubicBezTo>
                  <a:cubicBezTo>
                    <a:pt x="355" y="49"/>
                    <a:pt x="356" y="49"/>
                    <a:pt x="356" y="49"/>
                  </a:cubicBezTo>
                  <a:cubicBezTo>
                    <a:pt x="357" y="50"/>
                    <a:pt x="358" y="50"/>
                    <a:pt x="359" y="50"/>
                  </a:cubicBezTo>
                  <a:cubicBezTo>
                    <a:pt x="360" y="51"/>
                    <a:pt x="360" y="51"/>
                    <a:pt x="360" y="51"/>
                  </a:cubicBezTo>
                  <a:cubicBezTo>
                    <a:pt x="360" y="51"/>
                    <a:pt x="360" y="51"/>
                    <a:pt x="360" y="51"/>
                  </a:cubicBezTo>
                  <a:cubicBezTo>
                    <a:pt x="360" y="50"/>
                    <a:pt x="360" y="49"/>
                    <a:pt x="360" y="49"/>
                  </a:cubicBezTo>
                  <a:cubicBezTo>
                    <a:pt x="360" y="49"/>
                    <a:pt x="360" y="49"/>
                    <a:pt x="360" y="49"/>
                  </a:cubicBezTo>
                  <a:cubicBezTo>
                    <a:pt x="360" y="49"/>
                    <a:pt x="360" y="50"/>
                    <a:pt x="361" y="50"/>
                  </a:cubicBezTo>
                  <a:cubicBezTo>
                    <a:pt x="361" y="50"/>
                    <a:pt x="362" y="51"/>
                    <a:pt x="362" y="52"/>
                  </a:cubicBezTo>
                  <a:cubicBezTo>
                    <a:pt x="363" y="54"/>
                    <a:pt x="365" y="55"/>
                    <a:pt x="365" y="56"/>
                  </a:cubicBezTo>
                  <a:cubicBezTo>
                    <a:pt x="367" y="58"/>
                    <a:pt x="368" y="58"/>
                    <a:pt x="368" y="58"/>
                  </a:cubicBezTo>
                  <a:cubicBezTo>
                    <a:pt x="368" y="59"/>
                    <a:pt x="368" y="60"/>
                    <a:pt x="369" y="61"/>
                  </a:cubicBezTo>
                  <a:cubicBezTo>
                    <a:pt x="369" y="61"/>
                    <a:pt x="369" y="61"/>
                    <a:pt x="369" y="62"/>
                  </a:cubicBezTo>
                  <a:cubicBezTo>
                    <a:pt x="369" y="62"/>
                    <a:pt x="369" y="62"/>
                    <a:pt x="370" y="62"/>
                  </a:cubicBezTo>
                  <a:cubicBezTo>
                    <a:pt x="370" y="62"/>
                    <a:pt x="370" y="62"/>
                    <a:pt x="370" y="62"/>
                  </a:cubicBezTo>
                  <a:cubicBezTo>
                    <a:pt x="371" y="62"/>
                    <a:pt x="371" y="62"/>
                    <a:pt x="371" y="62"/>
                  </a:cubicBezTo>
                  <a:cubicBezTo>
                    <a:pt x="371" y="62"/>
                    <a:pt x="371" y="62"/>
                    <a:pt x="372" y="61"/>
                  </a:cubicBezTo>
                  <a:cubicBezTo>
                    <a:pt x="372" y="61"/>
                    <a:pt x="372" y="60"/>
                    <a:pt x="373" y="60"/>
                  </a:cubicBezTo>
                  <a:cubicBezTo>
                    <a:pt x="373" y="60"/>
                    <a:pt x="373" y="60"/>
                    <a:pt x="374" y="60"/>
                  </a:cubicBezTo>
                  <a:cubicBezTo>
                    <a:pt x="374" y="60"/>
                    <a:pt x="374" y="60"/>
                    <a:pt x="374" y="60"/>
                  </a:cubicBezTo>
                  <a:cubicBezTo>
                    <a:pt x="374" y="60"/>
                    <a:pt x="375" y="60"/>
                    <a:pt x="375" y="60"/>
                  </a:cubicBezTo>
                  <a:cubicBezTo>
                    <a:pt x="375" y="60"/>
                    <a:pt x="376" y="60"/>
                    <a:pt x="376" y="61"/>
                  </a:cubicBezTo>
                  <a:cubicBezTo>
                    <a:pt x="377" y="61"/>
                    <a:pt x="377" y="61"/>
                    <a:pt x="377" y="62"/>
                  </a:cubicBezTo>
                  <a:cubicBezTo>
                    <a:pt x="378" y="62"/>
                    <a:pt x="379" y="62"/>
                    <a:pt x="379" y="63"/>
                  </a:cubicBezTo>
                  <a:cubicBezTo>
                    <a:pt x="380" y="64"/>
                    <a:pt x="381" y="65"/>
                    <a:pt x="381" y="66"/>
                  </a:cubicBezTo>
                  <a:cubicBezTo>
                    <a:pt x="382" y="66"/>
                    <a:pt x="382" y="67"/>
                    <a:pt x="382" y="68"/>
                  </a:cubicBezTo>
                  <a:cubicBezTo>
                    <a:pt x="382" y="68"/>
                    <a:pt x="382" y="69"/>
                    <a:pt x="382" y="69"/>
                  </a:cubicBezTo>
                  <a:cubicBezTo>
                    <a:pt x="382" y="70"/>
                    <a:pt x="382" y="70"/>
                    <a:pt x="382" y="70"/>
                  </a:cubicBezTo>
                  <a:cubicBezTo>
                    <a:pt x="382" y="70"/>
                    <a:pt x="382" y="71"/>
                    <a:pt x="382" y="72"/>
                  </a:cubicBezTo>
                  <a:cubicBezTo>
                    <a:pt x="382" y="74"/>
                    <a:pt x="383" y="76"/>
                    <a:pt x="383" y="76"/>
                  </a:cubicBezTo>
                  <a:cubicBezTo>
                    <a:pt x="383" y="76"/>
                    <a:pt x="384" y="75"/>
                    <a:pt x="385" y="75"/>
                  </a:cubicBezTo>
                  <a:cubicBezTo>
                    <a:pt x="385" y="74"/>
                    <a:pt x="386" y="74"/>
                    <a:pt x="386" y="74"/>
                  </a:cubicBezTo>
                  <a:cubicBezTo>
                    <a:pt x="386" y="73"/>
                    <a:pt x="386" y="73"/>
                    <a:pt x="386" y="73"/>
                  </a:cubicBezTo>
                  <a:cubicBezTo>
                    <a:pt x="386" y="73"/>
                    <a:pt x="386" y="73"/>
                    <a:pt x="386" y="73"/>
                  </a:cubicBezTo>
                  <a:cubicBezTo>
                    <a:pt x="386" y="73"/>
                    <a:pt x="386" y="73"/>
                    <a:pt x="386" y="73"/>
                  </a:cubicBezTo>
                  <a:cubicBezTo>
                    <a:pt x="387" y="73"/>
                    <a:pt x="388" y="73"/>
                    <a:pt x="388" y="73"/>
                  </a:cubicBezTo>
                  <a:cubicBezTo>
                    <a:pt x="389" y="74"/>
                    <a:pt x="389" y="74"/>
                    <a:pt x="389" y="74"/>
                  </a:cubicBezTo>
                  <a:cubicBezTo>
                    <a:pt x="389" y="74"/>
                    <a:pt x="390" y="75"/>
                    <a:pt x="390" y="75"/>
                  </a:cubicBezTo>
                  <a:cubicBezTo>
                    <a:pt x="391" y="76"/>
                    <a:pt x="392" y="76"/>
                    <a:pt x="393" y="76"/>
                  </a:cubicBezTo>
                  <a:cubicBezTo>
                    <a:pt x="393" y="77"/>
                    <a:pt x="393" y="77"/>
                    <a:pt x="394" y="77"/>
                  </a:cubicBezTo>
                  <a:cubicBezTo>
                    <a:pt x="394" y="77"/>
                    <a:pt x="394" y="77"/>
                    <a:pt x="394" y="77"/>
                  </a:cubicBezTo>
                  <a:cubicBezTo>
                    <a:pt x="394" y="77"/>
                    <a:pt x="394" y="77"/>
                    <a:pt x="394" y="77"/>
                  </a:cubicBezTo>
                  <a:cubicBezTo>
                    <a:pt x="397" y="77"/>
                    <a:pt x="399" y="78"/>
                    <a:pt x="402" y="78"/>
                  </a:cubicBezTo>
                  <a:cubicBezTo>
                    <a:pt x="403" y="79"/>
                    <a:pt x="404" y="79"/>
                    <a:pt x="405" y="79"/>
                  </a:cubicBezTo>
                  <a:cubicBezTo>
                    <a:pt x="405" y="79"/>
                    <a:pt x="404" y="77"/>
                    <a:pt x="403" y="76"/>
                  </a:cubicBezTo>
                  <a:cubicBezTo>
                    <a:pt x="402" y="75"/>
                    <a:pt x="402" y="75"/>
                    <a:pt x="402" y="74"/>
                  </a:cubicBezTo>
                  <a:cubicBezTo>
                    <a:pt x="402" y="74"/>
                    <a:pt x="403" y="74"/>
                    <a:pt x="403" y="74"/>
                  </a:cubicBezTo>
                  <a:cubicBezTo>
                    <a:pt x="404" y="74"/>
                    <a:pt x="404" y="74"/>
                    <a:pt x="405" y="74"/>
                  </a:cubicBezTo>
                  <a:cubicBezTo>
                    <a:pt x="405" y="74"/>
                    <a:pt x="405" y="74"/>
                    <a:pt x="406" y="74"/>
                  </a:cubicBezTo>
                  <a:cubicBezTo>
                    <a:pt x="406" y="74"/>
                    <a:pt x="406" y="74"/>
                    <a:pt x="406" y="74"/>
                  </a:cubicBezTo>
                  <a:cubicBezTo>
                    <a:pt x="407" y="74"/>
                    <a:pt x="408" y="75"/>
                    <a:pt x="409" y="75"/>
                  </a:cubicBezTo>
                  <a:cubicBezTo>
                    <a:pt x="409" y="75"/>
                    <a:pt x="409" y="75"/>
                    <a:pt x="409" y="76"/>
                  </a:cubicBezTo>
                  <a:cubicBezTo>
                    <a:pt x="410" y="76"/>
                    <a:pt x="410" y="77"/>
                    <a:pt x="410" y="77"/>
                  </a:cubicBezTo>
                  <a:cubicBezTo>
                    <a:pt x="410" y="78"/>
                    <a:pt x="411" y="79"/>
                    <a:pt x="411" y="79"/>
                  </a:cubicBezTo>
                  <a:cubicBezTo>
                    <a:pt x="411" y="79"/>
                    <a:pt x="413" y="80"/>
                    <a:pt x="414" y="81"/>
                  </a:cubicBezTo>
                  <a:cubicBezTo>
                    <a:pt x="414" y="82"/>
                    <a:pt x="415" y="82"/>
                    <a:pt x="415" y="82"/>
                  </a:cubicBezTo>
                  <a:cubicBezTo>
                    <a:pt x="416" y="83"/>
                    <a:pt x="418" y="84"/>
                    <a:pt x="418" y="84"/>
                  </a:cubicBezTo>
                  <a:cubicBezTo>
                    <a:pt x="419" y="85"/>
                    <a:pt x="420" y="85"/>
                    <a:pt x="421" y="86"/>
                  </a:cubicBezTo>
                  <a:cubicBezTo>
                    <a:pt x="422" y="86"/>
                    <a:pt x="422" y="86"/>
                    <a:pt x="422" y="87"/>
                  </a:cubicBezTo>
                  <a:cubicBezTo>
                    <a:pt x="422" y="87"/>
                    <a:pt x="424" y="86"/>
                    <a:pt x="422" y="84"/>
                  </a:cubicBezTo>
                  <a:cubicBezTo>
                    <a:pt x="421" y="83"/>
                    <a:pt x="419" y="81"/>
                    <a:pt x="419" y="81"/>
                  </a:cubicBezTo>
                  <a:cubicBezTo>
                    <a:pt x="419" y="81"/>
                    <a:pt x="419" y="80"/>
                    <a:pt x="420" y="80"/>
                  </a:cubicBezTo>
                  <a:cubicBezTo>
                    <a:pt x="420" y="80"/>
                    <a:pt x="420" y="80"/>
                    <a:pt x="420" y="80"/>
                  </a:cubicBezTo>
                  <a:cubicBezTo>
                    <a:pt x="421" y="80"/>
                    <a:pt x="421" y="80"/>
                    <a:pt x="422" y="81"/>
                  </a:cubicBezTo>
                  <a:cubicBezTo>
                    <a:pt x="422" y="81"/>
                    <a:pt x="422" y="81"/>
                    <a:pt x="422" y="82"/>
                  </a:cubicBezTo>
                  <a:cubicBezTo>
                    <a:pt x="423" y="82"/>
                    <a:pt x="424" y="83"/>
                    <a:pt x="424" y="83"/>
                  </a:cubicBezTo>
                  <a:cubicBezTo>
                    <a:pt x="425" y="83"/>
                    <a:pt x="425" y="83"/>
                    <a:pt x="425" y="83"/>
                  </a:cubicBezTo>
                  <a:cubicBezTo>
                    <a:pt x="425" y="83"/>
                    <a:pt x="425" y="83"/>
                    <a:pt x="425" y="83"/>
                  </a:cubicBezTo>
                  <a:cubicBezTo>
                    <a:pt x="426" y="82"/>
                    <a:pt x="427" y="81"/>
                    <a:pt x="427" y="81"/>
                  </a:cubicBezTo>
                  <a:cubicBezTo>
                    <a:pt x="427" y="81"/>
                    <a:pt x="425" y="80"/>
                    <a:pt x="424" y="79"/>
                  </a:cubicBezTo>
                  <a:cubicBezTo>
                    <a:pt x="423" y="78"/>
                    <a:pt x="423" y="78"/>
                    <a:pt x="423" y="78"/>
                  </a:cubicBezTo>
                  <a:cubicBezTo>
                    <a:pt x="422" y="77"/>
                    <a:pt x="422" y="76"/>
                    <a:pt x="422" y="76"/>
                  </a:cubicBezTo>
                  <a:cubicBezTo>
                    <a:pt x="422" y="75"/>
                    <a:pt x="422" y="74"/>
                    <a:pt x="422" y="74"/>
                  </a:cubicBezTo>
                  <a:cubicBezTo>
                    <a:pt x="422" y="74"/>
                    <a:pt x="423" y="74"/>
                    <a:pt x="424" y="74"/>
                  </a:cubicBezTo>
                  <a:cubicBezTo>
                    <a:pt x="424" y="74"/>
                    <a:pt x="425" y="74"/>
                    <a:pt x="425" y="75"/>
                  </a:cubicBezTo>
                  <a:cubicBezTo>
                    <a:pt x="426" y="75"/>
                    <a:pt x="427" y="75"/>
                    <a:pt x="427" y="75"/>
                  </a:cubicBezTo>
                  <a:cubicBezTo>
                    <a:pt x="428" y="75"/>
                    <a:pt x="429" y="75"/>
                    <a:pt x="430" y="76"/>
                  </a:cubicBezTo>
                  <a:cubicBezTo>
                    <a:pt x="431" y="76"/>
                    <a:pt x="431" y="77"/>
                    <a:pt x="432" y="77"/>
                  </a:cubicBezTo>
                  <a:cubicBezTo>
                    <a:pt x="433" y="77"/>
                    <a:pt x="433" y="78"/>
                    <a:pt x="433" y="78"/>
                  </a:cubicBezTo>
                  <a:cubicBezTo>
                    <a:pt x="434" y="78"/>
                    <a:pt x="435" y="79"/>
                    <a:pt x="435" y="79"/>
                  </a:cubicBezTo>
                  <a:cubicBezTo>
                    <a:pt x="435" y="79"/>
                    <a:pt x="435" y="79"/>
                    <a:pt x="435" y="79"/>
                  </a:cubicBezTo>
                  <a:cubicBezTo>
                    <a:pt x="436" y="79"/>
                    <a:pt x="437" y="79"/>
                    <a:pt x="437" y="79"/>
                  </a:cubicBezTo>
                  <a:cubicBezTo>
                    <a:pt x="437" y="79"/>
                    <a:pt x="437" y="79"/>
                    <a:pt x="437" y="79"/>
                  </a:cubicBezTo>
                  <a:cubicBezTo>
                    <a:pt x="437" y="79"/>
                    <a:pt x="437" y="79"/>
                    <a:pt x="437" y="79"/>
                  </a:cubicBezTo>
                  <a:cubicBezTo>
                    <a:pt x="437" y="79"/>
                    <a:pt x="437" y="78"/>
                    <a:pt x="436" y="78"/>
                  </a:cubicBezTo>
                  <a:cubicBezTo>
                    <a:pt x="436" y="78"/>
                    <a:pt x="436" y="77"/>
                    <a:pt x="435" y="77"/>
                  </a:cubicBezTo>
                  <a:cubicBezTo>
                    <a:pt x="435" y="77"/>
                    <a:pt x="435" y="76"/>
                    <a:pt x="435" y="76"/>
                  </a:cubicBezTo>
                  <a:cubicBezTo>
                    <a:pt x="435" y="76"/>
                    <a:pt x="435" y="76"/>
                    <a:pt x="435" y="76"/>
                  </a:cubicBezTo>
                  <a:cubicBezTo>
                    <a:pt x="435" y="76"/>
                    <a:pt x="435" y="76"/>
                    <a:pt x="435" y="76"/>
                  </a:cubicBezTo>
                  <a:cubicBezTo>
                    <a:pt x="435" y="76"/>
                    <a:pt x="435" y="76"/>
                    <a:pt x="436" y="76"/>
                  </a:cubicBezTo>
                  <a:cubicBezTo>
                    <a:pt x="437" y="78"/>
                    <a:pt x="437" y="77"/>
                    <a:pt x="439" y="79"/>
                  </a:cubicBezTo>
                  <a:cubicBezTo>
                    <a:pt x="412" y="50"/>
                    <a:pt x="378" y="28"/>
                    <a:pt x="341" y="15"/>
                  </a:cubicBezTo>
                  <a:cubicBezTo>
                    <a:pt x="314" y="6"/>
                    <a:pt x="286" y="0"/>
                    <a:pt x="256" y="0"/>
                  </a:cubicBezTo>
                  <a:cubicBezTo>
                    <a:pt x="226" y="0"/>
                    <a:pt x="197" y="6"/>
                    <a:pt x="170" y="15"/>
                  </a:cubicBezTo>
                  <a:cubicBezTo>
                    <a:pt x="138" y="26"/>
                    <a:pt x="109" y="44"/>
                    <a:pt x="84" y="67"/>
                  </a:cubicBezTo>
                  <a:cubicBezTo>
                    <a:pt x="85" y="66"/>
                    <a:pt x="87" y="66"/>
                    <a:pt x="89" y="65"/>
                  </a:cubicBezTo>
                  <a:cubicBezTo>
                    <a:pt x="90" y="64"/>
                    <a:pt x="90" y="64"/>
                    <a:pt x="90" y="64"/>
                  </a:cubicBezTo>
                  <a:cubicBezTo>
                    <a:pt x="92" y="64"/>
                    <a:pt x="92" y="65"/>
                    <a:pt x="93" y="66"/>
                  </a:cubicBezTo>
                  <a:cubicBezTo>
                    <a:pt x="94" y="66"/>
                    <a:pt x="94" y="66"/>
                    <a:pt x="93" y="66"/>
                  </a:cubicBezTo>
                  <a:cubicBezTo>
                    <a:pt x="92" y="67"/>
                    <a:pt x="92" y="67"/>
                    <a:pt x="92" y="67"/>
                  </a:cubicBezTo>
                  <a:cubicBezTo>
                    <a:pt x="92" y="67"/>
                    <a:pt x="91" y="67"/>
                    <a:pt x="90" y="68"/>
                  </a:cubicBezTo>
                  <a:cubicBezTo>
                    <a:pt x="90" y="68"/>
                    <a:pt x="89" y="69"/>
                    <a:pt x="89" y="69"/>
                  </a:cubicBezTo>
                  <a:cubicBezTo>
                    <a:pt x="89" y="70"/>
                    <a:pt x="89" y="70"/>
                    <a:pt x="89" y="71"/>
                  </a:cubicBezTo>
                  <a:cubicBezTo>
                    <a:pt x="89" y="72"/>
                    <a:pt x="89" y="73"/>
                    <a:pt x="89" y="74"/>
                  </a:cubicBezTo>
                  <a:cubicBezTo>
                    <a:pt x="89" y="74"/>
                    <a:pt x="93" y="71"/>
                    <a:pt x="94" y="69"/>
                  </a:cubicBezTo>
                  <a:cubicBezTo>
                    <a:pt x="94" y="69"/>
                    <a:pt x="95" y="69"/>
                    <a:pt x="95" y="69"/>
                  </a:cubicBezTo>
                  <a:cubicBezTo>
                    <a:pt x="96" y="69"/>
                    <a:pt x="96" y="70"/>
                    <a:pt x="96" y="70"/>
                  </a:cubicBezTo>
                  <a:cubicBezTo>
                    <a:pt x="96" y="70"/>
                    <a:pt x="96" y="72"/>
                    <a:pt x="95" y="74"/>
                  </a:cubicBezTo>
                  <a:cubicBezTo>
                    <a:pt x="94" y="75"/>
                    <a:pt x="94" y="76"/>
                    <a:pt x="95" y="76"/>
                  </a:cubicBezTo>
                  <a:cubicBezTo>
                    <a:pt x="95" y="76"/>
                    <a:pt x="95" y="76"/>
                    <a:pt x="95" y="77"/>
                  </a:cubicBezTo>
                  <a:cubicBezTo>
                    <a:pt x="95" y="78"/>
                    <a:pt x="95" y="79"/>
                    <a:pt x="95" y="79"/>
                  </a:cubicBezTo>
                  <a:cubicBezTo>
                    <a:pt x="96" y="79"/>
                    <a:pt x="96" y="79"/>
                    <a:pt x="96" y="79"/>
                  </a:cubicBezTo>
                  <a:cubicBezTo>
                    <a:pt x="95" y="79"/>
                    <a:pt x="95" y="79"/>
                    <a:pt x="95" y="79"/>
                  </a:cubicBezTo>
                  <a:cubicBezTo>
                    <a:pt x="94" y="80"/>
                    <a:pt x="94" y="80"/>
                    <a:pt x="93" y="80"/>
                  </a:cubicBezTo>
                  <a:cubicBezTo>
                    <a:pt x="93" y="80"/>
                    <a:pt x="93" y="80"/>
                    <a:pt x="93" y="80"/>
                  </a:cubicBezTo>
                  <a:cubicBezTo>
                    <a:pt x="93" y="80"/>
                    <a:pt x="93" y="79"/>
                    <a:pt x="92" y="79"/>
                  </a:cubicBezTo>
                  <a:cubicBezTo>
                    <a:pt x="92" y="79"/>
                    <a:pt x="92" y="79"/>
                    <a:pt x="92" y="79"/>
                  </a:cubicBezTo>
                  <a:cubicBezTo>
                    <a:pt x="92" y="79"/>
                    <a:pt x="87" y="81"/>
                    <a:pt x="86" y="82"/>
                  </a:cubicBezTo>
                  <a:cubicBezTo>
                    <a:pt x="86" y="82"/>
                    <a:pt x="86" y="82"/>
                    <a:pt x="86" y="82"/>
                  </a:cubicBezTo>
                  <a:cubicBezTo>
                    <a:pt x="86" y="82"/>
                    <a:pt x="85" y="82"/>
                    <a:pt x="84" y="82"/>
                  </a:cubicBezTo>
                  <a:cubicBezTo>
                    <a:pt x="83" y="82"/>
                    <a:pt x="82" y="82"/>
                    <a:pt x="82" y="82"/>
                  </a:cubicBezTo>
                  <a:cubicBezTo>
                    <a:pt x="82" y="81"/>
                    <a:pt x="82" y="81"/>
                    <a:pt x="82" y="80"/>
                  </a:cubicBezTo>
                  <a:cubicBezTo>
                    <a:pt x="82" y="79"/>
                    <a:pt x="82" y="79"/>
                    <a:pt x="82" y="77"/>
                  </a:cubicBezTo>
                  <a:cubicBezTo>
                    <a:pt x="82" y="77"/>
                    <a:pt x="82" y="76"/>
                    <a:pt x="82" y="76"/>
                  </a:cubicBezTo>
                  <a:cubicBezTo>
                    <a:pt x="82" y="74"/>
                    <a:pt x="80" y="75"/>
                    <a:pt x="79" y="73"/>
                  </a:cubicBezTo>
                  <a:cubicBezTo>
                    <a:pt x="79" y="73"/>
                    <a:pt x="79" y="73"/>
                    <a:pt x="79" y="72"/>
                  </a:cubicBezTo>
                  <a:cubicBezTo>
                    <a:pt x="79" y="72"/>
                    <a:pt x="79" y="72"/>
                    <a:pt x="79" y="71"/>
                  </a:cubicBezTo>
                  <a:cubicBezTo>
                    <a:pt x="77" y="74"/>
                    <a:pt x="74" y="76"/>
                    <a:pt x="71" y="79"/>
                  </a:cubicBezTo>
                  <a:cubicBezTo>
                    <a:pt x="72" y="80"/>
                    <a:pt x="72" y="80"/>
                    <a:pt x="73" y="81"/>
                  </a:cubicBezTo>
                  <a:cubicBezTo>
                    <a:pt x="73" y="81"/>
                    <a:pt x="73" y="81"/>
                    <a:pt x="73" y="82"/>
                  </a:cubicBezTo>
                  <a:cubicBezTo>
                    <a:pt x="74" y="83"/>
                    <a:pt x="74" y="85"/>
                    <a:pt x="74" y="86"/>
                  </a:cubicBezTo>
                  <a:cubicBezTo>
                    <a:pt x="74" y="86"/>
                    <a:pt x="74" y="87"/>
                    <a:pt x="74" y="87"/>
                  </a:cubicBezTo>
                  <a:cubicBezTo>
                    <a:pt x="74" y="88"/>
                    <a:pt x="74" y="90"/>
                    <a:pt x="74" y="91"/>
                  </a:cubicBezTo>
                  <a:cubicBezTo>
                    <a:pt x="74" y="92"/>
                    <a:pt x="74" y="92"/>
                    <a:pt x="74" y="92"/>
                  </a:cubicBezTo>
                  <a:cubicBezTo>
                    <a:pt x="74" y="92"/>
                    <a:pt x="75" y="91"/>
                    <a:pt x="76" y="91"/>
                  </a:cubicBezTo>
                  <a:cubicBezTo>
                    <a:pt x="77" y="90"/>
                    <a:pt x="78" y="90"/>
                    <a:pt x="78" y="89"/>
                  </a:cubicBezTo>
                  <a:cubicBezTo>
                    <a:pt x="78" y="90"/>
                    <a:pt x="78" y="91"/>
                    <a:pt x="78" y="92"/>
                  </a:cubicBezTo>
                  <a:cubicBezTo>
                    <a:pt x="78" y="91"/>
                    <a:pt x="79" y="91"/>
                    <a:pt x="80" y="90"/>
                  </a:cubicBezTo>
                  <a:cubicBezTo>
                    <a:pt x="80" y="89"/>
                    <a:pt x="81" y="89"/>
                    <a:pt x="81" y="88"/>
                  </a:cubicBezTo>
                  <a:cubicBezTo>
                    <a:pt x="81" y="88"/>
                    <a:pt x="82" y="88"/>
                    <a:pt x="82" y="88"/>
                  </a:cubicBezTo>
                  <a:cubicBezTo>
                    <a:pt x="83" y="88"/>
                    <a:pt x="83" y="88"/>
                    <a:pt x="83" y="88"/>
                  </a:cubicBezTo>
                  <a:cubicBezTo>
                    <a:pt x="84" y="89"/>
                    <a:pt x="84" y="89"/>
                    <a:pt x="84" y="89"/>
                  </a:cubicBezTo>
                  <a:cubicBezTo>
                    <a:pt x="83" y="89"/>
                    <a:pt x="82" y="91"/>
                    <a:pt x="82" y="92"/>
                  </a:cubicBezTo>
                  <a:cubicBezTo>
                    <a:pt x="82" y="93"/>
                    <a:pt x="82" y="93"/>
                    <a:pt x="82" y="93"/>
                  </a:cubicBezTo>
                  <a:cubicBezTo>
                    <a:pt x="81" y="94"/>
                    <a:pt x="80" y="95"/>
                    <a:pt x="80" y="96"/>
                  </a:cubicBezTo>
                  <a:cubicBezTo>
                    <a:pt x="79" y="96"/>
                    <a:pt x="79" y="98"/>
                    <a:pt x="79" y="99"/>
                  </a:cubicBezTo>
                  <a:cubicBezTo>
                    <a:pt x="78" y="99"/>
                    <a:pt x="78" y="100"/>
                    <a:pt x="78" y="101"/>
                  </a:cubicBezTo>
                  <a:cubicBezTo>
                    <a:pt x="78" y="101"/>
                    <a:pt x="78" y="102"/>
                    <a:pt x="78" y="102"/>
                  </a:cubicBezTo>
                  <a:cubicBezTo>
                    <a:pt x="77" y="102"/>
                    <a:pt x="77" y="102"/>
                    <a:pt x="77" y="102"/>
                  </a:cubicBezTo>
                  <a:cubicBezTo>
                    <a:pt x="77" y="103"/>
                    <a:pt x="77" y="103"/>
                    <a:pt x="76" y="103"/>
                  </a:cubicBezTo>
                  <a:cubicBezTo>
                    <a:pt x="76" y="103"/>
                    <a:pt x="75" y="103"/>
                    <a:pt x="74" y="103"/>
                  </a:cubicBezTo>
                  <a:cubicBezTo>
                    <a:pt x="74" y="104"/>
                    <a:pt x="74" y="104"/>
                    <a:pt x="74" y="104"/>
                  </a:cubicBezTo>
                  <a:cubicBezTo>
                    <a:pt x="73" y="105"/>
                    <a:pt x="72" y="105"/>
                    <a:pt x="70" y="106"/>
                  </a:cubicBezTo>
                  <a:cubicBezTo>
                    <a:pt x="70" y="106"/>
                    <a:pt x="70" y="105"/>
                    <a:pt x="70" y="105"/>
                  </a:cubicBezTo>
                  <a:cubicBezTo>
                    <a:pt x="70" y="104"/>
                    <a:pt x="70" y="104"/>
                    <a:pt x="70" y="103"/>
                  </a:cubicBezTo>
                  <a:cubicBezTo>
                    <a:pt x="69" y="103"/>
                    <a:pt x="68" y="103"/>
                    <a:pt x="68" y="103"/>
                  </a:cubicBezTo>
                  <a:cubicBezTo>
                    <a:pt x="67" y="103"/>
                    <a:pt x="67" y="103"/>
                    <a:pt x="66" y="103"/>
                  </a:cubicBezTo>
                  <a:cubicBezTo>
                    <a:pt x="66" y="103"/>
                    <a:pt x="66" y="103"/>
                    <a:pt x="66" y="103"/>
                  </a:cubicBezTo>
                  <a:cubicBezTo>
                    <a:pt x="65" y="104"/>
                    <a:pt x="64" y="104"/>
                    <a:pt x="64" y="104"/>
                  </a:cubicBezTo>
                  <a:cubicBezTo>
                    <a:pt x="63" y="104"/>
                    <a:pt x="63" y="104"/>
                    <a:pt x="63" y="104"/>
                  </a:cubicBezTo>
                  <a:cubicBezTo>
                    <a:pt x="62" y="104"/>
                    <a:pt x="62" y="105"/>
                    <a:pt x="62" y="105"/>
                  </a:cubicBezTo>
                  <a:cubicBezTo>
                    <a:pt x="61" y="106"/>
                    <a:pt x="60" y="107"/>
                    <a:pt x="59" y="107"/>
                  </a:cubicBezTo>
                  <a:cubicBezTo>
                    <a:pt x="59" y="107"/>
                    <a:pt x="58" y="108"/>
                    <a:pt x="58" y="108"/>
                  </a:cubicBezTo>
                  <a:cubicBezTo>
                    <a:pt x="58" y="107"/>
                    <a:pt x="58" y="107"/>
                    <a:pt x="58" y="106"/>
                  </a:cubicBezTo>
                  <a:cubicBezTo>
                    <a:pt x="58" y="106"/>
                    <a:pt x="57" y="106"/>
                    <a:pt x="57" y="105"/>
                  </a:cubicBezTo>
                  <a:cubicBezTo>
                    <a:pt x="57" y="105"/>
                    <a:pt x="57" y="104"/>
                    <a:pt x="57" y="104"/>
                  </a:cubicBezTo>
                  <a:cubicBezTo>
                    <a:pt x="57" y="103"/>
                    <a:pt x="56" y="101"/>
                    <a:pt x="56" y="100"/>
                  </a:cubicBezTo>
                  <a:cubicBezTo>
                    <a:pt x="58" y="98"/>
                    <a:pt x="58" y="97"/>
                    <a:pt x="60" y="96"/>
                  </a:cubicBezTo>
                  <a:cubicBezTo>
                    <a:pt x="60" y="95"/>
                    <a:pt x="60" y="94"/>
                    <a:pt x="60" y="93"/>
                  </a:cubicBezTo>
                  <a:cubicBezTo>
                    <a:pt x="59" y="93"/>
                    <a:pt x="59" y="94"/>
                    <a:pt x="58" y="94"/>
                  </a:cubicBezTo>
                  <a:cubicBezTo>
                    <a:pt x="56" y="97"/>
                    <a:pt x="53" y="100"/>
                    <a:pt x="51" y="104"/>
                  </a:cubicBezTo>
                  <a:cubicBezTo>
                    <a:pt x="51" y="104"/>
                    <a:pt x="52" y="105"/>
                    <a:pt x="53" y="106"/>
                  </a:cubicBezTo>
                  <a:cubicBezTo>
                    <a:pt x="52" y="107"/>
                    <a:pt x="52" y="107"/>
                    <a:pt x="52" y="107"/>
                  </a:cubicBezTo>
                  <a:cubicBezTo>
                    <a:pt x="51" y="109"/>
                    <a:pt x="50" y="110"/>
                    <a:pt x="50" y="111"/>
                  </a:cubicBezTo>
                  <a:cubicBezTo>
                    <a:pt x="50" y="111"/>
                    <a:pt x="51" y="111"/>
                    <a:pt x="51" y="111"/>
                  </a:cubicBezTo>
                  <a:cubicBezTo>
                    <a:pt x="53" y="112"/>
                    <a:pt x="54" y="112"/>
                    <a:pt x="56" y="112"/>
                  </a:cubicBezTo>
                  <a:cubicBezTo>
                    <a:pt x="57" y="113"/>
                    <a:pt x="57" y="113"/>
                    <a:pt x="58" y="113"/>
                  </a:cubicBezTo>
                  <a:cubicBezTo>
                    <a:pt x="58" y="113"/>
                    <a:pt x="59" y="113"/>
                    <a:pt x="60" y="114"/>
                  </a:cubicBezTo>
                  <a:cubicBezTo>
                    <a:pt x="60" y="113"/>
                    <a:pt x="61" y="112"/>
                    <a:pt x="62" y="111"/>
                  </a:cubicBezTo>
                  <a:cubicBezTo>
                    <a:pt x="62" y="111"/>
                    <a:pt x="62" y="110"/>
                    <a:pt x="63" y="109"/>
                  </a:cubicBezTo>
                  <a:cubicBezTo>
                    <a:pt x="64" y="109"/>
                    <a:pt x="64" y="108"/>
                    <a:pt x="65" y="108"/>
                  </a:cubicBezTo>
                  <a:cubicBezTo>
                    <a:pt x="67" y="109"/>
                    <a:pt x="69" y="110"/>
                    <a:pt x="71" y="111"/>
                  </a:cubicBezTo>
                  <a:cubicBezTo>
                    <a:pt x="71" y="111"/>
                    <a:pt x="73" y="112"/>
                    <a:pt x="75" y="113"/>
                  </a:cubicBezTo>
                  <a:cubicBezTo>
                    <a:pt x="76" y="113"/>
                    <a:pt x="77" y="112"/>
                    <a:pt x="78" y="112"/>
                  </a:cubicBezTo>
                  <a:cubicBezTo>
                    <a:pt x="78" y="112"/>
                    <a:pt x="78" y="112"/>
                    <a:pt x="78" y="111"/>
                  </a:cubicBezTo>
                  <a:cubicBezTo>
                    <a:pt x="78" y="111"/>
                    <a:pt x="79" y="111"/>
                    <a:pt x="79" y="111"/>
                  </a:cubicBezTo>
                  <a:cubicBezTo>
                    <a:pt x="79" y="111"/>
                    <a:pt x="80" y="111"/>
                    <a:pt x="80" y="111"/>
                  </a:cubicBezTo>
                  <a:cubicBezTo>
                    <a:pt x="80" y="111"/>
                    <a:pt x="82" y="109"/>
                    <a:pt x="82" y="108"/>
                  </a:cubicBezTo>
                  <a:cubicBezTo>
                    <a:pt x="83" y="107"/>
                    <a:pt x="84" y="107"/>
                    <a:pt x="84" y="106"/>
                  </a:cubicBezTo>
                  <a:cubicBezTo>
                    <a:pt x="84" y="106"/>
                    <a:pt x="84" y="106"/>
                    <a:pt x="84" y="105"/>
                  </a:cubicBezTo>
                  <a:cubicBezTo>
                    <a:pt x="85" y="104"/>
                    <a:pt x="86" y="103"/>
                    <a:pt x="87" y="101"/>
                  </a:cubicBezTo>
                  <a:cubicBezTo>
                    <a:pt x="87" y="99"/>
                    <a:pt x="88" y="98"/>
                    <a:pt x="88" y="98"/>
                  </a:cubicBezTo>
                  <a:cubicBezTo>
                    <a:pt x="88" y="96"/>
                    <a:pt x="95" y="93"/>
                    <a:pt x="95" y="93"/>
                  </a:cubicBezTo>
                  <a:cubicBezTo>
                    <a:pt x="95" y="93"/>
                    <a:pt x="93" y="98"/>
                    <a:pt x="91" y="101"/>
                  </a:cubicBezTo>
                  <a:cubicBezTo>
                    <a:pt x="89" y="104"/>
                    <a:pt x="91" y="107"/>
                    <a:pt x="91" y="107"/>
                  </a:cubicBezTo>
                  <a:cubicBezTo>
                    <a:pt x="91" y="110"/>
                    <a:pt x="91" y="111"/>
                    <a:pt x="91" y="114"/>
                  </a:cubicBezTo>
                  <a:cubicBezTo>
                    <a:pt x="94" y="111"/>
                    <a:pt x="94" y="110"/>
                    <a:pt x="97" y="108"/>
                  </a:cubicBezTo>
                  <a:cubicBezTo>
                    <a:pt x="98" y="108"/>
                    <a:pt x="98" y="108"/>
                    <a:pt x="99" y="109"/>
                  </a:cubicBezTo>
                  <a:cubicBezTo>
                    <a:pt x="99" y="109"/>
                    <a:pt x="100" y="109"/>
                    <a:pt x="101" y="110"/>
                  </a:cubicBezTo>
                  <a:cubicBezTo>
                    <a:pt x="101" y="110"/>
                    <a:pt x="101" y="110"/>
                    <a:pt x="101" y="110"/>
                  </a:cubicBezTo>
                  <a:cubicBezTo>
                    <a:pt x="101" y="110"/>
                    <a:pt x="101" y="110"/>
                    <a:pt x="101" y="111"/>
                  </a:cubicBezTo>
                  <a:cubicBezTo>
                    <a:pt x="101" y="111"/>
                    <a:pt x="101" y="111"/>
                    <a:pt x="101" y="111"/>
                  </a:cubicBezTo>
                  <a:cubicBezTo>
                    <a:pt x="101" y="111"/>
                    <a:pt x="101" y="111"/>
                    <a:pt x="101" y="112"/>
                  </a:cubicBezTo>
                  <a:cubicBezTo>
                    <a:pt x="101" y="112"/>
                    <a:pt x="101" y="113"/>
                    <a:pt x="101" y="113"/>
                  </a:cubicBezTo>
                  <a:cubicBezTo>
                    <a:pt x="101" y="114"/>
                    <a:pt x="101" y="114"/>
                    <a:pt x="101" y="114"/>
                  </a:cubicBezTo>
                  <a:cubicBezTo>
                    <a:pt x="100" y="115"/>
                    <a:pt x="100" y="115"/>
                    <a:pt x="99" y="116"/>
                  </a:cubicBezTo>
                  <a:cubicBezTo>
                    <a:pt x="98" y="117"/>
                    <a:pt x="96" y="117"/>
                    <a:pt x="96" y="117"/>
                  </a:cubicBezTo>
                  <a:cubicBezTo>
                    <a:pt x="96" y="117"/>
                    <a:pt x="96" y="117"/>
                    <a:pt x="96" y="117"/>
                  </a:cubicBezTo>
                  <a:cubicBezTo>
                    <a:pt x="95" y="117"/>
                    <a:pt x="95" y="117"/>
                    <a:pt x="95" y="117"/>
                  </a:cubicBezTo>
                  <a:cubicBezTo>
                    <a:pt x="94" y="118"/>
                    <a:pt x="94" y="118"/>
                    <a:pt x="92" y="119"/>
                  </a:cubicBezTo>
                  <a:cubicBezTo>
                    <a:pt x="92" y="119"/>
                    <a:pt x="91" y="119"/>
                    <a:pt x="91" y="119"/>
                  </a:cubicBezTo>
                  <a:cubicBezTo>
                    <a:pt x="88" y="120"/>
                    <a:pt x="85" y="122"/>
                    <a:pt x="84" y="122"/>
                  </a:cubicBezTo>
                  <a:cubicBezTo>
                    <a:pt x="84" y="123"/>
                    <a:pt x="84" y="123"/>
                    <a:pt x="84" y="123"/>
                  </a:cubicBezTo>
                  <a:cubicBezTo>
                    <a:pt x="85" y="124"/>
                    <a:pt x="86" y="125"/>
                    <a:pt x="86" y="125"/>
                  </a:cubicBezTo>
                  <a:cubicBezTo>
                    <a:pt x="84" y="126"/>
                    <a:pt x="82" y="127"/>
                    <a:pt x="80" y="128"/>
                  </a:cubicBezTo>
                  <a:cubicBezTo>
                    <a:pt x="80" y="128"/>
                    <a:pt x="79" y="129"/>
                    <a:pt x="78" y="129"/>
                  </a:cubicBezTo>
                  <a:cubicBezTo>
                    <a:pt x="78" y="129"/>
                    <a:pt x="74" y="134"/>
                    <a:pt x="73" y="134"/>
                  </a:cubicBezTo>
                  <a:cubicBezTo>
                    <a:pt x="72" y="135"/>
                    <a:pt x="65" y="139"/>
                    <a:pt x="65" y="139"/>
                  </a:cubicBezTo>
                  <a:cubicBezTo>
                    <a:pt x="63" y="140"/>
                    <a:pt x="62" y="141"/>
                    <a:pt x="61" y="143"/>
                  </a:cubicBezTo>
                  <a:cubicBezTo>
                    <a:pt x="60" y="143"/>
                    <a:pt x="58" y="145"/>
                    <a:pt x="57" y="146"/>
                  </a:cubicBezTo>
                  <a:cubicBezTo>
                    <a:pt x="57" y="147"/>
                    <a:pt x="57" y="147"/>
                    <a:pt x="57" y="147"/>
                  </a:cubicBezTo>
                  <a:cubicBezTo>
                    <a:pt x="57" y="148"/>
                    <a:pt x="57" y="149"/>
                    <a:pt x="57" y="150"/>
                  </a:cubicBezTo>
                  <a:cubicBezTo>
                    <a:pt x="57" y="151"/>
                    <a:pt x="56" y="151"/>
                    <a:pt x="56" y="152"/>
                  </a:cubicBezTo>
                  <a:cubicBezTo>
                    <a:pt x="58" y="155"/>
                    <a:pt x="58" y="155"/>
                    <a:pt x="60" y="158"/>
                  </a:cubicBezTo>
                  <a:cubicBezTo>
                    <a:pt x="61" y="159"/>
                    <a:pt x="62" y="159"/>
                    <a:pt x="63" y="160"/>
                  </a:cubicBezTo>
                  <a:cubicBezTo>
                    <a:pt x="63" y="160"/>
                    <a:pt x="63" y="161"/>
                    <a:pt x="64" y="161"/>
                  </a:cubicBezTo>
                  <a:cubicBezTo>
                    <a:pt x="65" y="162"/>
                    <a:pt x="66" y="163"/>
                    <a:pt x="66" y="163"/>
                  </a:cubicBezTo>
                  <a:cubicBezTo>
                    <a:pt x="66" y="164"/>
                    <a:pt x="66" y="166"/>
                    <a:pt x="66" y="167"/>
                  </a:cubicBezTo>
                  <a:cubicBezTo>
                    <a:pt x="66" y="167"/>
                    <a:pt x="65" y="168"/>
                    <a:pt x="65" y="169"/>
                  </a:cubicBezTo>
                  <a:cubicBezTo>
                    <a:pt x="65" y="169"/>
                    <a:pt x="65" y="170"/>
                    <a:pt x="65" y="170"/>
                  </a:cubicBezTo>
                  <a:cubicBezTo>
                    <a:pt x="65" y="170"/>
                    <a:pt x="65" y="170"/>
                    <a:pt x="65" y="170"/>
                  </a:cubicBezTo>
                  <a:cubicBezTo>
                    <a:pt x="64" y="171"/>
                    <a:pt x="64" y="173"/>
                    <a:pt x="63" y="175"/>
                  </a:cubicBezTo>
                  <a:cubicBezTo>
                    <a:pt x="64" y="175"/>
                    <a:pt x="64" y="175"/>
                    <a:pt x="65" y="175"/>
                  </a:cubicBezTo>
                  <a:cubicBezTo>
                    <a:pt x="65" y="175"/>
                    <a:pt x="65" y="175"/>
                    <a:pt x="65" y="175"/>
                  </a:cubicBezTo>
                  <a:cubicBezTo>
                    <a:pt x="66" y="174"/>
                    <a:pt x="67" y="173"/>
                    <a:pt x="68" y="172"/>
                  </a:cubicBezTo>
                  <a:cubicBezTo>
                    <a:pt x="68" y="171"/>
                    <a:pt x="69" y="171"/>
                    <a:pt x="69" y="170"/>
                  </a:cubicBezTo>
                  <a:cubicBezTo>
                    <a:pt x="69" y="170"/>
                    <a:pt x="69" y="170"/>
                    <a:pt x="69" y="170"/>
                  </a:cubicBezTo>
                  <a:cubicBezTo>
                    <a:pt x="70" y="170"/>
                    <a:pt x="70" y="170"/>
                    <a:pt x="70" y="169"/>
                  </a:cubicBezTo>
                  <a:cubicBezTo>
                    <a:pt x="70" y="168"/>
                    <a:pt x="71" y="167"/>
                    <a:pt x="71" y="166"/>
                  </a:cubicBezTo>
                  <a:cubicBezTo>
                    <a:pt x="72" y="166"/>
                    <a:pt x="72" y="165"/>
                    <a:pt x="72" y="164"/>
                  </a:cubicBezTo>
                  <a:cubicBezTo>
                    <a:pt x="73" y="164"/>
                    <a:pt x="73" y="164"/>
                    <a:pt x="73" y="164"/>
                  </a:cubicBezTo>
                  <a:cubicBezTo>
                    <a:pt x="74" y="164"/>
                    <a:pt x="74" y="164"/>
                    <a:pt x="74" y="164"/>
                  </a:cubicBezTo>
                  <a:cubicBezTo>
                    <a:pt x="74" y="164"/>
                    <a:pt x="75" y="163"/>
                    <a:pt x="76" y="163"/>
                  </a:cubicBezTo>
                  <a:cubicBezTo>
                    <a:pt x="78" y="160"/>
                    <a:pt x="79" y="159"/>
                    <a:pt x="81" y="156"/>
                  </a:cubicBezTo>
                  <a:cubicBezTo>
                    <a:pt x="81" y="155"/>
                    <a:pt x="81" y="155"/>
                    <a:pt x="81" y="154"/>
                  </a:cubicBezTo>
                  <a:cubicBezTo>
                    <a:pt x="81" y="153"/>
                    <a:pt x="81" y="152"/>
                    <a:pt x="81" y="151"/>
                  </a:cubicBezTo>
                  <a:cubicBezTo>
                    <a:pt x="83" y="149"/>
                    <a:pt x="84" y="147"/>
                    <a:pt x="87" y="145"/>
                  </a:cubicBezTo>
                  <a:cubicBezTo>
                    <a:pt x="87" y="145"/>
                    <a:pt x="90" y="141"/>
                    <a:pt x="91" y="139"/>
                  </a:cubicBezTo>
                  <a:cubicBezTo>
                    <a:pt x="91" y="139"/>
                    <a:pt x="91" y="139"/>
                    <a:pt x="92" y="139"/>
                  </a:cubicBezTo>
                  <a:cubicBezTo>
                    <a:pt x="92" y="138"/>
                    <a:pt x="97" y="136"/>
                    <a:pt x="97" y="136"/>
                  </a:cubicBezTo>
                  <a:cubicBezTo>
                    <a:pt x="97" y="136"/>
                    <a:pt x="98" y="136"/>
                    <a:pt x="98" y="137"/>
                  </a:cubicBezTo>
                  <a:cubicBezTo>
                    <a:pt x="98" y="137"/>
                    <a:pt x="98" y="137"/>
                    <a:pt x="98" y="137"/>
                  </a:cubicBezTo>
                  <a:cubicBezTo>
                    <a:pt x="98" y="138"/>
                    <a:pt x="99" y="139"/>
                    <a:pt x="99" y="139"/>
                  </a:cubicBezTo>
                  <a:cubicBezTo>
                    <a:pt x="100" y="140"/>
                    <a:pt x="100" y="141"/>
                    <a:pt x="100" y="142"/>
                  </a:cubicBezTo>
                  <a:cubicBezTo>
                    <a:pt x="99" y="143"/>
                    <a:pt x="99" y="144"/>
                    <a:pt x="99" y="146"/>
                  </a:cubicBezTo>
                  <a:cubicBezTo>
                    <a:pt x="99" y="147"/>
                    <a:pt x="99" y="147"/>
                    <a:pt x="99" y="147"/>
                  </a:cubicBezTo>
                  <a:cubicBezTo>
                    <a:pt x="99" y="147"/>
                    <a:pt x="99" y="147"/>
                    <a:pt x="99" y="147"/>
                  </a:cubicBezTo>
                  <a:cubicBezTo>
                    <a:pt x="99" y="147"/>
                    <a:pt x="99" y="148"/>
                    <a:pt x="99" y="148"/>
                  </a:cubicBezTo>
                  <a:cubicBezTo>
                    <a:pt x="99" y="148"/>
                    <a:pt x="99" y="148"/>
                    <a:pt x="99" y="148"/>
                  </a:cubicBezTo>
                  <a:cubicBezTo>
                    <a:pt x="99" y="149"/>
                    <a:pt x="99" y="149"/>
                    <a:pt x="99" y="149"/>
                  </a:cubicBezTo>
                  <a:cubicBezTo>
                    <a:pt x="101" y="149"/>
                    <a:pt x="102" y="149"/>
                    <a:pt x="102" y="150"/>
                  </a:cubicBezTo>
                  <a:cubicBezTo>
                    <a:pt x="103" y="150"/>
                    <a:pt x="104" y="150"/>
                    <a:pt x="106" y="150"/>
                  </a:cubicBezTo>
                  <a:cubicBezTo>
                    <a:pt x="107" y="148"/>
                    <a:pt x="108" y="147"/>
                    <a:pt x="109" y="146"/>
                  </a:cubicBezTo>
                  <a:cubicBezTo>
                    <a:pt x="110" y="146"/>
                    <a:pt x="110" y="145"/>
                    <a:pt x="110" y="145"/>
                  </a:cubicBezTo>
                  <a:cubicBezTo>
                    <a:pt x="110" y="147"/>
                    <a:pt x="110" y="147"/>
                    <a:pt x="111" y="150"/>
                  </a:cubicBezTo>
                  <a:cubicBezTo>
                    <a:pt x="111" y="150"/>
                    <a:pt x="111" y="150"/>
                    <a:pt x="111" y="150"/>
                  </a:cubicBezTo>
                  <a:cubicBezTo>
                    <a:pt x="111" y="151"/>
                    <a:pt x="111" y="151"/>
                    <a:pt x="111" y="151"/>
                  </a:cubicBezTo>
                  <a:cubicBezTo>
                    <a:pt x="111" y="152"/>
                    <a:pt x="111" y="154"/>
                    <a:pt x="111" y="155"/>
                  </a:cubicBezTo>
                  <a:cubicBezTo>
                    <a:pt x="111" y="157"/>
                    <a:pt x="110" y="158"/>
                    <a:pt x="110" y="158"/>
                  </a:cubicBezTo>
                  <a:cubicBezTo>
                    <a:pt x="110" y="159"/>
                    <a:pt x="110" y="159"/>
                    <a:pt x="110" y="159"/>
                  </a:cubicBezTo>
                  <a:cubicBezTo>
                    <a:pt x="110" y="159"/>
                    <a:pt x="110" y="160"/>
                    <a:pt x="110" y="160"/>
                  </a:cubicBezTo>
                  <a:cubicBezTo>
                    <a:pt x="110" y="161"/>
                    <a:pt x="111" y="161"/>
                    <a:pt x="111" y="162"/>
                  </a:cubicBezTo>
                  <a:cubicBezTo>
                    <a:pt x="111" y="162"/>
                    <a:pt x="111" y="162"/>
                    <a:pt x="111" y="163"/>
                  </a:cubicBezTo>
                  <a:cubicBezTo>
                    <a:pt x="111" y="163"/>
                    <a:pt x="112" y="163"/>
                    <a:pt x="112" y="163"/>
                  </a:cubicBezTo>
                  <a:cubicBezTo>
                    <a:pt x="112" y="164"/>
                    <a:pt x="113" y="166"/>
                    <a:pt x="113" y="166"/>
                  </a:cubicBezTo>
                  <a:cubicBezTo>
                    <a:pt x="114" y="166"/>
                    <a:pt x="118" y="169"/>
                    <a:pt x="118" y="169"/>
                  </a:cubicBezTo>
                  <a:cubicBezTo>
                    <a:pt x="118" y="170"/>
                    <a:pt x="118" y="170"/>
                    <a:pt x="118" y="170"/>
                  </a:cubicBezTo>
                  <a:cubicBezTo>
                    <a:pt x="118" y="170"/>
                    <a:pt x="118" y="170"/>
                    <a:pt x="118" y="170"/>
                  </a:cubicBezTo>
                  <a:cubicBezTo>
                    <a:pt x="118" y="171"/>
                    <a:pt x="118" y="171"/>
                    <a:pt x="118" y="171"/>
                  </a:cubicBezTo>
                  <a:cubicBezTo>
                    <a:pt x="117" y="172"/>
                    <a:pt x="117" y="173"/>
                    <a:pt x="116" y="175"/>
                  </a:cubicBezTo>
                  <a:cubicBezTo>
                    <a:pt x="116" y="176"/>
                    <a:pt x="116" y="177"/>
                    <a:pt x="116" y="178"/>
                  </a:cubicBezTo>
                  <a:cubicBezTo>
                    <a:pt x="116" y="179"/>
                    <a:pt x="116" y="179"/>
                    <a:pt x="116" y="179"/>
                  </a:cubicBezTo>
                  <a:cubicBezTo>
                    <a:pt x="117" y="182"/>
                    <a:pt x="117" y="183"/>
                    <a:pt x="118" y="184"/>
                  </a:cubicBezTo>
                  <a:cubicBezTo>
                    <a:pt x="118" y="185"/>
                    <a:pt x="118" y="185"/>
                    <a:pt x="118" y="185"/>
                  </a:cubicBezTo>
                  <a:cubicBezTo>
                    <a:pt x="117" y="187"/>
                    <a:pt x="116" y="188"/>
                    <a:pt x="115" y="190"/>
                  </a:cubicBezTo>
                  <a:cubicBezTo>
                    <a:pt x="115" y="191"/>
                    <a:pt x="115" y="191"/>
                    <a:pt x="115" y="191"/>
                  </a:cubicBezTo>
                  <a:cubicBezTo>
                    <a:pt x="113" y="191"/>
                    <a:pt x="112" y="190"/>
                    <a:pt x="110" y="190"/>
                  </a:cubicBezTo>
                  <a:cubicBezTo>
                    <a:pt x="108" y="189"/>
                    <a:pt x="106" y="189"/>
                    <a:pt x="104" y="188"/>
                  </a:cubicBezTo>
                  <a:cubicBezTo>
                    <a:pt x="104" y="187"/>
                    <a:pt x="104" y="187"/>
                    <a:pt x="105" y="186"/>
                  </a:cubicBezTo>
                  <a:cubicBezTo>
                    <a:pt x="105" y="186"/>
                    <a:pt x="105" y="185"/>
                    <a:pt x="105" y="184"/>
                  </a:cubicBezTo>
                  <a:cubicBezTo>
                    <a:pt x="108" y="182"/>
                    <a:pt x="109" y="180"/>
                    <a:pt x="111" y="178"/>
                  </a:cubicBezTo>
                  <a:cubicBezTo>
                    <a:pt x="112" y="178"/>
                    <a:pt x="112" y="177"/>
                    <a:pt x="112" y="177"/>
                  </a:cubicBezTo>
                  <a:cubicBezTo>
                    <a:pt x="112" y="176"/>
                    <a:pt x="112" y="176"/>
                    <a:pt x="112" y="176"/>
                  </a:cubicBezTo>
                  <a:cubicBezTo>
                    <a:pt x="111" y="176"/>
                    <a:pt x="111" y="175"/>
                    <a:pt x="111" y="175"/>
                  </a:cubicBezTo>
                  <a:cubicBezTo>
                    <a:pt x="111" y="175"/>
                    <a:pt x="110" y="175"/>
                    <a:pt x="110" y="175"/>
                  </a:cubicBezTo>
                  <a:cubicBezTo>
                    <a:pt x="110" y="175"/>
                    <a:pt x="105" y="178"/>
                    <a:pt x="105" y="179"/>
                  </a:cubicBezTo>
                  <a:cubicBezTo>
                    <a:pt x="105" y="179"/>
                    <a:pt x="104" y="179"/>
                    <a:pt x="102" y="179"/>
                  </a:cubicBezTo>
                  <a:cubicBezTo>
                    <a:pt x="101" y="180"/>
                    <a:pt x="99" y="180"/>
                    <a:pt x="99" y="180"/>
                  </a:cubicBezTo>
                  <a:cubicBezTo>
                    <a:pt x="97" y="179"/>
                    <a:pt x="95" y="179"/>
                    <a:pt x="93" y="179"/>
                  </a:cubicBezTo>
                  <a:cubicBezTo>
                    <a:pt x="92" y="179"/>
                    <a:pt x="92" y="178"/>
                    <a:pt x="91" y="178"/>
                  </a:cubicBezTo>
                  <a:cubicBezTo>
                    <a:pt x="89" y="180"/>
                    <a:pt x="87" y="181"/>
                    <a:pt x="85" y="183"/>
                  </a:cubicBezTo>
                  <a:cubicBezTo>
                    <a:pt x="87" y="183"/>
                    <a:pt x="88" y="183"/>
                    <a:pt x="90" y="183"/>
                  </a:cubicBezTo>
                  <a:cubicBezTo>
                    <a:pt x="90" y="184"/>
                    <a:pt x="90" y="184"/>
                    <a:pt x="91" y="185"/>
                  </a:cubicBezTo>
                  <a:cubicBezTo>
                    <a:pt x="91" y="185"/>
                    <a:pt x="91" y="185"/>
                    <a:pt x="91" y="185"/>
                  </a:cubicBezTo>
                  <a:cubicBezTo>
                    <a:pt x="91" y="186"/>
                    <a:pt x="91" y="187"/>
                    <a:pt x="90" y="188"/>
                  </a:cubicBezTo>
                  <a:cubicBezTo>
                    <a:pt x="90" y="188"/>
                    <a:pt x="90" y="188"/>
                    <a:pt x="90" y="189"/>
                  </a:cubicBezTo>
                  <a:cubicBezTo>
                    <a:pt x="89" y="190"/>
                    <a:pt x="89" y="190"/>
                    <a:pt x="89" y="191"/>
                  </a:cubicBezTo>
                  <a:cubicBezTo>
                    <a:pt x="91" y="192"/>
                    <a:pt x="92" y="192"/>
                    <a:pt x="94" y="193"/>
                  </a:cubicBezTo>
                  <a:cubicBezTo>
                    <a:pt x="96" y="193"/>
                    <a:pt x="97" y="193"/>
                    <a:pt x="99" y="192"/>
                  </a:cubicBezTo>
                  <a:cubicBezTo>
                    <a:pt x="97" y="194"/>
                    <a:pt x="96" y="195"/>
                    <a:pt x="94" y="196"/>
                  </a:cubicBezTo>
                  <a:cubicBezTo>
                    <a:pt x="94" y="196"/>
                    <a:pt x="94" y="196"/>
                    <a:pt x="94" y="196"/>
                  </a:cubicBezTo>
                  <a:cubicBezTo>
                    <a:pt x="93" y="197"/>
                    <a:pt x="91" y="198"/>
                    <a:pt x="89" y="199"/>
                  </a:cubicBezTo>
                  <a:cubicBezTo>
                    <a:pt x="87" y="199"/>
                    <a:pt x="85" y="200"/>
                    <a:pt x="84" y="200"/>
                  </a:cubicBezTo>
                  <a:cubicBezTo>
                    <a:pt x="83" y="201"/>
                    <a:pt x="83" y="201"/>
                    <a:pt x="83" y="201"/>
                  </a:cubicBezTo>
                  <a:cubicBezTo>
                    <a:pt x="81" y="201"/>
                    <a:pt x="83" y="197"/>
                    <a:pt x="83" y="197"/>
                  </a:cubicBezTo>
                  <a:cubicBezTo>
                    <a:pt x="81" y="196"/>
                    <a:pt x="81" y="195"/>
                    <a:pt x="78" y="194"/>
                  </a:cubicBezTo>
                  <a:cubicBezTo>
                    <a:pt x="76" y="196"/>
                    <a:pt x="74" y="198"/>
                    <a:pt x="71" y="200"/>
                  </a:cubicBezTo>
                  <a:cubicBezTo>
                    <a:pt x="68" y="202"/>
                    <a:pt x="67" y="203"/>
                    <a:pt x="64" y="204"/>
                  </a:cubicBezTo>
                  <a:cubicBezTo>
                    <a:pt x="64" y="204"/>
                    <a:pt x="64" y="204"/>
                    <a:pt x="64" y="204"/>
                  </a:cubicBezTo>
                  <a:cubicBezTo>
                    <a:pt x="63" y="205"/>
                    <a:pt x="61" y="206"/>
                    <a:pt x="59" y="207"/>
                  </a:cubicBezTo>
                  <a:cubicBezTo>
                    <a:pt x="58" y="208"/>
                    <a:pt x="57" y="209"/>
                    <a:pt x="56" y="210"/>
                  </a:cubicBezTo>
                  <a:cubicBezTo>
                    <a:pt x="55" y="210"/>
                    <a:pt x="54" y="211"/>
                    <a:pt x="54" y="211"/>
                  </a:cubicBezTo>
                  <a:cubicBezTo>
                    <a:pt x="53" y="211"/>
                    <a:pt x="52" y="214"/>
                    <a:pt x="50" y="217"/>
                  </a:cubicBezTo>
                  <a:cubicBezTo>
                    <a:pt x="49" y="219"/>
                    <a:pt x="49" y="220"/>
                    <a:pt x="48" y="221"/>
                  </a:cubicBezTo>
                  <a:cubicBezTo>
                    <a:pt x="47" y="222"/>
                    <a:pt x="47" y="223"/>
                    <a:pt x="47" y="223"/>
                  </a:cubicBezTo>
                  <a:cubicBezTo>
                    <a:pt x="46" y="224"/>
                    <a:pt x="46" y="224"/>
                    <a:pt x="45" y="224"/>
                  </a:cubicBezTo>
                  <a:cubicBezTo>
                    <a:pt x="45" y="225"/>
                    <a:pt x="44" y="226"/>
                    <a:pt x="43" y="227"/>
                  </a:cubicBezTo>
                  <a:cubicBezTo>
                    <a:pt x="42" y="228"/>
                    <a:pt x="41" y="229"/>
                    <a:pt x="39" y="230"/>
                  </a:cubicBezTo>
                  <a:cubicBezTo>
                    <a:pt x="39" y="231"/>
                    <a:pt x="38" y="232"/>
                    <a:pt x="38" y="232"/>
                  </a:cubicBezTo>
                  <a:cubicBezTo>
                    <a:pt x="37" y="233"/>
                    <a:pt x="36" y="235"/>
                    <a:pt x="35" y="236"/>
                  </a:cubicBezTo>
                  <a:cubicBezTo>
                    <a:pt x="35" y="237"/>
                    <a:pt x="35" y="237"/>
                    <a:pt x="35" y="237"/>
                  </a:cubicBezTo>
                  <a:cubicBezTo>
                    <a:pt x="35" y="237"/>
                    <a:pt x="35" y="237"/>
                    <a:pt x="35" y="237"/>
                  </a:cubicBezTo>
                  <a:cubicBezTo>
                    <a:pt x="35" y="238"/>
                    <a:pt x="34" y="240"/>
                    <a:pt x="34" y="241"/>
                  </a:cubicBezTo>
                  <a:cubicBezTo>
                    <a:pt x="34" y="244"/>
                    <a:pt x="33" y="247"/>
                    <a:pt x="33" y="248"/>
                  </a:cubicBezTo>
                  <a:cubicBezTo>
                    <a:pt x="32" y="248"/>
                    <a:pt x="31" y="249"/>
                    <a:pt x="29" y="249"/>
                  </a:cubicBezTo>
                  <a:cubicBezTo>
                    <a:pt x="29" y="250"/>
                    <a:pt x="28" y="250"/>
                    <a:pt x="28" y="250"/>
                  </a:cubicBezTo>
                  <a:cubicBezTo>
                    <a:pt x="28" y="250"/>
                    <a:pt x="28" y="248"/>
                    <a:pt x="27" y="247"/>
                  </a:cubicBezTo>
                  <a:cubicBezTo>
                    <a:pt x="27" y="247"/>
                    <a:pt x="27" y="247"/>
                    <a:pt x="27" y="246"/>
                  </a:cubicBezTo>
                  <a:cubicBezTo>
                    <a:pt x="27" y="246"/>
                    <a:pt x="27" y="246"/>
                    <a:pt x="27" y="245"/>
                  </a:cubicBezTo>
                  <a:cubicBezTo>
                    <a:pt x="27" y="245"/>
                    <a:pt x="27" y="245"/>
                    <a:pt x="27" y="245"/>
                  </a:cubicBezTo>
                  <a:cubicBezTo>
                    <a:pt x="26" y="244"/>
                    <a:pt x="26" y="244"/>
                    <a:pt x="26" y="244"/>
                  </a:cubicBezTo>
                  <a:cubicBezTo>
                    <a:pt x="26" y="244"/>
                    <a:pt x="26" y="244"/>
                    <a:pt x="26" y="244"/>
                  </a:cubicBezTo>
                  <a:cubicBezTo>
                    <a:pt x="25" y="243"/>
                    <a:pt x="24" y="238"/>
                    <a:pt x="24" y="238"/>
                  </a:cubicBezTo>
                  <a:cubicBezTo>
                    <a:pt x="24" y="238"/>
                    <a:pt x="24" y="238"/>
                    <a:pt x="24" y="238"/>
                  </a:cubicBezTo>
                  <a:cubicBezTo>
                    <a:pt x="23" y="238"/>
                    <a:pt x="20" y="237"/>
                    <a:pt x="18" y="237"/>
                  </a:cubicBezTo>
                  <a:cubicBezTo>
                    <a:pt x="18" y="237"/>
                    <a:pt x="17" y="237"/>
                    <a:pt x="17" y="237"/>
                  </a:cubicBezTo>
                  <a:cubicBezTo>
                    <a:pt x="17" y="237"/>
                    <a:pt x="17" y="237"/>
                    <a:pt x="17" y="237"/>
                  </a:cubicBezTo>
                  <a:cubicBezTo>
                    <a:pt x="17" y="237"/>
                    <a:pt x="17" y="237"/>
                    <a:pt x="16" y="237"/>
                  </a:cubicBezTo>
                  <a:cubicBezTo>
                    <a:pt x="16" y="237"/>
                    <a:pt x="16" y="237"/>
                    <a:pt x="16" y="238"/>
                  </a:cubicBezTo>
                  <a:cubicBezTo>
                    <a:pt x="15" y="238"/>
                    <a:pt x="15" y="239"/>
                    <a:pt x="15" y="239"/>
                  </a:cubicBezTo>
                  <a:cubicBezTo>
                    <a:pt x="14" y="240"/>
                    <a:pt x="14" y="240"/>
                    <a:pt x="14" y="240"/>
                  </a:cubicBezTo>
                  <a:cubicBezTo>
                    <a:pt x="13" y="240"/>
                    <a:pt x="12" y="240"/>
                    <a:pt x="12" y="240"/>
                  </a:cubicBezTo>
                  <a:cubicBezTo>
                    <a:pt x="11" y="240"/>
                    <a:pt x="11" y="240"/>
                    <a:pt x="11" y="240"/>
                  </a:cubicBezTo>
                  <a:cubicBezTo>
                    <a:pt x="10" y="240"/>
                    <a:pt x="10" y="240"/>
                    <a:pt x="9" y="240"/>
                  </a:cubicBezTo>
                  <a:cubicBezTo>
                    <a:pt x="9" y="240"/>
                    <a:pt x="8" y="240"/>
                    <a:pt x="8" y="240"/>
                  </a:cubicBezTo>
                  <a:cubicBezTo>
                    <a:pt x="7" y="240"/>
                    <a:pt x="7" y="239"/>
                    <a:pt x="6" y="239"/>
                  </a:cubicBezTo>
                  <a:cubicBezTo>
                    <a:pt x="6" y="238"/>
                    <a:pt x="5" y="238"/>
                    <a:pt x="5" y="237"/>
                  </a:cubicBezTo>
                  <a:cubicBezTo>
                    <a:pt x="3" y="238"/>
                    <a:pt x="2" y="238"/>
                    <a:pt x="1" y="239"/>
                  </a:cubicBezTo>
                  <a:cubicBezTo>
                    <a:pt x="1" y="244"/>
                    <a:pt x="0" y="250"/>
                    <a:pt x="0" y="256"/>
                  </a:cubicBezTo>
                  <a:cubicBezTo>
                    <a:pt x="0" y="258"/>
                    <a:pt x="0" y="260"/>
                    <a:pt x="0" y="263"/>
                  </a:cubicBezTo>
                  <a:cubicBezTo>
                    <a:pt x="1" y="262"/>
                    <a:pt x="1" y="261"/>
                    <a:pt x="1" y="261"/>
                  </a:cubicBezTo>
                  <a:cubicBezTo>
                    <a:pt x="1" y="261"/>
                    <a:pt x="3" y="260"/>
                    <a:pt x="4" y="260"/>
                  </a:cubicBezTo>
                  <a:cubicBezTo>
                    <a:pt x="6" y="259"/>
                    <a:pt x="8" y="258"/>
                    <a:pt x="8" y="258"/>
                  </a:cubicBezTo>
                  <a:cubicBezTo>
                    <a:pt x="9" y="259"/>
                    <a:pt x="10" y="259"/>
                    <a:pt x="11" y="260"/>
                  </a:cubicBezTo>
                  <a:cubicBezTo>
                    <a:pt x="12" y="260"/>
                    <a:pt x="13" y="260"/>
                    <a:pt x="14" y="261"/>
                  </a:cubicBezTo>
                  <a:cubicBezTo>
                    <a:pt x="14" y="262"/>
                    <a:pt x="13" y="263"/>
                    <a:pt x="13" y="263"/>
                  </a:cubicBezTo>
                  <a:cubicBezTo>
                    <a:pt x="13" y="264"/>
                    <a:pt x="13" y="264"/>
                    <a:pt x="12" y="265"/>
                  </a:cubicBezTo>
                  <a:cubicBezTo>
                    <a:pt x="12" y="265"/>
                    <a:pt x="11" y="268"/>
                    <a:pt x="9" y="269"/>
                  </a:cubicBezTo>
                  <a:cubicBezTo>
                    <a:pt x="8" y="270"/>
                    <a:pt x="8" y="270"/>
                    <a:pt x="8" y="270"/>
                  </a:cubicBezTo>
                  <a:cubicBezTo>
                    <a:pt x="7" y="271"/>
                    <a:pt x="7" y="272"/>
                    <a:pt x="6" y="272"/>
                  </a:cubicBezTo>
                  <a:cubicBezTo>
                    <a:pt x="6" y="273"/>
                    <a:pt x="5" y="274"/>
                    <a:pt x="5" y="274"/>
                  </a:cubicBezTo>
                  <a:cubicBezTo>
                    <a:pt x="8" y="275"/>
                    <a:pt x="9" y="275"/>
                    <a:pt x="11" y="275"/>
                  </a:cubicBezTo>
                  <a:cubicBezTo>
                    <a:pt x="12" y="275"/>
                    <a:pt x="13" y="276"/>
                    <a:pt x="14" y="276"/>
                  </a:cubicBezTo>
                  <a:cubicBezTo>
                    <a:pt x="15" y="276"/>
                    <a:pt x="16" y="276"/>
                    <a:pt x="16" y="277"/>
                  </a:cubicBezTo>
                  <a:cubicBezTo>
                    <a:pt x="17" y="277"/>
                    <a:pt x="18" y="278"/>
                    <a:pt x="19" y="278"/>
                  </a:cubicBezTo>
                  <a:cubicBezTo>
                    <a:pt x="19" y="278"/>
                    <a:pt x="19" y="278"/>
                    <a:pt x="19" y="279"/>
                  </a:cubicBezTo>
                  <a:cubicBezTo>
                    <a:pt x="19" y="280"/>
                    <a:pt x="19" y="284"/>
                    <a:pt x="19" y="285"/>
                  </a:cubicBezTo>
                  <a:cubicBezTo>
                    <a:pt x="20" y="286"/>
                    <a:pt x="20" y="286"/>
                    <a:pt x="20" y="287"/>
                  </a:cubicBezTo>
                  <a:cubicBezTo>
                    <a:pt x="20" y="287"/>
                    <a:pt x="20" y="287"/>
                    <a:pt x="20" y="287"/>
                  </a:cubicBezTo>
                  <a:cubicBezTo>
                    <a:pt x="20" y="288"/>
                    <a:pt x="20" y="288"/>
                    <a:pt x="20" y="288"/>
                  </a:cubicBezTo>
                  <a:cubicBezTo>
                    <a:pt x="20" y="288"/>
                    <a:pt x="20" y="288"/>
                    <a:pt x="20" y="288"/>
                  </a:cubicBezTo>
                  <a:cubicBezTo>
                    <a:pt x="20" y="289"/>
                    <a:pt x="20" y="290"/>
                    <a:pt x="20" y="290"/>
                  </a:cubicBezTo>
                  <a:cubicBezTo>
                    <a:pt x="20" y="290"/>
                    <a:pt x="21" y="291"/>
                    <a:pt x="21" y="291"/>
                  </a:cubicBezTo>
                  <a:cubicBezTo>
                    <a:pt x="24" y="292"/>
                    <a:pt x="26" y="293"/>
                    <a:pt x="27" y="293"/>
                  </a:cubicBezTo>
                  <a:cubicBezTo>
                    <a:pt x="27" y="293"/>
                    <a:pt x="28" y="292"/>
                    <a:pt x="28" y="292"/>
                  </a:cubicBezTo>
                  <a:cubicBezTo>
                    <a:pt x="29" y="292"/>
                    <a:pt x="29" y="291"/>
                    <a:pt x="29" y="290"/>
                  </a:cubicBezTo>
                  <a:cubicBezTo>
                    <a:pt x="32" y="291"/>
                    <a:pt x="33" y="292"/>
                    <a:pt x="34" y="292"/>
                  </a:cubicBezTo>
                  <a:cubicBezTo>
                    <a:pt x="35" y="293"/>
                    <a:pt x="36" y="294"/>
                    <a:pt x="37" y="294"/>
                  </a:cubicBezTo>
                  <a:cubicBezTo>
                    <a:pt x="36" y="294"/>
                    <a:pt x="35" y="295"/>
                    <a:pt x="34" y="296"/>
                  </a:cubicBezTo>
                  <a:cubicBezTo>
                    <a:pt x="33" y="296"/>
                    <a:pt x="33" y="296"/>
                    <a:pt x="32" y="296"/>
                  </a:cubicBezTo>
                  <a:cubicBezTo>
                    <a:pt x="33" y="295"/>
                    <a:pt x="33" y="295"/>
                    <a:pt x="34" y="294"/>
                  </a:cubicBezTo>
                  <a:cubicBezTo>
                    <a:pt x="33" y="294"/>
                    <a:pt x="33" y="294"/>
                    <a:pt x="32" y="294"/>
                  </a:cubicBezTo>
                  <a:cubicBezTo>
                    <a:pt x="32" y="294"/>
                    <a:pt x="32" y="294"/>
                    <a:pt x="32" y="294"/>
                  </a:cubicBezTo>
                  <a:cubicBezTo>
                    <a:pt x="31" y="294"/>
                    <a:pt x="30" y="294"/>
                    <a:pt x="29" y="295"/>
                  </a:cubicBezTo>
                  <a:cubicBezTo>
                    <a:pt x="28" y="295"/>
                    <a:pt x="27" y="296"/>
                    <a:pt x="25" y="296"/>
                  </a:cubicBezTo>
                  <a:cubicBezTo>
                    <a:pt x="24" y="296"/>
                    <a:pt x="23" y="297"/>
                    <a:pt x="22" y="297"/>
                  </a:cubicBezTo>
                  <a:cubicBezTo>
                    <a:pt x="20" y="297"/>
                    <a:pt x="19" y="296"/>
                    <a:pt x="16" y="294"/>
                  </a:cubicBezTo>
                  <a:cubicBezTo>
                    <a:pt x="16" y="293"/>
                    <a:pt x="13" y="290"/>
                    <a:pt x="13" y="290"/>
                  </a:cubicBezTo>
                  <a:cubicBezTo>
                    <a:pt x="13" y="290"/>
                    <a:pt x="11" y="285"/>
                    <a:pt x="10" y="284"/>
                  </a:cubicBezTo>
                  <a:cubicBezTo>
                    <a:pt x="9" y="284"/>
                    <a:pt x="7" y="281"/>
                    <a:pt x="6" y="280"/>
                  </a:cubicBezTo>
                  <a:cubicBezTo>
                    <a:pt x="6" y="280"/>
                    <a:pt x="4" y="279"/>
                    <a:pt x="3" y="279"/>
                  </a:cubicBezTo>
                  <a:cubicBezTo>
                    <a:pt x="3" y="279"/>
                    <a:pt x="2" y="279"/>
                    <a:pt x="2" y="279"/>
                  </a:cubicBezTo>
                  <a:cubicBezTo>
                    <a:pt x="4" y="300"/>
                    <a:pt x="8" y="321"/>
                    <a:pt x="15" y="341"/>
                  </a:cubicBezTo>
                  <a:cubicBezTo>
                    <a:pt x="15" y="341"/>
                    <a:pt x="15" y="341"/>
                    <a:pt x="15" y="341"/>
                  </a:cubicBezTo>
                  <a:cubicBezTo>
                    <a:pt x="35" y="397"/>
                    <a:pt x="74" y="444"/>
                    <a:pt x="124" y="474"/>
                  </a:cubicBezTo>
                  <a:cubicBezTo>
                    <a:pt x="123" y="473"/>
                    <a:pt x="122" y="472"/>
                    <a:pt x="121" y="470"/>
                  </a:cubicBezTo>
                  <a:cubicBezTo>
                    <a:pt x="120" y="469"/>
                    <a:pt x="118" y="467"/>
                    <a:pt x="117" y="465"/>
                  </a:cubicBezTo>
                  <a:cubicBezTo>
                    <a:pt x="115" y="463"/>
                    <a:pt x="114" y="461"/>
                    <a:pt x="112" y="459"/>
                  </a:cubicBezTo>
                  <a:cubicBezTo>
                    <a:pt x="112" y="459"/>
                    <a:pt x="111" y="458"/>
                    <a:pt x="111" y="458"/>
                  </a:cubicBezTo>
                  <a:cubicBezTo>
                    <a:pt x="110" y="456"/>
                    <a:pt x="109" y="454"/>
                    <a:pt x="107" y="452"/>
                  </a:cubicBezTo>
                  <a:cubicBezTo>
                    <a:pt x="106" y="451"/>
                    <a:pt x="106" y="451"/>
                    <a:pt x="105" y="451"/>
                  </a:cubicBezTo>
                  <a:cubicBezTo>
                    <a:pt x="103" y="449"/>
                    <a:pt x="102" y="449"/>
                    <a:pt x="100" y="447"/>
                  </a:cubicBezTo>
                  <a:cubicBezTo>
                    <a:pt x="100" y="447"/>
                    <a:pt x="100" y="447"/>
                    <a:pt x="100" y="446"/>
                  </a:cubicBezTo>
                  <a:cubicBezTo>
                    <a:pt x="100" y="446"/>
                    <a:pt x="100" y="445"/>
                    <a:pt x="100" y="445"/>
                  </a:cubicBezTo>
                  <a:cubicBezTo>
                    <a:pt x="99" y="444"/>
                    <a:pt x="99" y="443"/>
                    <a:pt x="99" y="441"/>
                  </a:cubicBezTo>
                  <a:cubicBezTo>
                    <a:pt x="99" y="441"/>
                    <a:pt x="99" y="441"/>
                    <a:pt x="100" y="440"/>
                  </a:cubicBezTo>
                  <a:cubicBezTo>
                    <a:pt x="100" y="439"/>
                    <a:pt x="101" y="438"/>
                    <a:pt x="101" y="437"/>
                  </a:cubicBezTo>
                  <a:cubicBezTo>
                    <a:pt x="100" y="436"/>
                    <a:pt x="99" y="435"/>
                    <a:pt x="98" y="433"/>
                  </a:cubicBezTo>
                  <a:cubicBezTo>
                    <a:pt x="98" y="433"/>
                    <a:pt x="97" y="433"/>
                    <a:pt x="97" y="432"/>
                  </a:cubicBezTo>
                  <a:cubicBezTo>
                    <a:pt x="96" y="431"/>
                    <a:pt x="96" y="431"/>
                    <a:pt x="96" y="430"/>
                  </a:cubicBezTo>
                  <a:cubicBezTo>
                    <a:pt x="95" y="429"/>
                    <a:pt x="95" y="428"/>
                    <a:pt x="94" y="427"/>
                  </a:cubicBezTo>
                  <a:cubicBezTo>
                    <a:pt x="94" y="425"/>
                    <a:pt x="93" y="424"/>
                    <a:pt x="93" y="423"/>
                  </a:cubicBezTo>
                  <a:cubicBezTo>
                    <a:pt x="92" y="422"/>
                    <a:pt x="92" y="421"/>
                    <a:pt x="92" y="421"/>
                  </a:cubicBezTo>
                  <a:cubicBezTo>
                    <a:pt x="92" y="421"/>
                    <a:pt x="92" y="421"/>
                    <a:pt x="92" y="421"/>
                  </a:cubicBezTo>
                  <a:cubicBezTo>
                    <a:pt x="91" y="420"/>
                    <a:pt x="91" y="419"/>
                    <a:pt x="90" y="417"/>
                  </a:cubicBezTo>
                  <a:cubicBezTo>
                    <a:pt x="90" y="417"/>
                    <a:pt x="90" y="416"/>
                    <a:pt x="89" y="414"/>
                  </a:cubicBezTo>
                  <a:cubicBezTo>
                    <a:pt x="89" y="414"/>
                    <a:pt x="89" y="413"/>
                    <a:pt x="88" y="413"/>
                  </a:cubicBezTo>
                  <a:cubicBezTo>
                    <a:pt x="88" y="411"/>
                    <a:pt x="87" y="410"/>
                    <a:pt x="87" y="409"/>
                  </a:cubicBezTo>
                  <a:cubicBezTo>
                    <a:pt x="86" y="409"/>
                    <a:pt x="86" y="408"/>
                    <a:pt x="86" y="408"/>
                  </a:cubicBezTo>
                  <a:cubicBezTo>
                    <a:pt x="86" y="407"/>
                    <a:pt x="85" y="405"/>
                    <a:pt x="85" y="404"/>
                  </a:cubicBezTo>
                  <a:cubicBezTo>
                    <a:pt x="84" y="401"/>
                    <a:pt x="83" y="400"/>
                    <a:pt x="82" y="398"/>
                  </a:cubicBezTo>
                  <a:cubicBezTo>
                    <a:pt x="82" y="397"/>
                    <a:pt x="81" y="395"/>
                    <a:pt x="80" y="394"/>
                  </a:cubicBezTo>
                  <a:cubicBezTo>
                    <a:pt x="80" y="393"/>
                    <a:pt x="80" y="393"/>
                    <a:pt x="79" y="393"/>
                  </a:cubicBezTo>
                  <a:cubicBezTo>
                    <a:pt x="79" y="392"/>
                    <a:pt x="78" y="391"/>
                    <a:pt x="78" y="391"/>
                  </a:cubicBezTo>
                  <a:cubicBezTo>
                    <a:pt x="78" y="390"/>
                    <a:pt x="77" y="389"/>
                    <a:pt x="77" y="388"/>
                  </a:cubicBezTo>
                  <a:cubicBezTo>
                    <a:pt x="77" y="386"/>
                    <a:pt x="76" y="385"/>
                    <a:pt x="76" y="383"/>
                  </a:cubicBezTo>
                  <a:cubicBezTo>
                    <a:pt x="76" y="381"/>
                    <a:pt x="75" y="380"/>
                    <a:pt x="75" y="378"/>
                  </a:cubicBezTo>
                  <a:cubicBezTo>
                    <a:pt x="74" y="377"/>
                    <a:pt x="73" y="374"/>
                    <a:pt x="72" y="373"/>
                  </a:cubicBezTo>
                  <a:cubicBezTo>
                    <a:pt x="71" y="372"/>
                    <a:pt x="71" y="372"/>
                    <a:pt x="70" y="371"/>
                  </a:cubicBezTo>
                  <a:cubicBezTo>
                    <a:pt x="70" y="370"/>
                    <a:pt x="69" y="369"/>
                    <a:pt x="67" y="368"/>
                  </a:cubicBezTo>
                  <a:cubicBezTo>
                    <a:pt x="66" y="366"/>
                    <a:pt x="65" y="365"/>
                    <a:pt x="64" y="365"/>
                  </a:cubicBezTo>
                  <a:cubicBezTo>
                    <a:pt x="62" y="363"/>
                    <a:pt x="62" y="362"/>
                    <a:pt x="60" y="361"/>
                  </a:cubicBezTo>
                  <a:cubicBezTo>
                    <a:pt x="58" y="360"/>
                    <a:pt x="57" y="359"/>
                    <a:pt x="56" y="358"/>
                  </a:cubicBezTo>
                  <a:cubicBezTo>
                    <a:pt x="53" y="356"/>
                    <a:pt x="50" y="353"/>
                    <a:pt x="46" y="350"/>
                  </a:cubicBezTo>
                  <a:cubicBezTo>
                    <a:pt x="39" y="340"/>
                    <a:pt x="39" y="340"/>
                    <a:pt x="39" y="340"/>
                  </a:cubicBezTo>
                  <a:cubicBezTo>
                    <a:pt x="39" y="340"/>
                    <a:pt x="39" y="340"/>
                    <a:pt x="39" y="340"/>
                  </a:cubicBezTo>
                  <a:cubicBezTo>
                    <a:pt x="38" y="340"/>
                    <a:pt x="38" y="340"/>
                    <a:pt x="38" y="340"/>
                  </a:cubicBezTo>
                  <a:cubicBezTo>
                    <a:pt x="36" y="337"/>
                    <a:pt x="35" y="333"/>
                    <a:pt x="33" y="330"/>
                  </a:cubicBezTo>
                  <a:cubicBezTo>
                    <a:pt x="32" y="326"/>
                    <a:pt x="31" y="323"/>
                    <a:pt x="30" y="320"/>
                  </a:cubicBezTo>
                  <a:cubicBezTo>
                    <a:pt x="30" y="318"/>
                    <a:pt x="29" y="317"/>
                    <a:pt x="29" y="315"/>
                  </a:cubicBezTo>
                  <a:cubicBezTo>
                    <a:pt x="29" y="313"/>
                    <a:pt x="29" y="312"/>
                    <a:pt x="29" y="310"/>
                  </a:cubicBezTo>
                  <a:cubicBezTo>
                    <a:pt x="29" y="307"/>
                    <a:pt x="30" y="304"/>
                    <a:pt x="31" y="302"/>
                  </a:cubicBezTo>
                  <a:cubicBezTo>
                    <a:pt x="32" y="300"/>
                    <a:pt x="34" y="297"/>
                    <a:pt x="36" y="296"/>
                  </a:cubicBezTo>
                  <a:cubicBezTo>
                    <a:pt x="38" y="294"/>
                    <a:pt x="40" y="292"/>
                    <a:pt x="42" y="291"/>
                  </a:cubicBezTo>
                  <a:cubicBezTo>
                    <a:pt x="43" y="290"/>
                    <a:pt x="44" y="289"/>
                    <a:pt x="45" y="288"/>
                  </a:cubicBezTo>
                  <a:cubicBezTo>
                    <a:pt x="46" y="287"/>
                    <a:pt x="47" y="287"/>
                    <a:pt x="49" y="286"/>
                  </a:cubicBezTo>
                  <a:cubicBezTo>
                    <a:pt x="50" y="285"/>
                    <a:pt x="52" y="284"/>
                    <a:pt x="54" y="284"/>
                  </a:cubicBezTo>
                  <a:cubicBezTo>
                    <a:pt x="55" y="284"/>
                    <a:pt x="55" y="284"/>
                    <a:pt x="56" y="285"/>
                  </a:cubicBezTo>
                  <a:cubicBezTo>
                    <a:pt x="59" y="285"/>
                    <a:pt x="62" y="287"/>
                    <a:pt x="65" y="291"/>
                  </a:cubicBezTo>
                  <a:cubicBezTo>
                    <a:pt x="66" y="291"/>
                    <a:pt x="67" y="290"/>
                    <a:pt x="68" y="290"/>
                  </a:cubicBezTo>
                  <a:cubicBezTo>
                    <a:pt x="69" y="290"/>
                    <a:pt x="70" y="289"/>
                    <a:pt x="71" y="289"/>
                  </a:cubicBezTo>
                  <a:cubicBezTo>
                    <a:pt x="72" y="290"/>
                    <a:pt x="73" y="290"/>
                    <a:pt x="73" y="290"/>
                  </a:cubicBezTo>
                  <a:cubicBezTo>
                    <a:pt x="75" y="291"/>
                    <a:pt x="76" y="292"/>
                    <a:pt x="77" y="292"/>
                  </a:cubicBezTo>
                  <a:cubicBezTo>
                    <a:pt x="78" y="292"/>
                    <a:pt x="79" y="293"/>
                    <a:pt x="79" y="293"/>
                  </a:cubicBezTo>
                  <a:cubicBezTo>
                    <a:pt x="81" y="295"/>
                    <a:pt x="84" y="296"/>
                    <a:pt x="86" y="298"/>
                  </a:cubicBezTo>
                  <a:cubicBezTo>
                    <a:pt x="87" y="298"/>
                    <a:pt x="88" y="299"/>
                    <a:pt x="89" y="300"/>
                  </a:cubicBezTo>
                  <a:cubicBezTo>
                    <a:pt x="90" y="301"/>
                    <a:pt x="92" y="301"/>
                    <a:pt x="93" y="302"/>
                  </a:cubicBezTo>
                  <a:cubicBezTo>
                    <a:pt x="95" y="304"/>
                    <a:pt x="97" y="305"/>
                    <a:pt x="101" y="307"/>
                  </a:cubicBezTo>
                  <a:cubicBezTo>
                    <a:pt x="101" y="308"/>
                    <a:pt x="101" y="308"/>
                    <a:pt x="101" y="308"/>
                  </a:cubicBezTo>
                  <a:cubicBezTo>
                    <a:pt x="102" y="308"/>
                    <a:pt x="102" y="310"/>
                    <a:pt x="103" y="312"/>
                  </a:cubicBezTo>
                  <a:cubicBezTo>
                    <a:pt x="103" y="314"/>
                    <a:pt x="104" y="316"/>
                    <a:pt x="105" y="317"/>
                  </a:cubicBezTo>
                  <a:cubicBezTo>
                    <a:pt x="106" y="318"/>
                    <a:pt x="108" y="318"/>
                    <a:pt x="109" y="319"/>
                  </a:cubicBezTo>
                  <a:cubicBezTo>
                    <a:pt x="110" y="320"/>
                    <a:pt x="110" y="320"/>
                    <a:pt x="111" y="321"/>
                  </a:cubicBezTo>
                  <a:cubicBezTo>
                    <a:pt x="112" y="321"/>
                    <a:pt x="113" y="321"/>
                    <a:pt x="114" y="322"/>
                  </a:cubicBezTo>
                  <a:cubicBezTo>
                    <a:pt x="114" y="322"/>
                    <a:pt x="115" y="322"/>
                    <a:pt x="115" y="323"/>
                  </a:cubicBezTo>
                  <a:cubicBezTo>
                    <a:pt x="118" y="324"/>
                    <a:pt x="119" y="325"/>
                    <a:pt x="120" y="325"/>
                  </a:cubicBezTo>
                  <a:cubicBezTo>
                    <a:pt x="124" y="326"/>
                    <a:pt x="128" y="327"/>
                    <a:pt x="131" y="328"/>
                  </a:cubicBezTo>
                  <a:cubicBezTo>
                    <a:pt x="135" y="329"/>
                    <a:pt x="138" y="330"/>
                    <a:pt x="141" y="332"/>
                  </a:cubicBezTo>
                  <a:cubicBezTo>
                    <a:pt x="143" y="333"/>
                    <a:pt x="146" y="336"/>
                    <a:pt x="147" y="338"/>
                  </a:cubicBezTo>
                  <a:cubicBezTo>
                    <a:pt x="147" y="339"/>
                    <a:pt x="147" y="340"/>
                    <a:pt x="147" y="341"/>
                  </a:cubicBezTo>
                  <a:cubicBezTo>
                    <a:pt x="147" y="341"/>
                    <a:pt x="147" y="341"/>
                    <a:pt x="147" y="341"/>
                  </a:cubicBezTo>
                  <a:cubicBezTo>
                    <a:pt x="147" y="341"/>
                    <a:pt x="147" y="341"/>
                    <a:pt x="148" y="342"/>
                  </a:cubicBezTo>
                  <a:cubicBezTo>
                    <a:pt x="148" y="342"/>
                    <a:pt x="148" y="343"/>
                    <a:pt x="148" y="343"/>
                  </a:cubicBezTo>
                  <a:cubicBezTo>
                    <a:pt x="148" y="345"/>
                    <a:pt x="147" y="347"/>
                    <a:pt x="147" y="349"/>
                  </a:cubicBezTo>
                  <a:cubicBezTo>
                    <a:pt x="146" y="352"/>
                    <a:pt x="142" y="352"/>
                    <a:pt x="140" y="353"/>
                  </a:cubicBezTo>
                  <a:cubicBezTo>
                    <a:pt x="140" y="353"/>
                    <a:pt x="140" y="353"/>
                    <a:pt x="140" y="353"/>
                  </a:cubicBezTo>
                  <a:cubicBezTo>
                    <a:pt x="138" y="357"/>
                    <a:pt x="137" y="360"/>
                    <a:pt x="136" y="363"/>
                  </a:cubicBezTo>
                  <a:cubicBezTo>
                    <a:pt x="135" y="366"/>
                    <a:pt x="134" y="369"/>
                    <a:pt x="134" y="372"/>
                  </a:cubicBezTo>
                  <a:cubicBezTo>
                    <a:pt x="133" y="373"/>
                    <a:pt x="132" y="375"/>
                    <a:pt x="132" y="377"/>
                  </a:cubicBezTo>
                  <a:cubicBezTo>
                    <a:pt x="131" y="378"/>
                    <a:pt x="130" y="379"/>
                    <a:pt x="130" y="381"/>
                  </a:cubicBezTo>
                  <a:cubicBezTo>
                    <a:pt x="130" y="381"/>
                    <a:pt x="129" y="381"/>
                    <a:pt x="129" y="381"/>
                  </a:cubicBezTo>
                  <a:cubicBezTo>
                    <a:pt x="128" y="382"/>
                    <a:pt x="128" y="383"/>
                    <a:pt x="127" y="384"/>
                  </a:cubicBezTo>
                  <a:cubicBezTo>
                    <a:pt x="126" y="385"/>
                    <a:pt x="125" y="386"/>
                    <a:pt x="123" y="387"/>
                  </a:cubicBezTo>
                  <a:cubicBezTo>
                    <a:pt x="122" y="388"/>
                    <a:pt x="121" y="390"/>
                    <a:pt x="121" y="393"/>
                  </a:cubicBezTo>
                  <a:cubicBezTo>
                    <a:pt x="122" y="393"/>
                    <a:pt x="122" y="395"/>
                    <a:pt x="122" y="396"/>
                  </a:cubicBezTo>
                  <a:cubicBezTo>
                    <a:pt x="122" y="397"/>
                    <a:pt x="123" y="398"/>
                    <a:pt x="124" y="400"/>
                  </a:cubicBezTo>
                  <a:cubicBezTo>
                    <a:pt x="123" y="402"/>
                    <a:pt x="123" y="404"/>
                    <a:pt x="123" y="406"/>
                  </a:cubicBezTo>
                  <a:cubicBezTo>
                    <a:pt x="123" y="408"/>
                    <a:pt x="122" y="409"/>
                    <a:pt x="122" y="411"/>
                  </a:cubicBezTo>
                  <a:cubicBezTo>
                    <a:pt x="122" y="411"/>
                    <a:pt x="122" y="412"/>
                    <a:pt x="122" y="413"/>
                  </a:cubicBezTo>
                  <a:cubicBezTo>
                    <a:pt x="121" y="413"/>
                    <a:pt x="120" y="412"/>
                    <a:pt x="119" y="412"/>
                  </a:cubicBezTo>
                  <a:cubicBezTo>
                    <a:pt x="118" y="412"/>
                    <a:pt x="118" y="412"/>
                    <a:pt x="117" y="412"/>
                  </a:cubicBezTo>
                  <a:cubicBezTo>
                    <a:pt x="116" y="412"/>
                    <a:pt x="115" y="412"/>
                    <a:pt x="114" y="411"/>
                  </a:cubicBezTo>
                  <a:cubicBezTo>
                    <a:pt x="115" y="414"/>
                    <a:pt x="115" y="415"/>
                    <a:pt x="116" y="418"/>
                  </a:cubicBezTo>
                  <a:cubicBezTo>
                    <a:pt x="116" y="418"/>
                    <a:pt x="116" y="418"/>
                    <a:pt x="116" y="419"/>
                  </a:cubicBezTo>
                  <a:cubicBezTo>
                    <a:pt x="117" y="420"/>
                    <a:pt x="117" y="421"/>
                    <a:pt x="118" y="422"/>
                  </a:cubicBezTo>
                  <a:cubicBezTo>
                    <a:pt x="118" y="423"/>
                    <a:pt x="118" y="423"/>
                    <a:pt x="118" y="424"/>
                  </a:cubicBezTo>
                  <a:cubicBezTo>
                    <a:pt x="118" y="425"/>
                    <a:pt x="117" y="425"/>
                    <a:pt x="117" y="427"/>
                  </a:cubicBezTo>
                  <a:cubicBezTo>
                    <a:pt x="116" y="428"/>
                    <a:pt x="116" y="429"/>
                    <a:pt x="116" y="429"/>
                  </a:cubicBezTo>
                  <a:cubicBezTo>
                    <a:pt x="115" y="430"/>
                    <a:pt x="115" y="431"/>
                    <a:pt x="114" y="432"/>
                  </a:cubicBezTo>
                  <a:cubicBezTo>
                    <a:pt x="114" y="433"/>
                    <a:pt x="114" y="433"/>
                    <a:pt x="113" y="434"/>
                  </a:cubicBezTo>
                  <a:cubicBezTo>
                    <a:pt x="114" y="436"/>
                    <a:pt x="115" y="437"/>
                    <a:pt x="116" y="437"/>
                  </a:cubicBezTo>
                  <a:cubicBezTo>
                    <a:pt x="116" y="438"/>
                    <a:pt x="117" y="438"/>
                    <a:pt x="117" y="439"/>
                  </a:cubicBezTo>
                  <a:cubicBezTo>
                    <a:pt x="117" y="439"/>
                    <a:pt x="117" y="439"/>
                    <a:pt x="117" y="440"/>
                  </a:cubicBezTo>
                  <a:cubicBezTo>
                    <a:pt x="117" y="441"/>
                    <a:pt x="117" y="441"/>
                    <a:pt x="118" y="442"/>
                  </a:cubicBezTo>
                  <a:cubicBezTo>
                    <a:pt x="118" y="443"/>
                    <a:pt x="118" y="445"/>
                    <a:pt x="118" y="446"/>
                  </a:cubicBezTo>
                  <a:cubicBezTo>
                    <a:pt x="118" y="447"/>
                    <a:pt x="118" y="448"/>
                    <a:pt x="117" y="448"/>
                  </a:cubicBezTo>
                  <a:cubicBezTo>
                    <a:pt x="117" y="448"/>
                    <a:pt x="117" y="449"/>
                    <a:pt x="117" y="449"/>
                  </a:cubicBezTo>
                  <a:cubicBezTo>
                    <a:pt x="120" y="451"/>
                    <a:pt x="121" y="453"/>
                    <a:pt x="124" y="456"/>
                  </a:cubicBezTo>
                  <a:cubicBezTo>
                    <a:pt x="122" y="456"/>
                    <a:pt x="122" y="456"/>
                    <a:pt x="121" y="457"/>
                  </a:cubicBezTo>
                  <a:cubicBezTo>
                    <a:pt x="121" y="457"/>
                    <a:pt x="121" y="458"/>
                    <a:pt x="121" y="458"/>
                  </a:cubicBezTo>
                  <a:cubicBezTo>
                    <a:pt x="122" y="460"/>
                    <a:pt x="123" y="462"/>
                    <a:pt x="124" y="464"/>
                  </a:cubicBezTo>
                  <a:cubicBezTo>
                    <a:pt x="124" y="464"/>
                    <a:pt x="125" y="465"/>
                    <a:pt x="125" y="466"/>
                  </a:cubicBezTo>
                  <a:cubicBezTo>
                    <a:pt x="126" y="468"/>
                    <a:pt x="126" y="469"/>
                    <a:pt x="127" y="470"/>
                  </a:cubicBezTo>
                  <a:cubicBezTo>
                    <a:pt x="127" y="471"/>
                    <a:pt x="128" y="472"/>
                    <a:pt x="128" y="473"/>
                  </a:cubicBezTo>
                  <a:cubicBezTo>
                    <a:pt x="132" y="474"/>
                    <a:pt x="134" y="476"/>
                    <a:pt x="137" y="478"/>
                  </a:cubicBezTo>
                  <a:cubicBezTo>
                    <a:pt x="137" y="478"/>
                    <a:pt x="137" y="478"/>
                    <a:pt x="137" y="478"/>
                  </a:cubicBezTo>
                  <a:cubicBezTo>
                    <a:pt x="138" y="479"/>
                    <a:pt x="138" y="480"/>
                    <a:pt x="139" y="481"/>
                  </a:cubicBezTo>
                  <a:cubicBezTo>
                    <a:pt x="140" y="481"/>
                    <a:pt x="140" y="482"/>
                    <a:pt x="140" y="482"/>
                  </a:cubicBezTo>
                  <a:cubicBezTo>
                    <a:pt x="140" y="482"/>
                    <a:pt x="140" y="482"/>
                    <a:pt x="140" y="483"/>
                  </a:cubicBezTo>
                  <a:cubicBezTo>
                    <a:pt x="150" y="488"/>
                    <a:pt x="160" y="492"/>
                    <a:pt x="170" y="496"/>
                  </a:cubicBezTo>
                  <a:cubicBezTo>
                    <a:pt x="170" y="496"/>
                    <a:pt x="170" y="496"/>
                    <a:pt x="170" y="496"/>
                  </a:cubicBezTo>
                  <a:cubicBezTo>
                    <a:pt x="197" y="506"/>
                    <a:pt x="226" y="510"/>
                    <a:pt x="256" y="510"/>
                  </a:cubicBezTo>
                  <a:cubicBezTo>
                    <a:pt x="286" y="510"/>
                    <a:pt x="314" y="506"/>
                    <a:pt x="341" y="496"/>
                  </a:cubicBezTo>
                  <a:cubicBezTo>
                    <a:pt x="341" y="496"/>
                    <a:pt x="341" y="496"/>
                    <a:pt x="341" y="496"/>
                  </a:cubicBezTo>
                  <a:cubicBezTo>
                    <a:pt x="389" y="478"/>
                    <a:pt x="431" y="447"/>
                    <a:pt x="461" y="406"/>
                  </a:cubicBezTo>
                  <a:cubicBezTo>
                    <a:pt x="460" y="407"/>
                    <a:pt x="459" y="408"/>
                    <a:pt x="457" y="409"/>
                  </a:cubicBezTo>
                  <a:cubicBezTo>
                    <a:pt x="457" y="409"/>
                    <a:pt x="457" y="409"/>
                    <a:pt x="457" y="409"/>
                  </a:cubicBezTo>
                  <a:cubicBezTo>
                    <a:pt x="456" y="410"/>
                    <a:pt x="456" y="411"/>
                    <a:pt x="456" y="411"/>
                  </a:cubicBezTo>
                  <a:cubicBezTo>
                    <a:pt x="456" y="412"/>
                    <a:pt x="456" y="412"/>
                    <a:pt x="456" y="412"/>
                  </a:cubicBezTo>
                  <a:cubicBezTo>
                    <a:pt x="456" y="412"/>
                    <a:pt x="456" y="412"/>
                    <a:pt x="456" y="412"/>
                  </a:cubicBezTo>
                  <a:cubicBezTo>
                    <a:pt x="456" y="411"/>
                    <a:pt x="455" y="411"/>
                    <a:pt x="455" y="411"/>
                  </a:cubicBezTo>
                  <a:cubicBezTo>
                    <a:pt x="453" y="409"/>
                    <a:pt x="451" y="408"/>
                    <a:pt x="450" y="407"/>
                  </a:cubicBezTo>
                  <a:cubicBezTo>
                    <a:pt x="450" y="407"/>
                    <a:pt x="450" y="407"/>
                    <a:pt x="450" y="407"/>
                  </a:cubicBezTo>
                  <a:cubicBezTo>
                    <a:pt x="450" y="407"/>
                    <a:pt x="454" y="406"/>
                    <a:pt x="457" y="404"/>
                  </a:cubicBezTo>
                  <a:cubicBezTo>
                    <a:pt x="457" y="403"/>
                    <a:pt x="457" y="403"/>
                    <a:pt x="458" y="403"/>
                  </a:cubicBezTo>
                  <a:cubicBezTo>
                    <a:pt x="459" y="402"/>
                    <a:pt x="459" y="402"/>
                    <a:pt x="460" y="402"/>
                  </a:cubicBezTo>
                  <a:cubicBezTo>
                    <a:pt x="460" y="402"/>
                    <a:pt x="461" y="402"/>
                    <a:pt x="461" y="401"/>
                  </a:cubicBezTo>
                  <a:cubicBezTo>
                    <a:pt x="461" y="401"/>
                    <a:pt x="461" y="401"/>
                    <a:pt x="461" y="401"/>
                  </a:cubicBezTo>
                  <a:cubicBezTo>
                    <a:pt x="461" y="401"/>
                    <a:pt x="462" y="401"/>
                    <a:pt x="462" y="400"/>
                  </a:cubicBezTo>
                  <a:cubicBezTo>
                    <a:pt x="462" y="400"/>
                    <a:pt x="462" y="400"/>
                    <a:pt x="463" y="399"/>
                  </a:cubicBezTo>
                  <a:cubicBezTo>
                    <a:pt x="463" y="399"/>
                    <a:pt x="463" y="399"/>
                    <a:pt x="463" y="399"/>
                  </a:cubicBezTo>
                  <a:cubicBezTo>
                    <a:pt x="463" y="399"/>
                    <a:pt x="463" y="398"/>
                    <a:pt x="464" y="398"/>
                  </a:cubicBezTo>
                  <a:cubicBezTo>
                    <a:pt x="465" y="396"/>
                    <a:pt x="465" y="394"/>
                    <a:pt x="466" y="393"/>
                  </a:cubicBezTo>
                  <a:cubicBezTo>
                    <a:pt x="466" y="393"/>
                    <a:pt x="466" y="393"/>
                    <a:pt x="466" y="393"/>
                  </a:cubicBezTo>
                  <a:cubicBezTo>
                    <a:pt x="467" y="391"/>
                    <a:pt x="467" y="390"/>
                    <a:pt x="469" y="389"/>
                  </a:cubicBezTo>
                  <a:cubicBezTo>
                    <a:pt x="469" y="388"/>
                    <a:pt x="469" y="388"/>
                    <a:pt x="469" y="388"/>
                  </a:cubicBezTo>
                  <a:cubicBezTo>
                    <a:pt x="469" y="387"/>
                    <a:pt x="470" y="387"/>
                    <a:pt x="470" y="386"/>
                  </a:cubicBezTo>
                  <a:cubicBezTo>
                    <a:pt x="472" y="383"/>
                    <a:pt x="471" y="383"/>
                    <a:pt x="472" y="382"/>
                  </a:cubicBezTo>
                  <a:cubicBezTo>
                    <a:pt x="472" y="382"/>
                    <a:pt x="472" y="381"/>
                    <a:pt x="472" y="381"/>
                  </a:cubicBezTo>
                  <a:cubicBezTo>
                    <a:pt x="473" y="381"/>
                    <a:pt x="473" y="380"/>
                    <a:pt x="474" y="379"/>
                  </a:cubicBezTo>
                  <a:cubicBezTo>
                    <a:pt x="474" y="378"/>
                    <a:pt x="474" y="377"/>
                    <a:pt x="474" y="377"/>
                  </a:cubicBezTo>
                  <a:cubicBezTo>
                    <a:pt x="475" y="376"/>
                    <a:pt x="476" y="375"/>
                    <a:pt x="477" y="374"/>
                  </a:cubicBezTo>
                  <a:cubicBezTo>
                    <a:pt x="477" y="374"/>
                    <a:pt x="477" y="374"/>
                    <a:pt x="477" y="374"/>
                  </a:cubicBezTo>
                  <a:cubicBezTo>
                    <a:pt x="478" y="373"/>
                    <a:pt x="478" y="373"/>
                    <a:pt x="479" y="373"/>
                  </a:cubicBezTo>
                  <a:cubicBezTo>
                    <a:pt x="480" y="372"/>
                    <a:pt x="481" y="371"/>
                    <a:pt x="482" y="370"/>
                  </a:cubicBezTo>
                  <a:cubicBezTo>
                    <a:pt x="483" y="370"/>
                    <a:pt x="483" y="369"/>
                    <a:pt x="484" y="369"/>
                  </a:cubicBezTo>
                  <a:cubicBezTo>
                    <a:pt x="489" y="360"/>
                    <a:pt x="493" y="350"/>
                    <a:pt x="496" y="340"/>
                  </a:cubicBezTo>
                  <a:cubicBezTo>
                    <a:pt x="496" y="340"/>
                    <a:pt x="496" y="340"/>
                    <a:pt x="496" y="340"/>
                  </a:cubicBezTo>
                  <a:cubicBezTo>
                    <a:pt x="497" y="339"/>
                    <a:pt x="498" y="336"/>
                    <a:pt x="498" y="334"/>
                  </a:cubicBezTo>
                  <a:cubicBezTo>
                    <a:pt x="497" y="334"/>
                    <a:pt x="496" y="334"/>
                    <a:pt x="495" y="333"/>
                  </a:cubicBezTo>
                  <a:cubicBezTo>
                    <a:pt x="494" y="333"/>
                    <a:pt x="493" y="332"/>
                    <a:pt x="492" y="332"/>
                  </a:cubicBezTo>
                  <a:cubicBezTo>
                    <a:pt x="491" y="331"/>
                    <a:pt x="490" y="331"/>
                    <a:pt x="490" y="331"/>
                  </a:cubicBezTo>
                  <a:cubicBezTo>
                    <a:pt x="489" y="331"/>
                    <a:pt x="489" y="332"/>
                    <a:pt x="489" y="332"/>
                  </a:cubicBezTo>
                  <a:cubicBezTo>
                    <a:pt x="489" y="332"/>
                    <a:pt x="489" y="332"/>
                    <a:pt x="489" y="332"/>
                  </a:cubicBezTo>
                  <a:cubicBezTo>
                    <a:pt x="488" y="332"/>
                    <a:pt x="488" y="332"/>
                    <a:pt x="488" y="332"/>
                  </a:cubicBezTo>
                  <a:cubicBezTo>
                    <a:pt x="487" y="331"/>
                    <a:pt x="487" y="331"/>
                    <a:pt x="486" y="331"/>
                  </a:cubicBezTo>
                  <a:cubicBezTo>
                    <a:pt x="488" y="330"/>
                    <a:pt x="489" y="329"/>
                    <a:pt x="490" y="328"/>
                  </a:cubicBezTo>
                  <a:cubicBezTo>
                    <a:pt x="490" y="328"/>
                    <a:pt x="490" y="328"/>
                    <a:pt x="491" y="328"/>
                  </a:cubicBezTo>
                  <a:cubicBezTo>
                    <a:pt x="491" y="328"/>
                    <a:pt x="492" y="329"/>
                    <a:pt x="495" y="329"/>
                  </a:cubicBezTo>
                  <a:cubicBezTo>
                    <a:pt x="496" y="329"/>
                    <a:pt x="496" y="329"/>
                    <a:pt x="497" y="329"/>
                  </a:cubicBezTo>
                  <a:cubicBezTo>
                    <a:pt x="498" y="329"/>
                    <a:pt x="498" y="329"/>
                    <a:pt x="499" y="329"/>
                  </a:cubicBezTo>
                  <a:cubicBezTo>
                    <a:pt x="499" y="329"/>
                    <a:pt x="499" y="329"/>
                    <a:pt x="500" y="329"/>
                  </a:cubicBezTo>
                  <a:cubicBezTo>
                    <a:pt x="501" y="326"/>
                    <a:pt x="502" y="323"/>
                    <a:pt x="502" y="320"/>
                  </a:cubicBezTo>
                  <a:cubicBezTo>
                    <a:pt x="502" y="320"/>
                    <a:pt x="502" y="320"/>
                    <a:pt x="502" y="320"/>
                  </a:cubicBezTo>
                  <a:cubicBezTo>
                    <a:pt x="501" y="319"/>
                    <a:pt x="500" y="318"/>
                    <a:pt x="500" y="317"/>
                  </a:cubicBezTo>
                  <a:cubicBezTo>
                    <a:pt x="500" y="317"/>
                    <a:pt x="500" y="316"/>
                    <a:pt x="500" y="316"/>
                  </a:cubicBezTo>
                  <a:cubicBezTo>
                    <a:pt x="500" y="315"/>
                    <a:pt x="500" y="314"/>
                    <a:pt x="500" y="313"/>
                  </a:cubicBezTo>
                  <a:cubicBezTo>
                    <a:pt x="499" y="312"/>
                    <a:pt x="499" y="312"/>
                    <a:pt x="499" y="312"/>
                  </a:cubicBezTo>
                  <a:cubicBezTo>
                    <a:pt x="499" y="312"/>
                    <a:pt x="499" y="312"/>
                    <a:pt x="499" y="311"/>
                  </a:cubicBezTo>
                  <a:cubicBezTo>
                    <a:pt x="500" y="310"/>
                    <a:pt x="500" y="309"/>
                    <a:pt x="500" y="308"/>
                  </a:cubicBezTo>
                  <a:cubicBezTo>
                    <a:pt x="501" y="307"/>
                    <a:pt x="501" y="307"/>
                    <a:pt x="501" y="307"/>
                  </a:cubicBezTo>
                  <a:cubicBezTo>
                    <a:pt x="501" y="307"/>
                    <a:pt x="501" y="307"/>
                    <a:pt x="501" y="307"/>
                  </a:cubicBezTo>
                  <a:cubicBezTo>
                    <a:pt x="501" y="307"/>
                    <a:pt x="501" y="307"/>
                    <a:pt x="501" y="307"/>
                  </a:cubicBezTo>
                  <a:cubicBezTo>
                    <a:pt x="502" y="307"/>
                    <a:pt x="502" y="307"/>
                    <a:pt x="502" y="307"/>
                  </a:cubicBezTo>
                  <a:cubicBezTo>
                    <a:pt x="502" y="306"/>
                    <a:pt x="502" y="306"/>
                    <a:pt x="502" y="306"/>
                  </a:cubicBezTo>
                  <a:cubicBezTo>
                    <a:pt x="503" y="306"/>
                    <a:pt x="503" y="306"/>
                    <a:pt x="503" y="306"/>
                  </a:cubicBezTo>
                  <a:cubicBezTo>
                    <a:pt x="503" y="306"/>
                    <a:pt x="503" y="306"/>
                    <a:pt x="504" y="305"/>
                  </a:cubicBezTo>
                  <a:cubicBezTo>
                    <a:pt x="504" y="305"/>
                    <a:pt x="505" y="305"/>
                    <a:pt x="506" y="304"/>
                  </a:cubicBezTo>
                  <a:cubicBezTo>
                    <a:pt x="509" y="288"/>
                    <a:pt x="510" y="272"/>
                    <a:pt x="510" y="256"/>
                  </a:cubicBezTo>
                  <a:cubicBezTo>
                    <a:pt x="510" y="255"/>
                    <a:pt x="510" y="254"/>
                    <a:pt x="510" y="253"/>
                  </a:cubicBezTo>
                  <a:cubicBezTo>
                    <a:pt x="509" y="253"/>
                    <a:pt x="507" y="253"/>
                    <a:pt x="506" y="254"/>
                  </a:cubicBezTo>
                  <a:close/>
                  <a:moveTo>
                    <a:pt x="416" y="70"/>
                  </a:moveTo>
                  <a:cubicBezTo>
                    <a:pt x="416" y="70"/>
                    <a:pt x="415" y="69"/>
                    <a:pt x="415" y="69"/>
                  </a:cubicBezTo>
                  <a:cubicBezTo>
                    <a:pt x="414" y="68"/>
                    <a:pt x="413" y="67"/>
                    <a:pt x="413" y="67"/>
                  </a:cubicBezTo>
                  <a:cubicBezTo>
                    <a:pt x="413" y="67"/>
                    <a:pt x="414" y="67"/>
                    <a:pt x="414" y="67"/>
                  </a:cubicBezTo>
                  <a:cubicBezTo>
                    <a:pt x="416" y="68"/>
                    <a:pt x="421" y="70"/>
                    <a:pt x="421" y="70"/>
                  </a:cubicBezTo>
                  <a:cubicBezTo>
                    <a:pt x="422" y="71"/>
                    <a:pt x="422" y="71"/>
                    <a:pt x="422" y="72"/>
                  </a:cubicBezTo>
                  <a:cubicBezTo>
                    <a:pt x="422" y="72"/>
                    <a:pt x="417" y="70"/>
                    <a:pt x="416" y="70"/>
                  </a:cubicBezTo>
                  <a:close/>
                  <a:moveTo>
                    <a:pt x="403" y="58"/>
                  </a:moveTo>
                  <a:cubicBezTo>
                    <a:pt x="403" y="57"/>
                    <a:pt x="404" y="56"/>
                    <a:pt x="404" y="55"/>
                  </a:cubicBezTo>
                  <a:cubicBezTo>
                    <a:pt x="405" y="56"/>
                    <a:pt x="405" y="56"/>
                    <a:pt x="406" y="56"/>
                  </a:cubicBezTo>
                  <a:cubicBezTo>
                    <a:pt x="406" y="56"/>
                    <a:pt x="407" y="57"/>
                    <a:pt x="408" y="58"/>
                  </a:cubicBezTo>
                  <a:cubicBezTo>
                    <a:pt x="408" y="57"/>
                    <a:pt x="408" y="57"/>
                    <a:pt x="408" y="57"/>
                  </a:cubicBezTo>
                  <a:cubicBezTo>
                    <a:pt x="408" y="57"/>
                    <a:pt x="408" y="57"/>
                    <a:pt x="410" y="58"/>
                  </a:cubicBezTo>
                  <a:cubicBezTo>
                    <a:pt x="412" y="59"/>
                    <a:pt x="414" y="60"/>
                    <a:pt x="415" y="61"/>
                  </a:cubicBezTo>
                  <a:cubicBezTo>
                    <a:pt x="416" y="61"/>
                    <a:pt x="416" y="61"/>
                    <a:pt x="416" y="61"/>
                  </a:cubicBezTo>
                  <a:cubicBezTo>
                    <a:pt x="416" y="61"/>
                    <a:pt x="418" y="61"/>
                    <a:pt x="418" y="60"/>
                  </a:cubicBezTo>
                  <a:cubicBezTo>
                    <a:pt x="418" y="60"/>
                    <a:pt x="418" y="60"/>
                    <a:pt x="418" y="60"/>
                  </a:cubicBezTo>
                  <a:cubicBezTo>
                    <a:pt x="418" y="60"/>
                    <a:pt x="418" y="60"/>
                    <a:pt x="418" y="60"/>
                  </a:cubicBezTo>
                  <a:cubicBezTo>
                    <a:pt x="418" y="60"/>
                    <a:pt x="419" y="61"/>
                    <a:pt x="419" y="61"/>
                  </a:cubicBezTo>
                  <a:cubicBezTo>
                    <a:pt x="420" y="62"/>
                    <a:pt x="421" y="63"/>
                    <a:pt x="422" y="64"/>
                  </a:cubicBezTo>
                  <a:cubicBezTo>
                    <a:pt x="422" y="64"/>
                    <a:pt x="422" y="64"/>
                    <a:pt x="422" y="64"/>
                  </a:cubicBezTo>
                  <a:cubicBezTo>
                    <a:pt x="422" y="64"/>
                    <a:pt x="422" y="64"/>
                    <a:pt x="422" y="64"/>
                  </a:cubicBezTo>
                  <a:cubicBezTo>
                    <a:pt x="422" y="65"/>
                    <a:pt x="422" y="65"/>
                    <a:pt x="422" y="65"/>
                  </a:cubicBezTo>
                  <a:cubicBezTo>
                    <a:pt x="422" y="65"/>
                    <a:pt x="422" y="65"/>
                    <a:pt x="422" y="65"/>
                  </a:cubicBezTo>
                  <a:cubicBezTo>
                    <a:pt x="422" y="65"/>
                    <a:pt x="422" y="65"/>
                    <a:pt x="421" y="65"/>
                  </a:cubicBezTo>
                  <a:cubicBezTo>
                    <a:pt x="420" y="65"/>
                    <a:pt x="420" y="65"/>
                    <a:pt x="420" y="64"/>
                  </a:cubicBezTo>
                  <a:cubicBezTo>
                    <a:pt x="418" y="64"/>
                    <a:pt x="417" y="63"/>
                    <a:pt x="416" y="63"/>
                  </a:cubicBezTo>
                  <a:cubicBezTo>
                    <a:pt x="416" y="63"/>
                    <a:pt x="416" y="63"/>
                    <a:pt x="416" y="63"/>
                  </a:cubicBezTo>
                  <a:cubicBezTo>
                    <a:pt x="416" y="63"/>
                    <a:pt x="415" y="63"/>
                    <a:pt x="415" y="64"/>
                  </a:cubicBezTo>
                  <a:cubicBezTo>
                    <a:pt x="415" y="65"/>
                    <a:pt x="415" y="65"/>
                    <a:pt x="415" y="65"/>
                  </a:cubicBezTo>
                  <a:cubicBezTo>
                    <a:pt x="415" y="65"/>
                    <a:pt x="414" y="64"/>
                    <a:pt x="413" y="64"/>
                  </a:cubicBezTo>
                  <a:cubicBezTo>
                    <a:pt x="412" y="64"/>
                    <a:pt x="412" y="64"/>
                    <a:pt x="412" y="64"/>
                  </a:cubicBezTo>
                  <a:cubicBezTo>
                    <a:pt x="412" y="64"/>
                    <a:pt x="412" y="64"/>
                    <a:pt x="412" y="64"/>
                  </a:cubicBezTo>
                  <a:cubicBezTo>
                    <a:pt x="412" y="64"/>
                    <a:pt x="412" y="64"/>
                    <a:pt x="411" y="65"/>
                  </a:cubicBezTo>
                  <a:cubicBezTo>
                    <a:pt x="411" y="65"/>
                    <a:pt x="411" y="65"/>
                    <a:pt x="411" y="65"/>
                  </a:cubicBezTo>
                  <a:cubicBezTo>
                    <a:pt x="411" y="66"/>
                    <a:pt x="411" y="66"/>
                    <a:pt x="411" y="66"/>
                  </a:cubicBezTo>
                  <a:cubicBezTo>
                    <a:pt x="411" y="66"/>
                    <a:pt x="409" y="65"/>
                    <a:pt x="407" y="63"/>
                  </a:cubicBezTo>
                  <a:cubicBezTo>
                    <a:pt x="405" y="62"/>
                    <a:pt x="404" y="61"/>
                    <a:pt x="404" y="61"/>
                  </a:cubicBezTo>
                  <a:cubicBezTo>
                    <a:pt x="404" y="61"/>
                    <a:pt x="404" y="61"/>
                    <a:pt x="403" y="60"/>
                  </a:cubicBezTo>
                  <a:cubicBezTo>
                    <a:pt x="403" y="60"/>
                    <a:pt x="403" y="60"/>
                    <a:pt x="403" y="59"/>
                  </a:cubicBezTo>
                  <a:cubicBezTo>
                    <a:pt x="402" y="59"/>
                    <a:pt x="402" y="59"/>
                    <a:pt x="402" y="58"/>
                  </a:cubicBezTo>
                  <a:cubicBezTo>
                    <a:pt x="402" y="58"/>
                    <a:pt x="403" y="58"/>
                    <a:pt x="403" y="58"/>
                  </a:cubicBezTo>
                  <a:close/>
                  <a:moveTo>
                    <a:pt x="301" y="54"/>
                  </a:moveTo>
                  <a:cubicBezTo>
                    <a:pt x="302" y="52"/>
                    <a:pt x="302" y="50"/>
                    <a:pt x="302" y="49"/>
                  </a:cubicBezTo>
                  <a:cubicBezTo>
                    <a:pt x="302" y="49"/>
                    <a:pt x="303" y="49"/>
                    <a:pt x="303" y="49"/>
                  </a:cubicBezTo>
                  <a:cubicBezTo>
                    <a:pt x="303" y="49"/>
                    <a:pt x="303" y="49"/>
                    <a:pt x="303" y="49"/>
                  </a:cubicBezTo>
                  <a:cubicBezTo>
                    <a:pt x="304" y="51"/>
                    <a:pt x="304" y="55"/>
                    <a:pt x="304" y="55"/>
                  </a:cubicBezTo>
                  <a:cubicBezTo>
                    <a:pt x="305" y="56"/>
                    <a:pt x="306" y="58"/>
                    <a:pt x="306" y="58"/>
                  </a:cubicBezTo>
                  <a:cubicBezTo>
                    <a:pt x="306" y="58"/>
                    <a:pt x="306" y="58"/>
                    <a:pt x="306" y="57"/>
                  </a:cubicBezTo>
                  <a:cubicBezTo>
                    <a:pt x="306" y="57"/>
                    <a:pt x="306" y="57"/>
                    <a:pt x="306" y="57"/>
                  </a:cubicBezTo>
                  <a:cubicBezTo>
                    <a:pt x="306" y="56"/>
                    <a:pt x="306" y="55"/>
                    <a:pt x="306" y="54"/>
                  </a:cubicBezTo>
                  <a:cubicBezTo>
                    <a:pt x="306" y="54"/>
                    <a:pt x="306" y="54"/>
                    <a:pt x="306" y="54"/>
                  </a:cubicBezTo>
                  <a:cubicBezTo>
                    <a:pt x="306" y="53"/>
                    <a:pt x="307" y="52"/>
                    <a:pt x="307" y="52"/>
                  </a:cubicBezTo>
                  <a:cubicBezTo>
                    <a:pt x="308" y="51"/>
                    <a:pt x="309" y="50"/>
                    <a:pt x="310" y="50"/>
                  </a:cubicBezTo>
                  <a:cubicBezTo>
                    <a:pt x="310" y="50"/>
                    <a:pt x="311" y="50"/>
                    <a:pt x="311" y="50"/>
                  </a:cubicBezTo>
                  <a:cubicBezTo>
                    <a:pt x="311" y="50"/>
                    <a:pt x="311" y="50"/>
                    <a:pt x="311" y="50"/>
                  </a:cubicBezTo>
                  <a:cubicBezTo>
                    <a:pt x="313" y="50"/>
                    <a:pt x="314" y="53"/>
                    <a:pt x="314" y="53"/>
                  </a:cubicBezTo>
                  <a:cubicBezTo>
                    <a:pt x="314" y="53"/>
                    <a:pt x="317" y="54"/>
                    <a:pt x="314" y="55"/>
                  </a:cubicBezTo>
                  <a:cubicBezTo>
                    <a:pt x="313" y="56"/>
                    <a:pt x="310" y="57"/>
                    <a:pt x="308" y="58"/>
                  </a:cubicBezTo>
                  <a:cubicBezTo>
                    <a:pt x="307" y="59"/>
                    <a:pt x="306" y="59"/>
                    <a:pt x="305" y="60"/>
                  </a:cubicBezTo>
                  <a:cubicBezTo>
                    <a:pt x="304" y="60"/>
                    <a:pt x="304" y="60"/>
                    <a:pt x="304" y="60"/>
                  </a:cubicBezTo>
                  <a:cubicBezTo>
                    <a:pt x="303" y="60"/>
                    <a:pt x="303" y="60"/>
                    <a:pt x="303" y="60"/>
                  </a:cubicBezTo>
                  <a:cubicBezTo>
                    <a:pt x="303" y="60"/>
                    <a:pt x="302" y="60"/>
                    <a:pt x="302" y="60"/>
                  </a:cubicBezTo>
                  <a:cubicBezTo>
                    <a:pt x="301" y="60"/>
                    <a:pt x="301" y="60"/>
                    <a:pt x="301" y="60"/>
                  </a:cubicBezTo>
                  <a:cubicBezTo>
                    <a:pt x="301" y="60"/>
                    <a:pt x="301" y="60"/>
                    <a:pt x="300" y="59"/>
                  </a:cubicBezTo>
                  <a:cubicBezTo>
                    <a:pt x="300" y="59"/>
                    <a:pt x="300" y="59"/>
                    <a:pt x="299" y="58"/>
                  </a:cubicBezTo>
                  <a:cubicBezTo>
                    <a:pt x="300" y="58"/>
                    <a:pt x="300" y="56"/>
                    <a:pt x="301" y="54"/>
                  </a:cubicBezTo>
                  <a:close/>
                  <a:moveTo>
                    <a:pt x="295" y="57"/>
                  </a:moveTo>
                  <a:cubicBezTo>
                    <a:pt x="295" y="57"/>
                    <a:pt x="297" y="58"/>
                    <a:pt x="297" y="59"/>
                  </a:cubicBezTo>
                  <a:cubicBezTo>
                    <a:pt x="297" y="60"/>
                    <a:pt x="298" y="61"/>
                    <a:pt x="297" y="62"/>
                  </a:cubicBezTo>
                  <a:cubicBezTo>
                    <a:pt x="297" y="62"/>
                    <a:pt x="297" y="62"/>
                    <a:pt x="297" y="63"/>
                  </a:cubicBezTo>
                  <a:cubicBezTo>
                    <a:pt x="297" y="64"/>
                    <a:pt x="296" y="64"/>
                    <a:pt x="296" y="64"/>
                  </a:cubicBezTo>
                  <a:cubicBezTo>
                    <a:pt x="296" y="63"/>
                    <a:pt x="295" y="63"/>
                    <a:pt x="295" y="62"/>
                  </a:cubicBezTo>
                  <a:cubicBezTo>
                    <a:pt x="294" y="62"/>
                    <a:pt x="294" y="61"/>
                    <a:pt x="294" y="61"/>
                  </a:cubicBezTo>
                  <a:cubicBezTo>
                    <a:pt x="294" y="60"/>
                    <a:pt x="294" y="60"/>
                    <a:pt x="294" y="59"/>
                  </a:cubicBezTo>
                  <a:cubicBezTo>
                    <a:pt x="294" y="58"/>
                    <a:pt x="294" y="58"/>
                    <a:pt x="295" y="57"/>
                  </a:cubicBezTo>
                  <a:close/>
                  <a:moveTo>
                    <a:pt x="246" y="72"/>
                  </a:moveTo>
                  <a:cubicBezTo>
                    <a:pt x="246" y="71"/>
                    <a:pt x="247" y="70"/>
                    <a:pt x="247" y="70"/>
                  </a:cubicBezTo>
                  <a:cubicBezTo>
                    <a:pt x="247" y="69"/>
                    <a:pt x="247" y="69"/>
                    <a:pt x="247" y="68"/>
                  </a:cubicBezTo>
                  <a:cubicBezTo>
                    <a:pt x="247" y="68"/>
                    <a:pt x="247" y="68"/>
                    <a:pt x="247" y="67"/>
                  </a:cubicBezTo>
                  <a:cubicBezTo>
                    <a:pt x="247" y="67"/>
                    <a:pt x="247" y="67"/>
                    <a:pt x="247" y="67"/>
                  </a:cubicBezTo>
                  <a:cubicBezTo>
                    <a:pt x="248" y="66"/>
                    <a:pt x="248" y="66"/>
                    <a:pt x="249" y="66"/>
                  </a:cubicBezTo>
                  <a:cubicBezTo>
                    <a:pt x="249" y="66"/>
                    <a:pt x="250" y="65"/>
                    <a:pt x="250" y="65"/>
                  </a:cubicBezTo>
                  <a:cubicBezTo>
                    <a:pt x="250" y="64"/>
                    <a:pt x="251" y="64"/>
                    <a:pt x="251" y="64"/>
                  </a:cubicBezTo>
                  <a:cubicBezTo>
                    <a:pt x="252" y="64"/>
                    <a:pt x="252" y="64"/>
                    <a:pt x="253" y="64"/>
                  </a:cubicBezTo>
                  <a:cubicBezTo>
                    <a:pt x="254" y="65"/>
                    <a:pt x="254" y="65"/>
                    <a:pt x="255" y="65"/>
                  </a:cubicBezTo>
                  <a:cubicBezTo>
                    <a:pt x="255" y="65"/>
                    <a:pt x="255" y="65"/>
                    <a:pt x="255" y="65"/>
                  </a:cubicBezTo>
                  <a:cubicBezTo>
                    <a:pt x="255" y="65"/>
                    <a:pt x="255" y="65"/>
                    <a:pt x="255" y="65"/>
                  </a:cubicBezTo>
                  <a:cubicBezTo>
                    <a:pt x="256" y="65"/>
                    <a:pt x="256" y="64"/>
                    <a:pt x="256" y="64"/>
                  </a:cubicBezTo>
                  <a:cubicBezTo>
                    <a:pt x="256" y="64"/>
                    <a:pt x="256" y="64"/>
                    <a:pt x="256" y="64"/>
                  </a:cubicBezTo>
                  <a:cubicBezTo>
                    <a:pt x="257" y="63"/>
                    <a:pt x="258" y="62"/>
                    <a:pt x="259" y="61"/>
                  </a:cubicBezTo>
                  <a:cubicBezTo>
                    <a:pt x="259" y="61"/>
                    <a:pt x="260" y="61"/>
                    <a:pt x="260" y="61"/>
                  </a:cubicBezTo>
                  <a:cubicBezTo>
                    <a:pt x="261" y="60"/>
                    <a:pt x="261" y="60"/>
                    <a:pt x="261" y="60"/>
                  </a:cubicBezTo>
                  <a:cubicBezTo>
                    <a:pt x="262" y="60"/>
                    <a:pt x="263" y="61"/>
                    <a:pt x="264" y="61"/>
                  </a:cubicBezTo>
                  <a:cubicBezTo>
                    <a:pt x="265" y="61"/>
                    <a:pt x="265" y="62"/>
                    <a:pt x="266" y="62"/>
                  </a:cubicBezTo>
                  <a:cubicBezTo>
                    <a:pt x="266" y="62"/>
                    <a:pt x="266" y="62"/>
                    <a:pt x="266" y="62"/>
                  </a:cubicBezTo>
                  <a:cubicBezTo>
                    <a:pt x="267" y="62"/>
                    <a:pt x="268" y="63"/>
                    <a:pt x="270" y="64"/>
                  </a:cubicBezTo>
                  <a:cubicBezTo>
                    <a:pt x="270" y="64"/>
                    <a:pt x="271" y="65"/>
                    <a:pt x="271" y="65"/>
                  </a:cubicBezTo>
                  <a:cubicBezTo>
                    <a:pt x="272" y="66"/>
                    <a:pt x="273" y="66"/>
                    <a:pt x="273" y="67"/>
                  </a:cubicBezTo>
                  <a:cubicBezTo>
                    <a:pt x="274" y="68"/>
                    <a:pt x="274" y="69"/>
                    <a:pt x="274" y="69"/>
                  </a:cubicBezTo>
                  <a:cubicBezTo>
                    <a:pt x="274" y="70"/>
                    <a:pt x="274" y="70"/>
                    <a:pt x="274" y="70"/>
                  </a:cubicBezTo>
                  <a:cubicBezTo>
                    <a:pt x="274" y="70"/>
                    <a:pt x="274" y="70"/>
                    <a:pt x="274" y="70"/>
                  </a:cubicBezTo>
                  <a:cubicBezTo>
                    <a:pt x="274" y="71"/>
                    <a:pt x="274" y="71"/>
                    <a:pt x="274" y="71"/>
                  </a:cubicBezTo>
                  <a:cubicBezTo>
                    <a:pt x="273" y="72"/>
                    <a:pt x="273" y="72"/>
                    <a:pt x="273" y="72"/>
                  </a:cubicBezTo>
                  <a:cubicBezTo>
                    <a:pt x="273" y="72"/>
                    <a:pt x="273" y="72"/>
                    <a:pt x="272" y="71"/>
                  </a:cubicBezTo>
                  <a:cubicBezTo>
                    <a:pt x="271" y="71"/>
                    <a:pt x="271" y="70"/>
                    <a:pt x="270" y="69"/>
                  </a:cubicBezTo>
                  <a:cubicBezTo>
                    <a:pt x="270" y="68"/>
                    <a:pt x="270" y="68"/>
                    <a:pt x="269" y="68"/>
                  </a:cubicBezTo>
                  <a:cubicBezTo>
                    <a:pt x="268" y="67"/>
                    <a:pt x="267" y="67"/>
                    <a:pt x="266" y="67"/>
                  </a:cubicBezTo>
                  <a:cubicBezTo>
                    <a:pt x="266" y="67"/>
                    <a:pt x="266" y="67"/>
                    <a:pt x="266" y="67"/>
                  </a:cubicBezTo>
                  <a:cubicBezTo>
                    <a:pt x="265" y="67"/>
                    <a:pt x="265" y="67"/>
                    <a:pt x="265" y="67"/>
                  </a:cubicBezTo>
                  <a:cubicBezTo>
                    <a:pt x="264" y="67"/>
                    <a:pt x="264" y="67"/>
                    <a:pt x="264" y="67"/>
                  </a:cubicBezTo>
                  <a:cubicBezTo>
                    <a:pt x="263" y="67"/>
                    <a:pt x="263" y="68"/>
                    <a:pt x="264" y="69"/>
                  </a:cubicBezTo>
                  <a:cubicBezTo>
                    <a:pt x="264" y="69"/>
                    <a:pt x="264" y="69"/>
                    <a:pt x="264" y="69"/>
                  </a:cubicBezTo>
                  <a:cubicBezTo>
                    <a:pt x="265" y="69"/>
                    <a:pt x="265" y="70"/>
                    <a:pt x="265" y="70"/>
                  </a:cubicBezTo>
                  <a:cubicBezTo>
                    <a:pt x="265" y="70"/>
                    <a:pt x="266" y="73"/>
                    <a:pt x="266" y="75"/>
                  </a:cubicBezTo>
                  <a:cubicBezTo>
                    <a:pt x="267" y="77"/>
                    <a:pt x="267" y="79"/>
                    <a:pt x="267" y="79"/>
                  </a:cubicBezTo>
                  <a:cubicBezTo>
                    <a:pt x="267" y="79"/>
                    <a:pt x="267" y="79"/>
                    <a:pt x="267" y="79"/>
                  </a:cubicBezTo>
                  <a:cubicBezTo>
                    <a:pt x="266" y="79"/>
                    <a:pt x="266" y="79"/>
                    <a:pt x="266" y="79"/>
                  </a:cubicBezTo>
                  <a:cubicBezTo>
                    <a:pt x="266" y="79"/>
                    <a:pt x="265" y="79"/>
                    <a:pt x="264" y="78"/>
                  </a:cubicBezTo>
                  <a:cubicBezTo>
                    <a:pt x="263" y="78"/>
                    <a:pt x="263" y="77"/>
                    <a:pt x="263" y="77"/>
                  </a:cubicBezTo>
                  <a:cubicBezTo>
                    <a:pt x="263" y="75"/>
                    <a:pt x="261" y="75"/>
                    <a:pt x="261" y="75"/>
                  </a:cubicBezTo>
                  <a:cubicBezTo>
                    <a:pt x="261" y="75"/>
                    <a:pt x="260" y="76"/>
                    <a:pt x="258" y="77"/>
                  </a:cubicBezTo>
                  <a:cubicBezTo>
                    <a:pt x="257" y="78"/>
                    <a:pt x="255" y="79"/>
                    <a:pt x="255" y="79"/>
                  </a:cubicBezTo>
                  <a:cubicBezTo>
                    <a:pt x="255" y="79"/>
                    <a:pt x="255" y="80"/>
                    <a:pt x="254" y="80"/>
                  </a:cubicBezTo>
                  <a:cubicBezTo>
                    <a:pt x="254" y="81"/>
                    <a:pt x="254" y="81"/>
                    <a:pt x="254" y="81"/>
                  </a:cubicBezTo>
                  <a:cubicBezTo>
                    <a:pt x="254" y="81"/>
                    <a:pt x="253" y="81"/>
                    <a:pt x="252" y="81"/>
                  </a:cubicBezTo>
                  <a:cubicBezTo>
                    <a:pt x="251" y="81"/>
                    <a:pt x="250" y="81"/>
                    <a:pt x="250" y="81"/>
                  </a:cubicBezTo>
                  <a:cubicBezTo>
                    <a:pt x="250" y="81"/>
                    <a:pt x="250" y="81"/>
                    <a:pt x="250" y="80"/>
                  </a:cubicBezTo>
                  <a:cubicBezTo>
                    <a:pt x="249" y="80"/>
                    <a:pt x="249" y="79"/>
                    <a:pt x="248" y="79"/>
                  </a:cubicBezTo>
                  <a:cubicBezTo>
                    <a:pt x="247" y="79"/>
                    <a:pt x="247" y="78"/>
                    <a:pt x="246" y="77"/>
                  </a:cubicBezTo>
                  <a:cubicBezTo>
                    <a:pt x="246" y="76"/>
                    <a:pt x="246" y="76"/>
                    <a:pt x="246" y="75"/>
                  </a:cubicBezTo>
                  <a:cubicBezTo>
                    <a:pt x="246" y="74"/>
                    <a:pt x="246" y="73"/>
                    <a:pt x="246" y="72"/>
                  </a:cubicBezTo>
                  <a:close/>
                  <a:moveTo>
                    <a:pt x="143" y="464"/>
                  </a:moveTo>
                  <a:cubicBezTo>
                    <a:pt x="142" y="465"/>
                    <a:pt x="142" y="466"/>
                    <a:pt x="143" y="466"/>
                  </a:cubicBezTo>
                  <a:cubicBezTo>
                    <a:pt x="143" y="467"/>
                    <a:pt x="143" y="467"/>
                    <a:pt x="143" y="467"/>
                  </a:cubicBezTo>
                  <a:cubicBezTo>
                    <a:pt x="142" y="467"/>
                    <a:pt x="142" y="466"/>
                    <a:pt x="142" y="466"/>
                  </a:cubicBezTo>
                  <a:cubicBezTo>
                    <a:pt x="142" y="466"/>
                    <a:pt x="141" y="465"/>
                    <a:pt x="140" y="465"/>
                  </a:cubicBezTo>
                  <a:cubicBezTo>
                    <a:pt x="139" y="465"/>
                    <a:pt x="138" y="464"/>
                    <a:pt x="138" y="463"/>
                  </a:cubicBezTo>
                  <a:cubicBezTo>
                    <a:pt x="137" y="463"/>
                    <a:pt x="137" y="462"/>
                    <a:pt x="136" y="462"/>
                  </a:cubicBezTo>
                  <a:cubicBezTo>
                    <a:pt x="135" y="462"/>
                    <a:pt x="135" y="462"/>
                    <a:pt x="135" y="462"/>
                  </a:cubicBezTo>
                  <a:cubicBezTo>
                    <a:pt x="135" y="462"/>
                    <a:pt x="134" y="460"/>
                    <a:pt x="134" y="459"/>
                  </a:cubicBezTo>
                  <a:cubicBezTo>
                    <a:pt x="134" y="459"/>
                    <a:pt x="134" y="459"/>
                    <a:pt x="134" y="459"/>
                  </a:cubicBezTo>
                  <a:cubicBezTo>
                    <a:pt x="134" y="459"/>
                    <a:pt x="134" y="459"/>
                    <a:pt x="134" y="459"/>
                  </a:cubicBezTo>
                  <a:cubicBezTo>
                    <a:pt x="134" y="459"/>
                    <a:pt x="134" y="459"/>
                    <a:pt x="135" y="459"/>
                  </a:cubicBezTo>
                  <a:cubicBezTo>
                    <a:pt x="135" y="459"/>
                    <a:pt x="135" y="459"/>
                    <a:pt x="135" y="459"/>
                  </a:cubicBezTo>
                  <a:cubicBezTo>
                    <a:pt x="136" y="459"/>
                    <a:pt x="136" y="459"/>
                    <a:pt x="137" y="459"/>
                  </a:cubicBezTo>
                  <a:cubicBezTo>
                    <a:pt x="137" y="459"/>
                    <a:pt x="137" y="459"/>
                    <a:pt x="137" y="459"/>
                  </a:cubicBezTo>
                  <a:cubicBezTo>
                    <a:pt x="138" y="459"/>
                    <a:pt x="138" y="459"/>
                    <a:pt x="138" y="459"/>
                  </a:cubicBezTo>
                  <a:cubicBezTo>
                    <a:pt x="140" y="459"/>
                    <a:pt x="139" y="458"/>
                    <a:pt x="140" y="458"/>
                  </a:cubicBezTo>
                  <a:cubicBezTo>
                    <a:pt x="140" y="458"/>
                    <a:pt x="140" y="458"/>
                    <a:pt x="141" y="459"/>
                  </a:cubicBezTo>
                  <a:cubicBezTo>
                    <a:pt x="142" y="460"/>
                    <a:pt x="142" y="461"/>
                    <a:pt x="142" y="462"/>
                  </a:cubicBezTo>
                  <a:cubicBezTo>
                    <a:pt x="143" y="462"/>
                    <a:pt x="143" y="463"/>
                    <a:pt x="143" y="463"/>
                  </a:cubicBezTo>
                  <a:cubicBezTo>
                    <a:pt x="143" y="464"/>
                    <a:pt x="143" y="464"/>
                    <a:pt x="143" y="464"/>
                  </a:cubicBezTo>
                  <a:close/>
                  <a:moveTo>
                    <a:pt x="198" y="138"/>
                  </a:moveTo>
                  <a:cubicBezTo>
                    <a:pt x="198" y="138"/>
                    <a:pt x="197" y="138"/>
                    <a:pt x="197" y="138"/>
                  </a:cubicBezTo>
                  <a:cubicBezTo>
                    <a:pt x="196" y="138"/>
                    <a:pt x="195" y="138"/>
                    <a:pt x="194" y="138"/>
                  </a:cubicBezTo>
                  <a:cubicBezTo>
                    <a:pt x="194" y="138"/>
                    <a:pt x="194" y="138"/>
                    <a:pt x="194" y="138"/>
                  </a:cubicBezTo>
                  <a:cubicBezTo>
                    <a:pt x="194" y="138"/>
                    <a:pt x="193" y="138"/>
                    <a:pt x="193" y="138"/>
                  </a:cubicBezTo>
                  <a:cubicBezTo>
                    <a:pt x="193" y="138"/>
                    <a:pt x="192" y="138"/>
                    <a:pt x="191" y="138"/>
                  </a:cubicBezTo>
                  <a:cubicBezTo>
                    <a:pt x="191" y="138"/>
                    <a:pt x="191" y="138"/>
                    <a:pt x="191" y="138"/>
                  </a:cubicBezTo>
                  <a:cubicBezTo>
                    <a:pt x="190" y="138"/>
                    <a:pt x="190" y="138"/>
                    <a:pt x="189" y="138"/>
                  </a:cubicBezTo>
                  <a:cubicBezTo>
                    <a:pt x="188" y="137"/>
                    <a:pt x="186" y="137"/>
                    <a:pt x="186" y="136"/>
                  </a:cubicBezTo>
                  <a:cubicBezTo>
                    <a:pt x="186" y="136"/>
                    <a:pt x="186" y="135"/>
                    <a:pt x="186" y="135"/>
                  </a:cubicBezTo>
                  <a:cubicBezTo>
                    <a:pt x="186" y="134"/>
                    <a:pt x="186" y="134"/>
                    <a:pt x="186" y="133"/>
                  </a:cubicBezTo>
                  <a:cubicBezTo>
                    <a:pt x="186" y="133"/>
                    <a:pt x="186" y="133"/>
                    <a:pt x="186" y="132"/>
                  </a:cubicBezTo>
                  <a:cubicBezTo>
                    <a:pt x="186" y="132"/>
                    <a:pt x="186" y="131"/>
                    <a:pt x="186" y="131"/>
                  </a:cubicBezTo>
                  <a:cubicBezTo>
                    <a:pt x="186" y="131"/>
                    <a:pt x="186" y="131"/>
                    <a:pt x="186" y="131"/>
                  </a:cubicBezTo>
                  <a:cubicBezTo>
                    <a:pt x="185" y="130"/>
                    <a:pt x="186" y="129"/>
                    <a:pt x="187" y="129"/>
                  </a:cubicBezTo>
                  <a:cubicBezTo>
                    <a:pt x="190" y="128"/>
                    <a:pt x="192" y="126"/>
                    <a:pt x="194" y="126"/>
                  </a:cubicBezTo>
                  <a:cubicBezTo>
                    <a:pt x="195" y="126"/>
                    <a:pt x="195" y="127"/>
                    <a:pt x="196" y="127"/>
                  </a:cubicBezTo>
                  <a:cubicBezTo>
                    <a:pt x="196" y="127"/>
                    <a:pt x="197" y="127"/>
                    <a:pt x="197" y="127"/>
                  </a:cubicBezTo>
                  <a:cubicBezTo>
                    <a:pt x="198" y="127"/>
                    <a:pt x="198" y="127"/>
                    <a:pt x="198" y="127"/>
                  </a:cubicBezTo>
                  <a:cubicBezTo>
                    <a:pt x="199" y="127"/>
                    <a:pt x="199" y="127"/>
                    <a:pt x="199" y="127"/>
                  </a:cubicBezTo>
                  <a:cubicBezTo>
                    <a:pt x="199" y="127"/>
                    <a:pt x="199" y="127"/>
                    <a:pt x="199" y="127"/>
                  </a:cubicBezTo>
                  <a:cubicBezTo>
                    <a:pt x="200" y="127"/>
                    <a:pt x="200" y="126"/>
                    <a:pt x="200" y="126"/>
                  </a:cubicBezTo>
                  <a:cubicBezTo>
                    <a:pt x="201" y="126"/>
                    <a:pt x="201" y="126"/>
                    <a:pt x="201" y="126"/>
                  </a:cubicBezTo>
                  <a:cubicBezTo>
                    <a:pt x="201" y="126"/>
                    <a:pt x="201" y="126"/>
                    <a:pt x="201" y="126"/>
                  </a:cubicBezTo>
                  <a:cubicBezTo>
                    <a:pt x="202" y="126"/>
                    <a:pt x="202" y="126"/>
                    <a:pt x="202" y="126"/>
                  </a:cubicBezTo>
                  <a:cubicBezTo>
                    <a:pt x="202" y="126"/>
                    <a:pt x="202" y="126"/>
                    <a:pt x="203" y="126"/>
                  </a:cubicBezTo>
                  <a:cubicBezTo>
                    <a:pt x="203" y="126"/>
                    <a:pt x="203" y="126"/>
                    <a:pt x="203" y="126"/>
                  </a:cubicBezTo>
                  <a:cubicBezTo>
                    <a:pt x="204" y="126"/>
                    <a:pt x="204" y="126"/>
                    <a:pt x="204" y="126"/>
                  </a:cubicBezTo>
                  <a:cubicBezTo>
                    <a:pt x="204" y="126"/>
                    <a:pt x="206" y="127"/>
                    <a:pt x="206" y="128"/>
                  </a:cubicBezTo>
                  <a:cubicBezTo>
                    <a:pt x="206" y="129"/>
                    <a:pt x="206" y="132"/>
                    <a:pt x="206" y="134"/>
                  </a:cubicBezTo>
                  <a:cubicBezTo>
                    <a:pt x="206" y="134"/>
                    <a:pt x="206" y="135"/>
                    <a:pt x="205" y="135"/>
                  </a:cubicBezTo>
                  <a:cubicBezTo>
                    <a:pt x="203" y="135"/>
                    <a:pt x="202" y="137"/>
                    <a:pt x="198" y="138"/>
                  </a:cubicBezTo>
                  <a:close/>
                  <a:moveTo>
                    <a:pt x="214" y="174"/>
                  </a:moveTo>
                  <a:cubicBezTo>
                    <a:pt x="214" y="175"/>
                    <a:pt x="212" y="176"/>
                    <a:pt x="211" y="177"/>
                  </a:cubicBezTo>
                  <a:cubicBezTo>
                    <a:pt x="211" y="177"/>
                    <a:pt x="210" y="177"/>
                    <a:pt x="210" y="177"/>
                  </a:cubicBezTo>
                  <a:cubicBezTo>
                    <a:pt x="209" y="177"/>
                    <a:pt x="208" y="177"/>
                    <a:pt x="208" y="177"/>
                  </a:cubicBezTo>
                  <a:cubicBezTo>
                    <a:pt x="208" y="177"/>
                    <a:pt x="208" y="177"/>
                    <a:pt x="208" y="177"/>
                  </a:cubicBezTo>
                  <a:cubicBezTo>
                    <a:pt x="207" y="177"/>
                    <a:pt x="207" y="177"/>
                    <a:pt x="207" y="177"/>
                  </a:cubicBezTo>
                  <a:cubicBezTo>
                    <a:pt x="206" y="177"/>
                    <a:pt x="205" y="176"/>
                    <a:pt x="204" y="175"/>
                  </a:cubicBezTo>
                  <a:cubicBezTo>
                    <a:pt x="204" y="175"/>
                    <a:pt x="204" y="174"/>
                    <a:pt x="205" y="174"/>
                  </a:cubicBezTo>
                  <a:cubicBezTo>
                    <a:pt x="205" y="174"/>
                    <a:pt x="205" y="173"/>
                    <a:pt x="205" y="173"/>
                  </a:cubicBezTo>
                  <a:cubicBezTo>
                    <a:pt x="206" y="173"/>
                    <a:pt x="206" y="172"/>
                    <a:pt x="206" y="172"/>
                  </a:cubicBezTo>
                  <a:cubicBezTo>
                    <a:pt x="207" y="172"/>
                    <a:pt x="208" y="171"/>
                    <a:pt x="209" y="171"/>
                  </a:cubicBezTo>
                  <a:cubicBezTo>
                    <a:pt x="209" y="171"/>
                    <a:pt x="210" y="171"/>
                    <a:pt x="210" y="170"/>
                  </a:cubicBezTo>
                  <a:cubicBezTo>
                    <a:pt x="210" y="170"/>
                    <a:pt x="210" y="170"/>
                    <a:pt x="210" y="170"/>
                  </a:cubicBezTo>
                  <a:cubicBezTo>
                    <a:pt x="210" y="170"/>
                    <a:pt x="210" y="170"/>
                    <a:pt x="210" y="170"/>
                  </a:cubicBezTo>
                  <a:cubicBezTo>
                    <a:pt x="212" y="169"/>
                    <a:pt x="214" y="169"/>
                    <a:pt x="214" y="167"/>
                  </a:cubicBezTo>
                  <a:cubicBezTo>
                    <a:pt x="214" y="167"/>
                    <a:pt x="215" y="166"/>
                    <a:pt x="215" y="166"/>
                  </a:cubicBezTo>
                  <a:cubicBezTo>
                    <a:pt x="216" y="166"/>
                    <a:pt x="216" y="166"/>
                    <a:pt x="216" y="166"/>
                  </a:cubicBezTo>
                  <a:cubicBezTo>
                    <a:pt x="217" y="166"/>
                    <a:pt x="217" y="166"/>
                    <a:pt x="218" y="166"/>
                  </a:cubicBezTo>
                  <a:cubicBezTo>
                    <a:pt x="218" y="167"/>
                    <a:pt x="218" y="167"/>
                    <a:pt x="218" y="167"/>
                  </a:cubicBezTo>
                  <a:cubicBezTo>
                    <a:pt x="218" y="167"/>
                    <a:pt x="218" y="168"/>
                    <a:pt x="218" y="169"/>
                  </a:cubicBezTo>
                  <a:cubicBezTo>
                    <a:pt x="217" y="170"/>
                    <a:pt x="217" y="170"/>
                    <a:pt x="217" y="170"/>
                  </a:cubicBezTo>
                  <a:cubicBezTo>
                    <a:pt x="217" y="170"/>
                    <a:pt x="217" y="170"/>
                    <a:pt x="217" y="170"/>
                  </a:cubicBezTo>
                  <a:cubicBezTo>
                    <a:pt x="216" y="172"/>
                    <a:pt x="216" y="173"/>
                    <a:pt x="214" y="174"/>
                  </a:cubicBezTo>
                  <a:close/>
                  <a:moveTo>
                    <a:pt x="224" y="152"/>
                  </a:moveTo>
                  <a:cubicBezTo>
                    <a:pt x="224" y="152"/>
                    <a:pt x="225" y="152"/>
                    <a:pt x="225" y="152"/>
                  </a:cubicBezTo>
                  <a:cubicBezTo>
                    <a:pt x="226" y="152"/>
                    <a:pt x="226" y="152"/>
                    <a:pt x="226" y="152"/>
                  </a:cubicBezTo>
                  <a:cubicBezTo>
                    <a:pt x="226" y="152"/>
                    <a:pt x="226" y="152"/>
                    <a:pt x="226" y="153"/>
                  </a:cubicBezTo>
                  <a:cubicBezTo>
                    <a:pt x="226" y="154"/>
                    <a:pt x="226" y="155"/>
                    <a:pt x="226" y="156"/>
                  </a:cubicBezTo>
                  <a:cubicBezTo>
                    <a:pt x="226" y="157"/>
                    <a:pt x="226" y="157"/>
                    <a:pt x="226" y="157"/>
                  </a:cubicBezTo>
                  <a:cubicBezTo>
                    <a:pt x="226" y="158"/>
                    <a:pt x="226" y="161"/>
                    <a:pt x="226" y="161"/>
                  </a:cubicBezTo>
                  <a:cubicBezTo>
                    <a:pt x="226" y="161"/>
                    <a:pt x="225" y="163"/>
                    <a:pt x="226" y="164"/>
                  </a:cubicBezTo>
                  <a:cubicBezTo>
                    <a:pt x="226" y="164"/>
                    <a:pt x="228" y="164"/>
                    <a:pt x="229" y="165"/>
                  </a:cubicBezTo>
                  <a:cubicBezTo>
                    <a:pt x="229" y="165"/>
                    <a:pt x="229" y="165"/>
                    <a:pt x="229" y="165"/>
                  </a:cubicBezTo>
                  <a:cubicBezTo>
                    <a:pt x="229" y="166"/>
                    <a:pt x="230" y="167"/>
                    <a:pt x="230" y="167"/>
                  </a:cubicBezTo>
                  <a:cubicBezTo>
                    <a:pt x="230" y="167"/>
                    <a:pt x="230" y="167"/>
                    <a:pt x="230" y="167"/>
                  </a:cubicBezTo>
                  <a:cubicBezTo>
                    <a:pt x="231" y="169"/>
                    <a:pt x="232" y="170"/>
                    <a:pt x="232" y="170"/>
                  </a:cubicBezTo>
                  <a:cubicBezTo>
                    <a:pt x="232" y="170"/>
                    <a:pt x="232" y="170"/>
                    <a:pt x="232" y="170"/>
                  </a:cubicBezTo>
                  <a:cubicBezTo>
                    <a:pt x="232" y="170"/>
                    <a:pt x="232" y="170"/>
                    <a:pt x="232" y="170"/>
                  </a:cubicBezTo>
                  <a:cubicBezTo>
                    <a:pt x="232" y="171"/>
                    <a:pt x="232" y="172"/>
                    <a:pt x="232" y="172"/>
                  </a:cubicBezTo>
                  <a:cubicBezTo>
                    <a:pt x="232" y="172"/>
                    <a:pt x="232" y="173"/>
                    <a:pt x="232" y="173"/>
                  </a:cubicBezTo>
                  <a:cubicBezTo>
                    <a:pt x="232" y="173"/>
                    <a:pt x="232" y="173"/>
                    <a:pt x="232" y="174"/>
                  </a:cubicBezTo>
                  <a:cubicBezTo>
                    <a:pt x="232" y="175"/>
                    <a:pt x="231" y="176"/>
                    <a:pt x="230" y="176"/>
                  </a:cubicBezTo>
                  <a:cubicBezTo>
                    <a:pt x="230" y="176"/>
                    <a:pt x="230" y="176"/>
                    <a:pt x="230" y="176"/>
                  </a:cubicBezTo>
                  <a:cubicBezTo>
                    <a:pt x="229" y="176"/>
                    <a:pt x="227" y="177"/>
                    <a:pt x="226" y="178"/>
                  </a:cubicBezTo>
                  <a:cubicBezTo>
                    <a:pt x="225" y="178"/>
                    <a:pt x="225" y="178"/>
                    <a:pt x="224" y="179"/>
                  </a:cubicBezTo>
                  <a:cubicBezTo>
                    <a:pt x="224" y="179"/>
                    <a:pt x="224" y="179"/>
                    <a:pt x="224" y="179"/>
                  </a:cubicBezTo>
                  <a:cubicBezTo>
                    <a:pt x="223" y="179"/>
                    <a:pt x="223" y="179"/>
                    <a:pt x="223" y="179"/>
                  </a:cubicBezTo>
                  <a:cubicBezTo>
                    <a:pt x="223" y="179"/>
                    <a:pt x="222" y="179"/>
                    <a:pt x="222" y="180"/>
                  </a:cubicBezTo>
                  <a:cubicBezTo>
                    <a:pt x="220" y="181"/>
                    <a:pt x="218" y="182"/>
                    <a:pt x="218" y="183"/>
                  </a:cubicBezTo>
                  <a:cubicBezTo>
                    <a:pt x="217" y="183"/>
                    <a:pt x="217" y="184"/>
                    <a:pt x="217" y="184"/>
                  </a:cubicBezTo>
                  <a:cubicBezTo>
                    <a:pt x="217" y="184"/>
                    <a:pt x="217" y="183"/>
                    <a:pt x="216" y="183"/>
                  </a:cubicBezTo>
                  <a:cubicBezTo>
                    <a:pt x="216" y="182"/>
                    <a:pt x="216" y="182"/>
                    <a:pt x="216" y="182"/>
                  </a:cubicBezTo>
                  <a:cubicBezTo>
                    <a:pt x="217" y="181"/>
                    <a:pt x="217" y="180"/>
                    <a:pt x="218" y="178"/>
                  </a:cubicBezTo>
                  <a:cubicBezTo>
                    <a:pt x="218" y="178"/>
                    <a:pt x="219" y="177"/>
                    <a:pt x="219" y="176"/>
                  </a:cubicBezTo>
                  <a:cubicBezTo>
                    <a:pt x="220" y="175"/>
                    <a:pt x="220" y="175"/>
                    <a:pt x="220" y="174"/>
                  </a:cubicBezTo>
                  <a:cubicBezTo>
                    <a:pt x="221" y="174"/>
                    <a:pt x="221" y="174"/>
                    <a:pt x="221" y="172"/>
                  </a:cubicBezTo>
                  <a:cubicBezTo>
                    <a:pt x="221" y="171"/>
                    <a:pt x="221" y="171"/>
                    <a:pt x="221" y="171"/>
                  </a:cubicBezTo>
                  <a:cubicBezTo>
                    <a:pt x="221" y="170"/>
                    <a:pt x="221" y="170"/>
                    <a:pt x="221" y="170"/>
                  </a:cubicBezTo>
                  <a:cubicBezTo>
                    <a:pt x="221" y="170"/>
                    <a:pt x="221" y="170"/>
                    <a:pt x="221" y="170"/>
                  </a:cubicBezTo>
                  <a:cubicBezTo>
                    <a:pt x="221" y="170"/>
                    <a:pt x="221" y="170"/>
                    <a:pt x="221" y="170"/>
                  </a:cubicBezTo>
                  <a:cubicBezTo>
                    <a:pt x="221" y="169"/>
                    <a:pt x="221" y="168"/>
                    <a:pt x="220" y="168"/>
                  </a:cubicBezTo>
                  <a:cubicBezTo>
                    <a:pt x="220" y="167"/>
                    <a:pt x="220" y="167"/>
                    <a:pt x="220" y="167"/>
                  </a:cubicBezTo>
                  <a:cubicBezTo>
                    <a:pt x="220" y="167"/>
                    <a:pt x="220" y="167"/>
                    <a:pt x="220" y="166"/>
                  </a:cubicBezTo>
                  <a:cubicBezTo>
                    <a:pt x="220" y="166"/>
                    <a:pt x="220" y="166"/>
                    <a:pt x="220" y="166"/>
                  </a:cubicBezTo>
                  <a:cubicBezTo>
                    <a:pt x="220" y="165"/>
                    <a:pt x="220" y="165"/>
                    <a:pt x="220" y="165"/>
                  </a:cubicBezTo>
                  <a:cubicBezTo>
                    <a:pt x="220" y="164"/>
                    <a:pt x="220" y="163"/>
                    <a:pt x="220" y="163"/>
                  </a:cubicBezTo>
                  <a:cubicBezTo>
                    <a:pt x="220" y="163"/>
                    <a:pt x="220" y="162"/>
                    <a:pt x="220" y="162"/>
                  </a:cubicBezTo>
                  <a:cubicBezTo>
                    <a:pt x="220" y="162"/>
                    <a:pt x="218" y="162"/>
                    <a:pt x="217" y="160"/>
                  </a:cubicBezTo>
                  <a:cubicBezTo>
                    <a:pt x="217" y="160"/>
                    <a:pt x="217" y="160"/>
                    <a:pt x="217" y="159"/>
                  </a:cubicBezTo>
                  <a:cubicBezTo>
                    <a:pt x="216" y="159"/>
                    <a:pt x="215" y="158"/>
                    <a:pt x="215" y="157"/>
                  </a:cubicBezTo>
                  <a:cubicBezTo>
                    <a:pt x="215" y="157"/>
                    <a:pt x="215" y="157"/>
                    <a:pt x="215" y="156"/>
                  </a:cubicBezTo>
                  <a:cubicBezTo>
                    <a:pt x="215" y="156"/>
                    <a:pt x="215" y="156"/>
                    <a:pt x="215" y="155"/>
                  </a:cubicBezTo>
                  <a:cubicBezTo>
                    <a:pt x="215" y="155"/>
                    <a:pt x="216" y="153"/>
                    <a:pt x="216" y="153"/>
                  </a:cubicBezTo>
                  <a:cubicBezTo>
                    <a:pt x="216" y="153"/>
                    <a:pt x="217" y="155"/>
                    <a:pt x="218" y="155"/>
                  </a:cubicBezTo>
                  <a:cubicBezTo>
                    <a:pt x="219" y="155"/>
                    <a:pt x="219" y="155"/>
                    <a:pt x="219" y="155"/>
                  </a:cubicBezTo>
                  <a:cubicBezTo>
                    <a:pt x="220" y="155"/>
                    <a:pt x="221" y="154"/>
                    <a:pt x="222" y="153"/>
                  </a:cubicBezTo>
                  <a:cubicBezTo>
                    <a:pt x="222" y="153"/>
                    <a:pt x="223" y="152"/>
                    <a:pt x="224" y="152"/>
                  </a:cubicBezTo>
                  <a:close/>
                  <a:moveTo>
                    <a:pt x="107" y="62"/>
                  </a:moveTo>
                  <a:cubicBezTo>
                    <a:pt x="109" y="60"/>
                    <a:pt x="112" y="58"/>
                    <a:pt x="112" y="58"/>
                  </a:cubicBezTo>
                  <a:cubicBezTo>
                    <a:pt x="112" y="58"/>
                    <a:pt x="112" y="58"/>
                    <a:pt x="113" y="58"/>
                  </a:cubicBezTo>
                  <a:cubicBezTo>
                    <a:pt x="113" y="58"/>
                    <a:pt x="114" y="59"/>
                    <a:pt x="114" y="60"/>
                  </a:cubicBezTo>
                  <a:cubicBezTo>
                    <a:pt x="114" y="60"/>
                    <a:pt x="114" y="60"/>
                    <a:pt x="115" y="61"/>
                  </a:cubicBezTo>
                  <a:cubicBezTo>
                    <a:pt x="115" y="61"/>
                    <a:pt x="115" y="61"/>
                    <a:pt x="116" y="61"/>
                  </a:cubicBezTo>
                  <a:cubicBezTo>
                    <a:pt x="116" y="61"/>
                    <a:pt x="116" y="61"/>
                    <a:pt x="117" y="61"/>
                  </a:cubicBezTo>
                  <a:cubicBezTo>
                    <a:pt x="117" y="61"/>
                    <a:pt x="117" y="61"/>
                    <a:pt x="117" y="61"/>
                  </a:cubicBezTo>
                  <a:cubicBezTo>
                    <a:pt x="118" y="61"/>
                    <a:pt x="118" y="61"/>
                    <a:pt x="118" y="61"/>
                  </a:cubicBezTo>
                  <a:cubicBezTo>
                    <a:pt x="117" y="62"/>
                    <a:pt x="117" y="62"/>
                    <a:pt x="117" y="63"/>
                  </a:cubicBezTo>
                  <a:cubicBezTo>
                    <a:pt x="116" y="63"/>
                    <a:pt x="116" y="64"/>
                    <a:pt x="116" y="64"/>
                  </a:cubicBezTo>
                  <a:cubicBezTo>
                    <a:pt x="116" y="65"/>
                    <a:pt x="115" y="65"/>
                    <a:pt x="115" y="65"/>
                  </a:cubicBezTo>
                  <a:cubicBezTo>
                    <a:pt x="115" y="66"/>
                    <a:pt x="115" y="66"/>
                    <a:pt x="115" y="66"/>
                  </a:cubicBezTo>
                  <a:cubicBezTo>
                    <a:pt x="115" y="66"/>
                    <a:pt x="115" y="66"/>
                    <a:pt x="114" y="67"/>
                  </a:cubicBezTo>
                  <a:cubicBezTo>
                    <a:pt x="114" y="67"/>
                    <a:pt x="114" y="67"/>
                    <a:pt x="114" y="67"/>
                  </a:cubicBezTo>
                  <a:cubicBezTo>
                    <a:pt x="114" y="67"/>
                    <a:pt x="113" y="67"/>
                    <a:pt x="113" y="67"/>
                  </a:cubicBezTo>
                  <a:cubicBezTo>
                    <a:pt x="113" y="67"/>
                    <a:pt x="112" y="67"/>
                    <a:pt x="112" y="67"/>
                  </a:cubicBezTo>
                  <a:cubicBezTo>
                    <a:pt x="111" y="67"/>
                    <a:pt x="110" y="67"/>
                    <a:pt x="108" y="67"/>
                  </a:cubicBezTo>
                  <a:cubicBezTo>
                    <a:pt x="107" y="66"/>
                    <a:pt x="106" y="66"/>
                    <a:pt x="106" y="66"/>
                  </a:cubicBezTo>
                  <a:cubicBezTo>
                    <a:pt x="106" y="66"/>
                    <a:pt x="106" y="66"/>
                    <a:pt x="106" y="65"/>
                  </a:cubicBezTo>
                  <a:cubicBezTo>
                    <a:pt x="106" y="65"/>
                    <a:pt x="106" y="65"/>
                    <a:pt x="106" y="65"/>
                  </a:cubicBezTo>
                  <a:cubicBezTo>
                    <a:pt x="106" y="64"/>
                    <a:pt x="106" y="63"/>
                    <a:pt x="107" y="62"/>
                  </a:cubicBezTo>
                  <a:close/>
                  <a:moveTo>
                    <a:pt x="122" y="84"/>
                  </a:moveTo>
                  <a:cubicBezTo>
                    <a:pt x="122" y="84"/>
                    <a:pt x="121" y="84"/>
                    <a:pt x="121" y="84"/>
                  </a:cubicBezTo>
                  <a:cubicBezTo>
                    <a:pt x="121" y="84"/>
                    <a:pt x="120" y="85"/>
                    <a:pt x="120" y="85"/>
                  </a:cubicBezTo>
                  <a:cubicBezTo>
                    <a:pt x="119" y="85"/>
                    <a:pt x="118" y="85"/>
                    <a:pt x="118" y="86"/>
                  </a:cubicBezTo>
                  <a:cubicBezTo>
                    <a:pt x="117" y="86"/>
                    <a:pt x="116" y="86"/>
                    <a:pt x="115" y="86"/>
                  </a:cubicBezTo>
                  <a:cubicBezTo>
                    <a:pt x="115" y="87"/>
                    <a:pt x="115" y="87"/>
                    <a:pt x="114" y="87"/>
                  </a:cubicBezTo>
                  <a:cubicBezTo>
                    <a:pt x="113" y="87"/>
                    <a:pt x="110" y="85"/>
                    <a:pt x="110" y="85"/>
                  </a:cubicBezTo>
                  <a:cubicBezTo>
                    <a:pt x="110" y="85"/>
                    <a:pt x="110" y="85"/>
                    <a:pt x="109" y="85"/>
                  </a:cubicBezTo>
                  <a:cubicBezTo>
                    <a:pt x="109" y="85"/>
                    <a:pt x="108" y="85"/>
                    <a:pt x="108" y="84"/>
                  </a:cubicBezTo>
                  <a:cubicBezTo>
                    <a:pt x="108" y="84"/>
                    <a:pt x="107" y="83"/>
                    <a:pt x="107" y="83"/>
                  </a:cubicBezTo>
                  <a:cubicBezTo>
                    <a:pt x="107" y="82"/>
                    <a:pt x="107" y="82"/>
                    <a:pt x="107" y="81"/>
                  </a:cubicBezTo>
                  <a:cubicBezTo>
                    <a:pt x="107" y="81"/>
                    <a:pt x="106" y="81"/>
                    <a:pt x="107" y="80"/>
                  </a:cubicBezTo>
                  <a:cubicBezTo>
                    <a:pt x="107" y="80"/>
                    <a:pt x="107" y="80"/>
                    <a:pt x="107" y="80"/>
                  </a:cubicBezTo>
                  <a:cubicBezTo>
                    <a:pt x="107" y="79"/>
                    <a:pt x="107" y="79"/>
                    <a:pt x="107" y="79"/>
                  </a:cubicBezTo>
                  <a:cubicBezTo>
                    <a:pt x="107" y="77"/>
                    <a:pt x="107" y="75"/>
                    <a:pt x="107" y="75"/>
                  </a:cubicBezTo>
                  <a:cubicBezTo>
                    <a:pt x="107" y="75"/>
                    <a:pt x="107" y="75"/>
                    <a:pt x="107" y="74"/>
                  </a:cubicBezTo>
                  <a:cubicBezTo>
                    <a:pt x="108" y="73"/>
                    <a:pt x="109" y="72"/>
                    <a:pt x="109" y="71"/>
                  </a:cubicBezTo>
                  <a:cubicBezTo>
                    <a:pt x="110" y="71"/>
                    <a:pt x="110" y="71"/>
                    <a:pt x="110" y="71"/>
                  </a:cubicBezTo>
                  <a:cubicBezTo>
                    <a:pt x="110" y="71"/>
                    <a:pt x="110" y="71"/>
                    <a:pt x="110" y="71"/>
                  </a:cubicBezTo>
                  <a:cubicBezTo>
                    <a:pt x="111" y="72"/>
                    <a:pt x="112" y="74"/>
                    <a:pt x="113" y="76"/>
                  </a:cubicBezTo>
                  <a:cubicBezTo>
                    <a:pt x="113" y="76"/>
                    <a:pt x="114" y="77"/>
                    <a:pt x="114" y="77"/>
                  </a:cubicBezTo>
                  <a:cubicBezTo>
                    <a:pt x="114" y="77"/>
                    <a:pt x="115" y="77"/>
                    <a:pt x="116" y="78"/>
                  </a:cubicBezTo>
                  <a:cubicBezTo>
                    <a:pt x="116" y="78"/>
                    <a:pt x="116" y="79"/>
                    <a:pt x="117" y="79"/>
                  </a:cubicBezTo>
                  <a:cubicBezTo>
                    <a:pt x="117" y="79"/>
                    <a:pt x="117" y="79"/>
                    <a:pt x="118" y="79"/>
                  </a:cubicBezTo>
                  <a:cubicBezTo>
                    <a:pt x="118" y="79"/>
                    <a:pt x="118" y="78"/>
                    <a:pt x="118" y="78"/>
                  </a:cubicBezTo>
                  <a:cubicBezTo>
                    <a:pt x="119" y="78"/>
                    <a:pt x="119" y="78"/>
                    <a:pt x="120" y="78"/>
                  </a:cubicBezTo>
                  <a:cubicBezTo>
                    <a:pt x="120" y="78"/>
                    <a:pt x="120" y="78"/>
                    <a:pt x="121" y="78"/>
                  </a:cubicBezTo>
                  <a:cubicBezTo>
                    <a:pt x="121" y="78"/>
                    <a:pt x="122" y="79"/>
                    <a:pt x="122" y="79"/>
                  </a:cubicBezTo>
                  <a:cubicBezTo>
                    <a:pt x="122" y="79"/>
                    <a:pt x="122" y="80"/>
                    <a:pt x="122" y="80"/>
                  </a:cubicBezTo>
                  <a:cubicBezTo>
                    <a:pt x="122" y="82"/>
                    <a:pt x="122" y="83"/>
                    <a:pt x="122" y="84"/>
                  </a:cubicBezTo>
                  <a:close/>
                  <a:moveTo>
                    <a:pt x="99" y="63"/>
                  </a:moveTo>
                  <a:cubicBezTo>
                    <a:pt x="99" y="63"/>
                    <a:pt x="99" y="63"/>
                    <a:pt x="99" y="63"/>
                  </a:cubicBezTo>
                  <a:cubicBezTo>
                    <a:pt x="99" y="62"/>
                    <a:pt x="100" y="62"/>
                    <a:pt x="100" y="62"/>
                  </a:cubicBezTo>
                  <a:cubicBezTo>
                    <a:pt x="100" y="61"/>
                    <a:pt x="101" y="61"/>
                    <a:pt x="101" y="61"/>
                  </a:cubicBezTo>
                  <a:cubicBezTo>
                    <a:pt x="101" y="61"/>
                    <a:pt x="101" y="61"/>
                    <a:pt x="101" y="61"/>
                  </a:cubicBezTo>
                  <a:cubicBezTo>
                    <a:pt x="102" y="61"/>
                    <a:pt x="103" y="62"/>
                    <a:pt x="103" y="62"/>
                  </a:cubicBezTo>
                  <a:cubicBezTo>
                    <a:pt x="103" y="62"/>
                    <a:pt x="103" y="63"/>
                    <a:pt x="102" y="63"/>
                  </a:cubicBezTo>
                  <a:cubicBezTo>
                    <a:pt x="102" y="64"/>
                    <a:pt x="100" y="66"/>
                    <a:pt x="100" y="66"/>
                  </a:cubicBezTo>
                  <a:cubicBezTo>
                    <a:pt x="99" y="66"/>
                    <a:pt x="99" y="66"/>
                    <a:pt x="99" y="66"/>
                  </a:cubicBezTo>
                  <a:cubicBezTo>
                    <a:pt x="99" y="66"/>
                    <a:pt x="98" y="66"/>
                    <a:pt x="98" y="66"/>
                  </a:cubicBezTo>
                  <a:cubicBezTo>
                    <a:pt x="98" y="65"/>
                    <a:pt x="98" y="64"/>
                    <a:pt x="98" y="64"/>
                  </a:cubicBezTo>
                  <a:cubicBezTo>
                    <a:pt x="98" y="64"/>
                    <a:pt x="98" y="64"/>
                    <a:pt x="99" y="63"/>
                  </a:cubicBezTo>
                  <a:close/>
                  <a:moveTo>
                    <a:pt x="98" y="79"/>
                  </a:moveTo>
                  <a:cubicBezTo>
                    <a:pt x="98" y="78"/>
                    <a:pt x="98" y="78"/>
                    <a:pt x="98" y="78"/>
                  </a:cubicBezTo>
                  <a:cubicBezTo>
                    <a:pt x="98" y="78"/>
                    <a:pt x="98" y="78"/>
                    <a:pt x="98" y="78"/>
                  </a:cubicBezTo>
                  <a:cubicBezTo>
                    <a:pt x="98" y="77"/>
                    <a:pt x="99" y="75"/>
                    <a:pt x="99" y="73"/>
                  </a:cubicBezTo>
                  <a:cubicBezTo>
                    <a:pt x="99" y="73"/>
                    <a:pt x="99" y="73"/>
                    <a:pt x="99" y="73"/>
                  </a:cubicBezTo>
                  <a:cubicBezTo>
                    <a:pt x="100" y="72"/>
                    <a:pt x="100" y="72"/>
                    <a:pt x="100" y="72"/>
                  </a:cubicBezTo>
                  <a:cubicBezTo>
                    <a:pt x="100" y="72"/>
                    <a:pt x="100" y="71"/>
                    <a:pt x="101" y="71"/>
                  </a:cubicBezTo>
                  <a:cubicBezTo>
                    <a:pt x="102" y="71"/>
                    <a:pt x="102" y="71"/>
                    <a:pt x="102" y="71"/>
                  </a:cubicBezTo>
                  <a:cubicBezTo>
                    <a:pt x="102" y="72"/>
                    <a:pt x="102" y="72"/>
                    <a:pt x="103" y="72"/>
                  </a:cubicBezTo>
                  <a:cubicBezTo>
                    <a:pt x="103" y="74"/>
                    <a:pt x="103" y="75"/>
                    <a:pt x="104" y="76"/>
                  </a:cubicBezTo>
                  <a:cubicBezTo>
                    <a:pt x="104" y="76"/>
                    <a:pt x="104" y="76"/>
                    <a:pt x="104" y="76"/>
                  </a:cubicBezTo>
                  <a:cubicBezTo>
                    <a:pt x="104" y="77"/>
                    <a:pt x="104" y="77"/>
                    <a:pt x="104" y="77"/>
                  </a:cubicBezTo>
                  <a:cubicBezTo>
                    <a:pt x="104" y="78"/>
                    <a:pt x="104" y="78"/>
                    <a:pt x="104" y="78"/>
                  </a:cubicBezTo>
                  <a:cubicBezTo>
                    <a:pt x="104" y="79"/>
                    <a:pt x="104" y="80"/>
                    <a:pt x="104" y="80"/>
                  </a:cubicBezTo>
                  <a:cubicBezTo>
                    <a:pt x="104" y="81"/>
                    <a:pt x="103" y="83"/>
                    <a:pt x="103" y="83"/>
                  </a:cubicBezTo>
                  <a:cubicBezTo>
                    <a:pt x="103" y="83"/>
                    <a:pt x="103" y="83"/>
                    <a:pt x="102" y="83"/>
                  </a:cubicBezTo>
                  <a:cubicBezTo>
                    <a:pt x="102" y="83"/>
                    <a:pt x="100" y="83"/>
                    <a:pt x="99" y="82"/>
                  </a:cubicBezTo>
                  <a:cubicBezTo>
                    <a:pt x="98" y="81"/>
                    <a:pt x="98" y="80"/>
                    <a:pt x="98" y="79"/>
                  </a:cubicBezTo>
                  <a:cubicBezTo>
                    <a:pt x="98" y="79"/>
                    <a:pt x="98" y="79"/>
                    <a:pt x="98" y="79"/>
                  </a:cubicBezTo>
                  <a:close/>
                  <a:moveTo>
                    <a:pt x="104" y="88"/>
                  </a:moveTo>
                  <a:cubicBezTo>
                    <a:pt x="104" y="88"/>
                    <a:pt x="104" y="88"/>
                    <a:pt x="104" y="89"/>
                  </a:cubicBezTo>
                  <a:cubicBezTo>
                    <a:pt x="104" y="89"/>
                    <a:pt x="104" y="90"/>
                    <a:pt x="103" y="91"/>
                  </a:cubicBezTo>
                  <a:cubicBezTo>
                    <a:pt x="102" y="91"/>
                    <a:pt x="101" y="92"/>
                    <a:pt x="100" y="92"/>
                  </a:cubicBezTo>
                  <a:cubicBezTo>
                    <a:pt x="100" y="93"/>
                    <a:pt x="99" y="93"/>
                    <a:pt x="99" y="93"/>
                  </a:cubicBezTo>
                  <a:cubicBezTo>
                    <a:pt x="98" y="93"/>
                    <a:pt x="98" y="93"/>
                    <a:pt x="97" y="93"/>
                  </a:cubicBezTo>
                  <a:cubicBezTo>
                    <a:pt x="97" y="92"/>
                    <a:pt x="98" y="87"/>
                    <a:pt x="100" y="87"/>
                  </a:cubicBezTo>
                  <a:cubicBezTo>
                    <a:pt x="100" y="87"/>
                    <a:pt x="100" y="87"/>
                    <a:pt x="100" y="87"/>
                  </a:cubicBezTo>
                  <a:cubicBezTo>
                    <a:pt x="101" y="87"/>
                    <a:pt x="101" y="87"/>
                    <a:pt x="102" y="87"/>
                  </a:cubicBezTo>
                  <a:cubicBezTo>
                    <a:pt x="103" y="88"/>
                    <a:pt x="104" y="88"/>
                    <a:pt x="104" y="88"/>
                  </a:cubicBezTo>
                  <a:close/>
                  <a:moveTo>
                    <a:pt x="90" y="92"/>
                  </a:moveTo>
                  <a:cubicBezTo>
                    <a:pt x="88" y="94"/>
                    <a:pt x="86" y="95"/>
                    <a:pt x="86" y="95"/>
                  </a:cubicBezTo>
                  <a:cubicBezTo>
                    <a:pt x="86" y="95"/>
                    <a:pt x="86" y="95"/>
                    <a:pt x="85" y="95"/>
                  </a:cubicBezTo>
                  <a:cubicBezTo>
                    <a:pt x="85" y="95"/>
                    <a:pt x="85" y="95"/>
                    <a:pt x="85" y="95"/>
                  </a:cubicBezTo>
                  <a:cubicBezTo>
                    <a:pt x="84" y="95"/>
                    <a:pt x="84" y="95"/>
                    <a:pt x="84" y="95"/>
                  </a:cubicBezTo>
                  <a:cubicBezTo>
                    <a:pt x="84" y="95"/>
                    <a:pt x="84" y="94"/>
                    <a:pt x="84" y="94"/>
                  </a:cubicBezTo>
                  <a:cubicBezTo>
                    <a:pt x="85" y="94"/>
                    <a:pt x="85" y="93"/>
                    <a:pt x="85" y="92"/>
                  </a:cubicBezTo>
                  <a:cubicBezTo>
                    <a:pt x="86" y="89"/>
                    <a:pt x="87" y="87"/>
                    <a:pt x="89" y="84"/>
                  </a:cubicBezTo>
                  <a:cubicBezTo>
                    <a:pt x="89" y="84"/>
                    <a:pt x="90" y="83"/>
                    <a:pt x="90" y="83"/>
                  </a:cubicBezTo>
                  <a:cubicBezTo>
                    <a:pt x="91" y="83"/>
                    <a:pt x="91" y="83"/>
                    <a:pt x="92" y="83"/>
                  </a:cubicBezTo>
                  <a:cubicBezTo>
                    <a:pt x="92" y="85"/>
                    <a:pt x="93" y="85"/>
                    <a:pt x="93" y="87"/>
                  </a:cubicBezTo>
                  <a:cubicBezTo>
                    <a:pt x="94" y="85"/>
                    <a:pt x="95" y="84"/>
                    <a:pt x="97" y="83"/>
                  </a:cubicBezTo>
                  <a:cubicBezTo>
                    <a:pt x="97" y="83"/>
                    <a:pt x="96" y="87"/>
                    <a:pt x="95" y="88"/>
                  </a:cubicBezTo>
                  <a:cubicBezTo>
                    <a:pt x="94" y="88"/>
                    <a:pt x="92" y="90"/>
                    <a:pt x="90" y="92"/>
                  </a:cubicBezTo>
                  <a:close/>
                  <a:moveTo>
                    <a:pt x="127" y="122"/>
                  </a:moveTo>
                  <a:cubicBezTo>
                    <a:pt x="126" y="123"/>
                    <a:pt x="122" y="125"/>
                    <a:pt x="122" y="125"/>
                  </a:cubicBezTo>
                  <a:cubicBezTo>
                    <a:pt x="122" y="125"/>
                    <a:pt x="121" y="127"/>
                    <a:pt x="121" y="127"/>
                  </a:cubicBezTo>
                  <a:cubicBezTo>
                    <a:pt x="121" y="127"/>
                    <a:pt x="120" y="127"/>
                    <a:pt x="120" y="127"/>
                  </a:cubicBezTo>
                  <a:cubicBezTo>
                    <a:pt x="120" y="126"/>
                    <a:pt x="119" y="123"/>
                    <a:pt x="119" y="122"/>
                  </a:cubicBezTo>
                  <a:cubicBezTo>
                    <a:pt x="118" y="122"/>
                    <a:pt x="118" y="121"/>
                    <a:pt x="118" y="121"/>
                  </a:cubicBezTo>
                  <a:cubicBezTo>
                    <a:pt x="118" y="121"/>
                    <a:pt x="118" y="122"/>
                    <a:pt x="118" y="122"/>
                  </a:cubicBezTo>
                  <a:cubicBezTo>
                    <a:pt x="117" y="122"/>
                    <a:pt x="117" y="123"/>
                    <a:pt x="116" y="123"/>
                  </a:cubicBezTo>
                  <a:cubicBezTo>
                    <a:pt x="116" y="124"/>
                    <a:pt x="116" y="124"/>
                    <a:pt x="116" y="124"/>
                  </a:cubicBezTo>
                  <a:cubicBezTo>
                    <a:pt x="115" y="125"/>
                    <a:pt x="115" y="125"/>
                    <a:pt x="115" y="125"/>
                  </a:cubicBezTo>
                  <a:cubicBezTo>
                    <a:pt x="115" y="127"/>
                    <a:pt x="117" y="128"/>
                    <a:pt x="117" y="129"/>
                  </a:cubicBezTo>
                  <a:cubicBezTo>
                    <a:pt x="117" y="130"/>
                    <a:pt x="117" y="132"/>
                    <a:pt x="117" y="133"/>
                  </a:cubicBezTo>
                  <a:cubicBezTo>
                    <a:pt x="117" y="134"/>
                    <a:pt x="116" y="134"/>
                    <a:pt x="116" y="134"/>
                  </a:cubicBezTo>
                  <a:cubicBezTo>
                    <a:pt x="116" y="134"/>
                    <a:pt x="116" y="134"/>
                    <a:pt x="116" y="135"/>
                  </a:cubicBezTo>
                  <a:cubicBezTo>
                    <a:pt x="115" y="135"/>
                    <a:pt x="114" y="135"/>
                    <a:pt x="113" y="135"/>
                  </a:cubicBezTo>
                  <a:cubicBezTo>
                    <a:pt x="113" y="135"/>
                    <a:pt x="113" y="135"/>
                    <a:pt x="113" y="135"/>
                  </a:cubicBezTo>
                  <a:cubicBezTo>
                    <a:pt x="112" y="135"/>
                    <a:pt x="112" y="135"/>
                    <a:pt x="112" y="135"/>
                  </a:cubicBezTo>
                  <a:cubicBezTo>
                    <a:pt x="111" y="133"/>
                    <a:pt x="110" y="132"/>
                    <a:pt x="110" y="132"/>
                  </a:cubicBezTo>
                  <a:cubicBezTo>
                    <a:pt x="110" y="132"/>
                    <a:pt x="110" y="139"/>
                    <a:pt x="109" y="140"/>
                  </a:cubicBezTo>
                  <a:cubicBezTo>
                    <a:pt x="109" y="140"/>
                    <a:pt x="109" y="140"/>
                    <a:pt x="108" y="140"/>
                  </a:cubicBezTo>
                  <a:cubicBezTo>
                    <a:pt x="108" y="140"/>
                    <a:pt x="107" y="140"/>
                    <a:pt x="107" y="140"/>
                  </a:cubicBezTo>
                  <a:cubicBezTo>
                    <a:pt x="106" y="140"/>
                    <a:pt x="106" y="140"/>
                    <a:pt x="106" y="140"/>
                  </a:cubicBezTo>
                  <a:cubicBezTo>
                    <a:pt x="106" y="139"/>
                    <a:pt x="105" y="139"/>
                    <a:pt x="105" y="138"/>
                  </a:cubicBezTo>
                  <a:cubicBezTo>
                    <a:pt x="105" y="137"/>
                    <a:pt x="104" y="135"/>
                    <a:pt x="103" y="133"/>
                  </a:cubicBezTo>
                  <a:cubicBezTo>
                    <a:pt x="103" y="132"/>
                    <a:pt x="103" y="131"/>
                    <a:pt x="103" y="131"/>
                  </a:cubicBezTo>
                  <a:cubicBezTo>
                    <a:pt x="102" y="131"/>
                    <a:pt x="102" y="131"/>
                    <a:pt x="102" y="130"/>
                  </a:cubicBezTo>
                  <a:cubicBezTo>
                    <a:pt x="102" y="130"/>
                    <a:pt x="102" y="130"/>
                    <a:pt x="102" y="130"/>
                  </a:cubicBezTo>
                  <a:cubicBezTo>
                    <a:pt x="102" y="130"/>
                    <a:pt x="102" y="130"/>
                    <a:pt x="101" y="131"/>
                  </a:cubicBezTo>
                  <a:cubicBezTo>
                    <a:pt x="101" y="131"/>
                    <a:pt x="100" y="131"/>
                    <a:pt x="100" y="131"/>
                  </a:cubicBezTo>
                  <a:cubicBezTo>
                    <a:pt x="99" y="131"/>
                    <a:pt x="99" y="131"/>
                    <a:pt x="98" y="131"/>
                  </a:cubicBezTo>
                  <a:cubicBezTo>
                    <a:pt x="96" y="130"/>
                    <a:pt x="93" y="130"/>
                    <a:pt x="93" y="130"/>
                  </a:cubicBezTo>
                  <a:cubicBezTo>
                    <a:pt x="93" y="130"/>
                    <a:pt x="95" y="128"/>
                    <a:pt x="96" y="127"/>
                  </a:cubicBezTo>
                  <a:cubicBezTo>
                    <a:pt x="97" y="127"/>
                    <a:pt x="98" y="127"/>
                    <a:pt x="98" y="127"/>
                  </a:cubicBezTo>
                  <a:cubicBezTo>
                    <a:pt x="99" y="127"/>
                    <a:pt x="101" y="126"/>
                    <a:pt x="102" y="125"/>
                  </a:cubicBezTo>
                  <a:cubicBezTo>
                    <a:pt x="103" y="125"/>
                    <a:pt x="103" y="124"/>
                    <a:pt x="104" y="124"/>
                  </a:cubicBezTo>
                  <a:cubicBezTo>
                    <a:pt x="104" y="123"/>
                    <a:pt x="105" y="123"/>
                    <a:pt x="105" y="123"/>
                  </a:cubicBezTo>
                  <a:cubicBezTo>
                    <a:pt x="106" y="123"/>
                    <a:pt x="106" y="123"/>
                    <a:pt x="106" y="123"/>
                  </a:cubicBezTo>
                  <a:cubicBezTo>
                    <a:pt x="106" y="123"/>
                    <a:pt x="106" y="123"/>
                    <a:pt x="106" y="123"/>
                  </a:cubicBezTo>
                  <a:cubicBezTo>
                    <a:pt x="106" y="123"/>
                    <a:pt x="106" y="123"/>
                    <a:pt x="107" y="123"/>
                  </a:cubicBezTo>
                  <a:cubicBezTo>
                    <a:pt x="107" y="123"/>
                    <a:pt x="107" y="123"/>
                    <a:pt x="107" y="122"/>
                  </a:cubicBezTo>
                  <a:cubicBezTo>
                    <a:pt x="107" y="122"/>
                    <a:pt x="108" y="121"/>
                    <a:pt x="108" y="121"/>
                  </a:cubicBezTo>
                  <a:cubicBezTo>
                    <a:pt x="110" y="119"/>
                    <a:pt x="112" y="117"/>
                    <a:pt x="112" y="117"/>
                  </a:cubicBezTo>
                  <a:cubicBezTo>
                    <a:pt x="112" y="117"/>
                    <a:pt x="112" y="117"/>
                    <a:pt x="111" y="116"/>
                  </a:cubicBezTo>
                  <a:cubicBezTo>
                    <a:pt x="111" y="115"/>
                    <a:pt x="111" y="115"/>
                    <a:pt x="111" y="115"/>
                  </a:cubicBezTo>
                  <a:cubicBezTo>
                    <a:pt x="110" y="114"/>
                    <a:pt x="110" y="114"/>
                    <a:pt x="110" y="114"/>
                  </a:cubicBezTo>
                  <a:cubicBezTo>
                    <a:pt x="109" y="113"/>
                    <a:pt x="108" y="113"/>
                    <a:pt x="108" y="112"/>
                  </a:cubicBezTo>
                  <a:cubicBezTo>
                    <a:pt x="108" y="110"/>
                    <a:pt x="108" y="107"/>
                    <a:pt x="109" y="107"/>
                  </a:cubicBezTo>
                  <a:cubicBezTo>
                    <a:pt x="109" y="107"/>
                    <a:pt x="109" y="107"/>
                    <a:pt x="109" y="107"/>
                  </a:cubicBezTo>
                  <a:cubicBezTo>
                    <a:pt x="109" y="106"/>
                    <a:pt x="109" y="106"/>
                    <a:pt x="109" y="105"/>
                  </a:cubicBezTo>
                  <a:cubicBezTo>
                    <a:pt x="107" y="106"/>
                    <a:pt x="106" y="107"/>
                    <a:pt x="106" y="107"/>
                  </a:cubicBezTo>
                  <a:cubicBezTo>
                    <a:pt x="106" y="108"/>
                    <a:pt x="105" y="108"/>
                    <a:pt x="105" y="108"/>
                  </a:cubicBezTo>
                  <a:cubicBezTo>
                    <a:pt x="104" y="109"/>
                    <a:pt x="104" y="109"/>
                    <a:pt x="103" y="110"/>
                  </a:cubicBezTo>
                  <a:cubicBezTo>
                    <a:pt x="103" y="110"/>
                    <a:pt x="102" y="109"/>
                    <a:pt x="102" y="107"/>
                  </a:cubicBezTo>
                  <a:cubicBezTo>
                    <a:pt x="101" y="107"/>
                    <a:pt x="101" y="107"/>
                    <a:pt x="101" y="107"/>
                  </a:cubicBezTo>
                  <a:cubicBezTo>
                    <a:pt x="101" y="106"/>
                    <a:pt x="101" y="105"/>
                    <a:pt x="100" y="105"/>
                  </a:cubicBezTo>
                  <a:cubicBezTo>
                    <a:pt x="100" y="105"/>
                    <a:pt x="100" y="105"/>
                    <a:pt x="100" y="104"/>
                  </a:cubicBezTo>
                  <a:cubicBezTo>
                    <a:pt x="99" y="103"/>
                    <a:pt x="99" y="103"/>
                    <a:pt x="99" y="103"/>
                  </a:cubicBezTo>
                  <a:cubicBezTo>
                    <a:pt x="98" y="103"/>
                    <a:pt x="98" y="103"/>
                    <a:pt x="98" y="103"/>
                  </a:cubicBezTo>
                  <a:cubicBezTo>
                    <a:pt x="97" y="102"/>
                    <a:pt x="97" y="101"/>
                    <a:pt x="95" y="100"/>
                  </a:cubicBezTo>
                  <a:cubicBezTo>
                    <a:pt x="95" y="100"/>
                    <a:pt x="98" y="99"/>
                    <a:pt x="99" y="97"/>
                  </a:cubicBezTo>
                  <a:cubicBezTo>
                    <a:pt x="99" y="97"/>
                    <a:pt x="101" y="95"/>
                    <a:pt x="102" y="94"/>
                  </a:cubicBezTo>
                  <a:cubicBezTo>
                    <a:pt x="103" y="93"/>
                    <a:pt x="105" y="92"/>
                    <a:pt x="105" y="92"/>
                  </a:cubicBezTo>
                  <a:cubicBezTo>
                    <a:pt x="105" y="92"/>
                    <a:pt x="105" y="92"/>
                    <a:pt x="105" y="92"/>
                  </a:cubicBezTo>
                  <a:cubicBezTo>
                    <a:pt x="105" y="92"/>
                    <a:pt x="105" y="92"/>
                    <a:pt x="106" y="92"/>
                  </a:cubicBezTo>
                  <a:cubicBezTo>
                    <a:pt x="106" y="92"/>
                    <a:pt x="109" y="91"/>
                    <a:pt x="109" y="91"/>
                  </a:cubicBezTo>
                  <a:cubicBezTo>
                    <a:pt x="109" y="91"/>
                    <a:pt x="117" y="90"/>
                    <a:pt x="117" y="90"/>
                  </a:cubicBezTo>
                  <a:cubicBezTo>
                    <a:pt x="117" y="90"/>
                    <a:pt x="117" y="90"/>
                    <a:pt x="117" y="91"/>
                  </a:cubicBezTo>
                  <a:cubicBezTo>
                    <a:pt x="117" y="91"/>
                    <a:pt x="117" y="91"/>
                    <a:pt x="117" y="91"/>
                  </a:cubicBezTo>
                  <a:cubicBezTo>
                    <a:pt x="117" y="91"/>
                    <a:pt x="117" y="91"/>
                    <a:pt x="117" y="91"/>
                  </a:cubicBezTo>
                  <a:cubicBezTo>
                    <a:pt x="117" y="93"/>
                    <a:pt x="117" y="94"/>
                    <a:pt x="118" y="94"/>
                  </a:cubicBezTo>
                  <a:cubicBezTo>
                    <a:pt x="118" y="94"/>
                    <a:pt x="118" y="94"/>
                    <a:pt x="118" y="94"/>
                  </a:cubicBezTo>
                  <a:cubicBezTo>
                    <a:pt x="119" y="93"/>
                    <a:pt x="120" y="93"/>
                    <a:pt x="120" y="93"/>
                  </a:cubicBezTo>
                  <a:cubicBezTo>
                    <a:pt x="121" y="93"/>
                    <a:pt x="121" y="93"/>
                    <a:pt x="121" y="93"/>
                  </a:cubicBezTo>
                  <a:cubicBezTo>
                    <a:pt x="121" y="94"/>
                    <a:pt x="121" y="94"/>
                    <a:pt x="120" y="95"/>
                  </a:cubicBezTo>
                  <a:cubicBezTo>
                    <a:pt x="120" y="95"/>
                    <a:pt x="120" y="95"/>
                    <a:pt x="120" y="96"/>
                  </a:cubicBezTo>
                  <a:cubicBezTo>
                    <a:pt x="119" y="96"/>
                    <a:pt x="119" y="97"/>
                    <a:pt x="119" y="97"/>
                  </a:cubicBezTo>
                  <a:cubicBezTo>
                    <a:pt x="119" y="98"/>
                    <a:pt x="124" y="99"/>
                    <a:pt x="124" y="99"/>
                  </a:cubicBezTo>
                  <a:cubicBezTo>
                    <a:pt x="124" y="99"/>
                    <a:pt x="124" y="99"/>
                    <a:pt x="125" y="100"/>
                  </a:cubicBezTo>
                  <a:cubicBezTo>
                    <a:pt x="125" y="100"/>
                    <a:pt x="126" y="100"/>
                    <a:pt x="126" y="100"/>
                  </a:cubicBezTo>
                  <a:cubicBezTo>
                    <a:pt x="126" y="100"/>
                    <a:pt x="126" y="101"/>
                    <a:pt x="126" y="101"/>
                  </a:cubicBezTo>
                  <a:cubicBezTo>
                    <a:pt x="126" y="102"/>
                    <a:pt x="126" y="102"/>
                    <a:pt x="126" y="102"/>
                  </a:cubicBezTo>
                  <a:cubicBezTo>
                    <a:pt x="127" y="103"/>
                    <a:pt x="126" y="110"/>
                    <a:pt x="126" y="110"/>
                  </a:cubicBezTo>
                  <a:cubicBezTo>
                    <a:pt x="126" y="110"/>
                    <a:pt x="126" y="111"/>
                    <a:pt x="126" y="111"/>
                  </a:cubicBezTo>
                  <a:cubicBezTo>
                    <a:pt x="126" y="112"/>
                    <a:pt x="125" y="113"/>
                    <a:pt x="125" y="115"/>
                  </a:cubicBezTo>
                  <a:cubicBezTo>
                    <a:pt x="125" y="115"/>
                    <a:pt x="125" y="115"/>
                    <a:pt x="126" y="116"/>
                  </a:cubicBezTo>
                  <a:cubicBezTo>
                    <a:pt x="126" y="116"/>
                    <a:pt x="126" y="116"/>
                    <a:pt x="126" y="117"/>
                  </a:cubicBezTo>
                  <a:cubicBezTo>
                    <a:pt x="126" y="117"/>
                    <a:pt x="126" y="117"/>
                    <a:pt x="126" y="118"/>
                  </a:cubicBezTo>
                  <a:cubicBezTo>
                    <a:pt x="126" y="118"/>
                    <a:pt x="127" y="119"/>
                    <a:pt x="127" y="120"/>
                  </a:cubicBezTo>
                  <a:cubicBezTo>
                    <a:pt x="127" y="121"/>
                    <a:pt x="127" y="121"/>
                    <a:pt x="127" y="122"/>
                  </a:cubicBezTo>
                  <a:close/>
                  <a:moveTo>
                    <a:pt x="135" y="72"/>
                  </a:moveTo>
                  <a:cubicBezTo>
                    <a:pt x="135" y="72"/>
                    <a:pt x="135" y="72"/>
                    <a:pt x="135" y="73"/>
                  </a:cubicBezTo>
                  <a:cubicBezTo>
                    <a:pt x="134" y="73"/>
                    <a:pt x="134" y="74"/>
                    <a:pt x="134" y="74"/>
                  </a:cubicBezTo>
                  <a:cubicBezTo>
                    <a:pt x="133" y="74"/>
                    <a:pt x="133" y="74"/>
                    <a:pt x="133" y="74"/>
                  </a:cubicBezTo>
                  <a:cubicBezTo>
                    <a:pt x="129" y="78"/>
                    <a:pt x="129" y="78"/>
                    <a:pt x="129" y="78"/>
                  </a:cubicBezTo>
                  <a:cubicBezTo>
                    <a:pt x="129" y="78"/>
                    <a:pt x="129" y="78"/>
                    <a:pt x="129" y="78"/>
                  </a:cubicBezTo>
                  <a:cubicBezTo>
                    <a:pt x="128" y="78"/>
                    <a:pt x="125" y="77"/>
                    <a:pt x="125" y="76"/>
                  </a:cubicBezTo>
                  <a:cubicBezTo>
                    <a:pt x="125" y="76"/>
                    <a:pt x="124" y="76"/>
                    <a:pt x="124" y="76"/>
                  </a:cubicBezTo>
                  <a:cubicBezTo>
                    <a:pt x="124" y="75"/>
                    <a:pt x="123" y="75"/>
                    <a:pt x="123" y="75"/>
                  </a:cubicBezTo>
                  <a:cubicBezTo>
                    <a:pt x="122" y="75"/>
                    <a:pt x="121" y="74"/>
                    <a:pt x="120" y="73"/>
                  </a:cubicBezTo>
                  <a:cubicBezTo>
                    <a:pt x="119" y="73"/>
                    <a:pt x="119" y="73"/>
                    <a:pt x="118" y="72"/>
                  </a:cubicBezTo>
                  <a:cubicBezTo>
                    <a:pt x="118" y="72"/>
                    <a:pt x="118" y="72"/>
                    <a:pt x="118" y="72"/>
                  </a:cubicBezTo>
                  <a:cubicBezTo>
                    <a:pt x="119" y="71"/>
                    <a:pt x="121" y="69"/>
                    <a:pt x="122" y="69"/>
                  </a:cubicBezTo>
                  <a:cubicBezTo>
                    <a:pt x="122" y="69"/>
                    <a:pt x="122" y="69"/>
                    <a:pt x="122" y="69"/>
                  </a:cubicBezTo>
                  <a:cubicBezTo>
                    <a:pt x="123" y="70"/>
                    <a:pt x="123" y="70"/>
                    <a:pt x="123" y="70"/>
                  </a:cubicBezTo>
                  <a:cubicBezTo>
                    <a:pt x="123" y="70"/>
                    <a:pt x="123" y="70"/>
                    <a:pt x="123" y="70"/>
                  </a:cubicBezTo>
                  <a:cubicBezTo>
                    <a:pt x="124" y="71"/>
                    <a:pt x="125" y="72"/>
                    <a:pt x="125" y="72"/>
                  </a:cubicBezTo>
                  <a:cubicBezTo>
                    <a:pt x="126" y="69"/>
                    <a:pt x="126" y="69"/>
                    <a:pt x="126" y="69"/>
                  </a:cubicBezTo>
                  <a:cubicBezTo>
                    <a:pt x="126" y="69"/>
                    <a:pt x="126" y="66"/>
                    <a:pt x="126" y="66"/>
                  </a:cubicBezTo>
                  <a:cubicBezTo>
                    <a:pt x="126" y="66"/>
                    <a:pt x="126" y="65"/>
                    <a:pt x="126" y="65"/>
                  </a:cubicBezTo>
                  <a:cubicBezTo>
                    <a:pt x="127" y="64"/>
                    <a:pt x="128" y="64"/>
                    <a:pt x="129" y="63"/>
                  </a:cubicBezTo>
                  <a:cubicBezTo>
                    <a:pt x="129" y="64"/>
                    <a:pt x="130" y="64"/>
                    <a:pt x="130" y="66"/>
                  </a:cubicBezTo>
                  <a:cubicBezTo>
                    <a:pt x="130" y="65"/>
                    <a:pt x="131" y="65"/>
                    <a:pt x="131" y="64"/>
                  </a:cubicBezTo>
                  <a:cubicBezTo>
                    <a:pt x="132" y="63"/>
                    <a:pt x="133" y="62"/>
                    <a:pt x="134" y="60"/>
                  </a:cubicBezTo>
                  <a:cubicBezTo>
                    <a:pt x="136" y="61"/>
                    <a:pt x="137" y="61"/>
                    <a:pt x="138" y="61"/>
                  </a:cubicBezTo>
                  <a:cubicBezTo>
                    <a:pt x="138" y="59"/>
                    <a:pt x="138" y="58"/>
                    <a:pt x="139" y="57"/>
                  </a:cubicBezTo>
                  <a:cubicBezTo>
                    <a:pt x="138" y="57"/>
                    <a:pt x="137" y="57"/>
                    <a:pt x="136" y="57"/>
                  </a:cubicBezTo>
                  <a:cubicBezTo>
                    <a:pt x="135" y="58"/>
                    <a:pt x="134" y="58"/>
                    <a:pt x="133" y="58"/>
                  </a:cubicBezTo>
                  <a:cubicBezTo>
                    <a:pt x="132" y="58"/>
                    <a:pt x="132" y="58"/>
                    <a:pt x="131" y="59"/>
                  </a:cubicBezTo>
                  <a:cubicBezTo>
                    <a:pt x="131" y="59"/>
                    <a:pt x="130" y="60"/>
                    <a:pt x="130" y="60"/>
                  </a:cubicBezTo>
                  <a:cubicBezTo>
                    <a:pt x="129" y="61"/>
                    <a:pt x="129" y="61"/>
                    <a:pt x="128" y="61"/>
                  </a:cubicBezTo>
                  <a:cubicBezTo>
                    <a:pt x="127" y="62"/>
                    <a:pt x="126" y="63"/>
                    <a:pt x="124" y="65"/>
                  </a:cubicBezTo>
                  <a:cubicBezTo>
                    <a:pt x="124" y="65"/>
                    <a:pt x="123" y="66"/>
                    <a:pt x="122" y="66"/>
                  </a:cubicBezTo>
                  <a:cubicBezTo>
                    <a:pt x="121" y="66"/>
                    <a:pt x="121" y="66"/>
                    <a:pt x="120" y="66"/>
                  </a:cubicBezTo>
                  <a:cubicBezTo>
                    <a:pt x="119" y="65"/>
                    <a:pt x="119" y="65"/>
                    <a:pt x="118" y="64"/>
                  </a:cubicBezTo>
                  <a:cubicBezTo>
                    <a:pt x="118" y="64"/>
                    <a:pt x="118" y="64"/>
                    <a:pt x="118" y="64"/>
                  </a:cubicBezTo>
                  <a:cubicBezTo>
                    <a:pt x="118" y="63"/>
                    <a:pt x="118" y="63"/>
                    <a:pt x="118" y="63"/>
                  </a:cubicBezTo>
                  <a:cubicBezTo>
                    <a:pt x="118" y="62"/>
                    <a:pt x="118" y="62"/>
                    <a:pt x="118" y="61"/>
                  </a:cubicBezTo>
                  <a:cubicBezTo>
                    <a:pt x="119" y="60"/>
                    <a:pt x="119" y="59"/>
                    <a:pt x="120" y="58"/>
                  </a:cubicBezTo>
                  <a:cubicBezTo>
                    <a:pt x="121" y="58"/>
                    <a:pt x="121" y="57"/>
                    <a:pt x="121" y="57"/>
                  </a:cubicBezTo>
                  <a:cubicBezTo>
                    <a:pt x="122" y="56"/>
                    <a:pt x="123" y="55"/>
                    <a:pt x="124" y="54"/>
                  </a:cubicBezTo>
                  <a:cubicBezTo>
                    <a:pt x="125" y="53"/>
                    <a:pt x="126" y="52"/>
                    <a:pt x="127" y="51"/>
                  </a:cubicBezTo>
                  <a:cubicBezTo>
                    <a:pt x="127" y="52"/>
                    <a:pt x="127" y="53"/>
                    <a:pt x="127" y="53"/>
                  </a:cubicBezTo>
                  <a:cubicBezTo>
                    <a:pt x="127" y="54"/>
                    <a:pt x="127" y="54"/>
                    <a:pt x="127" y="55"/>
                  </a:cubicBezTo>
                  <a:cubicBezTo>
                    <a:pt x="128" y="56"/>
                    <a:pt x="128" y="56"/>
                    <a:pt x="128" y="56"/>
                  </a:cubicBezTo>
                  <a:cubicBezTo>
                    <a:pt x="129" y="57"/>
                    <a:pt x="129" y="57"/>
                    <a:pt x="129" y="57"/>
                  </a:cubicBezTo>
                  <a:cubicBezTo>
                    <a:pt x="129" y="57"/>
                    <a:pt x="130" y="55"/>
                    <a:pt x="130" y="54"/>
                  </a:cubicBezTo>
                  <a:cubicBezTo>
                    <a:pt x="131" y="54"/>
                    <a:pt x="133" y="50"/>
                    <a:pt x="133" y="50"/>
                  </a:cubicBezTo>
                  <a:cubicBezTo>
                    <a:pt x="133" y="50"/>
                    <a:pt x="133" y="50"/>
                    <a:pt x="133" y="50"/>
                  </a:cubicBezTo>
                  <a:cubicBezTo>
                    <a:pt x="133" y="49"/>
                    <a:pt x="134" y="49"/>
                    <a:pt x="136" y="49"/>
                  </a:cubicBezTo>
                  <a:cubicBezTo>
                    <a:pt x="136" y="49"/>
                    <a:pt x="136" y="49"/>
                    <a:pt x="137" y="49"/>
                  </a:cubicBezTo>
                  <a:cubicBezTo>
                    <a:pt x="137" y="49"/>
                    <a:pt x="137" y="49"/>
                    <a:pt x="137" y="49"/>
                  </a:cubicBezTo>
                  <a:cubicBezTo>
                    <a:pt x="139" y="49"/>
                    <a:pt x="142" y="49"/>
                    <a:pt x="144" y="48"/>
                  </a:cubicBezTo>
                  <a:cubicBezTo>
                    <a:pt x="145" y="48"/>
                    <a:pt x="145" y="48"/>
                    <a:pt x="145" y="48"/>
                  </a:cubicBezTo>
                  <a:cubicBezTo>
                    <a:pt x="145" y="48"/>
                    <a:pt x="146" y="48"/>
                    <a:pt x="146" y="48"/>
                  </a:cubicBezTo>
                  <a:cubicBezTo>
                    <a:pt x="146" y="48"/>
                    <a:pt x="146" y="48"/>
                    <a:pt x="146" y="48"/>
                  </a:cubicBezTo>
                  <a:cubicBezTo>
                    <a:pt x="146" y="48"/>
                    <a:pt x="147" y="47"/>
                    <a:pt x="147" y="47"/>
                  </a:cubicBezTo>
                  <a:cubicBezTo>
                    <a:pt x="147" y="47"/>
                    <a:pt x="148" y="47"/>
                    <a:pt x="148" y="47"/>
                  </a:cubicBezTo>
                  <a:cubicBezTo>
                    <a:pt x="149" y="47"/>
                    <a:pt x="149" y="46"/>
                    <a:pt x="150" y="46"/>
                  </a:cubicBezTo>
                  <a:cubicBezTo>
                    <a:pt x="150" y="46"/>
                    <a:pt x="150" y="46"/>
                    <a:pt x="150" y="47"/>
                  </a:cubicBezTo>
                  <a:cubicBezTo>
                    <a:pt x="150" y="47"/>
                    <a:pt x="151" y="47"/>
                    <a:pt x="151" y="47"/>
                  </a:cubicBezTo>
                  <a:cubicBezTo>
                    <a:pt x="151" y="47"/>
                    <a:pt x="151" y="48"/>
                    <a:pt x="152" y="48"/>
                  </a:cubicBezTo>
                  <a:cubicBezTo>
                    <a:pt x="152" y="48"/>
                    <a:pt x="152" y="48"/>
                    <a:pt x="152" y="48"/>
                  </a:cubicBezTo>
                  <a:cubicBezTo>
                    <a:pt x="153" y="47"/>
                    <a:pt x="154" y="47"/>
                    <a:pt x="154" y="46"/>
                  </a:cubicBezTo>
                  <a:cubicBezTo>
                    <a:pt x="155" y="46"/>
                    <a:pt x="155" y="46"/>
                    <a:pt x="155" y="46"/>
                  </a:cubicBezTo>
                  <a:cubicBezTo>
                    <a:pt x="155" y="45"/>
                    <a:pt x="155" y="45"/>
                    <a:pt x="156" y="45"/>
                  </a:cubicBezTo>
                  <a:cubicBezTo>
                    <a:pt x="156" y="44"/>
                    <a:pt x="156" y="44"/>
                    <a:pt x="156" y="44"/>
                  </a:cubicBezTo>
                  <a:cubicBezTo>
                    <a:pt x="157" y="44"/>
                    <a:pt x="158" y="44"/>
                    <a:pt x="159" y="44"/>
                  </a:cubicBezTo>
                  <a:cubicBezTo>
                    <a:pt x="161" y="43"/>
                    <a:pt x="162" y="43"/>
                    <a:pt x="164" y="43"/>
                  </a:cubicBezTo>
                  <a:cubicBezTo>
                    <a:pt x="161" y="46"/>
                    <a:pt x="160" y="47"/>
                    <a:pt x="157" y="50"/>
                  </a:cubicBezTo>
                  <a:cubicBezTo>
                    <a:pt x="157" y="50"/>
                    <a:pt x="157" y="50"/>
                    <a:pt x="156" y="51"/>
                  </a:cubicBezTo>
                  <a:cubicBezTo>
                    <a:pt x="156" y="51"/>
                    <a:pt x="155" y="51"/>
                    <a:pt x="155" y="51"/>
                  </a:cubicBezTo>
                  <a:cubicBezTo>
                    <a:pt x="154" y="51"/>
                    <a:pt x="153" y="52"/>
                    <a:pt x="152" y="52"/>
                  </a:cubicBezTo>
                  <a:cubicBezTo>
                    <a:pt x="150" y="53"/>
                    <a:pt x="149" y="53"/>
                    <a:pt x="149" y="53"/>
                  </a:cubicBezTo>
                  <a:cubicBezTo>
                    <a:pt x="148" y="54"/>
                    <a:pt x="147" y="55"/>
                    <a:pt x="146" y="57"/>
                  </a:cubicBezTo>
                  <a:cubicBezTo>
                    <a:pt x="146" y="57"/>
                    <a:pt x="145" y="58"/>
                    <a:pt x="145" y="58"/>
                  </a:cubicBezTo>
                  <a:cubicBezTo>
                    <a:pt x="143" y="61"/>
                    <a:pt x="142" y="63"/>
                    <a:pt x="142" y="63"/>
                  </a:cubicBezTo>
                  <a:cubicBezTo>
                    <a:pt x="141" y="63"/>
                    <a:pt x="141" y="64"/>
                    <a:pt x="141" y="64"/>
                  </a:cubicBezTo>
                  <a:cubicBezTo>
                    <a:pt x="141" y="64"/>
                    <a:pt x="141" y="65"/>
                    <a:pt x="140" y="65"/>
                  </a:cubicBezTo>
                  <a:cubicBezTo>
                    <a:pt x="140" y="65"/>
                    <a:pt x="140" y="65"/>
                    <a:pt x="140" y="66"/>
                  </a:cubicBezTo>
                  <a:cubicBezTo>
                    <a:pt x="138" y="68"/>
                    <a:pt x="136" y="71"/>
                    <a:pt x="136" y="71"/>
                  </a:cubicBezTo>
                  <a:cubicBezTo>
                    <a:pt x="136" y="71"/>
                    <a:pt x="136" y="72"/>
                    <a:pt x="135" y="72"/>
                  </a:cubicBezTo>
                  <a:close/>
                  <a:moveTo>
                    <a:pt x="170" y="468"/>
                  </a:moveTo>
                  <a:cubicBezTo>
                    <a:pt x="170" y="468"/>
                    <a:pt x="170" y="468"/>
                    <a:pt x="170" y="468"/>
                  </a:cubicBezTo>
                  <a:cubicBezTo>
                    <a:pt x="170" y="468"/>
                    <a:pt x="170" y="468"/>
                    <a:pt x="170" y="468"/>
                  </a:cubicBezTo>
                  <a:cubicBezTo>
                    <a:pt x="169" y="467"/>
                    <a:pt x="169" y="467"/>
                    <a:pt x="168" y="467"/>
                  </a:cubicBezTo>
                  <a:cubicBezTo>
                    <a:pt x="168" y="467"/>
                    <a:pt x="168" y="466"/>
                    <a:pt x="168" y="466"/>
                  </a:cubicBezTo>
                  <a:cubicBezTo>
                    <a:pt x="168" y="466"/>
                    <a:pt x="168" y="465"/>
                    <a:pt x="168" y="465"/>
                  </a:cubicBezTo>
                  <a:cubicBezTo>
                    <a:pt x="168" y="464"/>
                    <a:pt x="168" y="464"/>
                    <a:pt x="168" y="464"/>
                  </a:cubicBezTo>
                  <a:cubicBezTo>
                    <a:pt x="169" y="464"/>
                    <a:pt x="169" y="464"/>
                    <a:pt x="169" y="464"/>
                  </a:cubicBezTo>
                  <a:cubicBezTo>
                    <a:pt x="170" y="465"/>
                    <a:pt x="170" y="465"/>
                    <a:pt x="170" y="466"/>
                  </a:cubicBezTo>
                  <a:cubicBezTo>
                    <a:pt x="170" y="466"/>
                    <a:pt x="170" y="466"/>
                    <a:pt x="170" y="466"/>
                  </a:cubicBezTo>
                  <a:cubicBezTo>
                    <a:pt x="171" y="467"/>
                    <a:pt x="172" y="468"/>
                    <a:pt x="172" y="468"/>
                  </a:cubicBezTo>
                  <a:cubicBezTo>
                    <a:pt x="171" y="468"/>
                    <a:pt x="171" y="468"/>
                    <a:pt x="170" y="468"/>
                  </a:cubicBezTo>
                  <a:close/>
                  <a:moveTo>
                    <a:pt x="179" y="117"/>
                  </a:moveTo>
                  <a:cubicBezTo>
                    <a:pt x="179" y="117"/>
                    <a:pt x="178" y="118"/>
                    <a:pt x="178" y="118"/>
                  </a:cubicBezTo>
                  <a:cubicBezTo>
                    <a:pt x="178" y="119"/>
                    <a:pt x="178" y="121"/>
                    <a:pt x="178" y="122"/>
                  </a:cubicBezTo>
                  <a:cubicBezTo>
                    <a:pt x="178" y="122"/>
                    <a:pt x="177" y="123"/>
                    <a:pt x="177" y="123"/>
                  </a:cubicBezTo>
                  <a:cubicBezTo>
                    <a:pt x="177" y="123"/>
                    <a:pt x="177" y="123"/>
                    <a:pt x="177" y="123"/>
                  </a:cubicBezTo>
                  <a:cubicBezTo>
                    <a:pt x="176" y="125"/>
                    <a:pt x="171" y="126"/>
                    <a:pt x="171" y="126"/>
                  </a:cubicBezTo>
                  <a:cubicBezTo>
                    <a:pt x="171" y="126"/>
                    <a:pt x="171" y="126"/>
                    <a:pt x="170" y="127"/>
                  </a:cubicBezTo>
                  <a:cubicBezTo>
                    <a:pt x="170" y="127"/>
                    <a:pt x="170" y="127"/>
                    <a:pt x="170" y="127"/>
                  </a:cubicBezTo>
                  <a:cubicBezTo>
                    <a:pt x="169" y="127"/>
                    <a:pt x="169" y="127"/>
                    <a:pt x="168" y="127"/>
                  </a:cubicBezTo>
                  <a:cubicBezTo>
                    <a:pt x="166" y="128"/>
                    <a:pt x="166" y="128"/>
                    <a:pt x="165" y="128"/>
                  </a:cubicBezTo>
                  <a:cubicBezTo>
                    <a:pt x="165" y="128"/>
                    <a:pt x="165" y="128"/>
                    <a:pt x="165" y="128"/>
                  </a:cubicBezTo>
                  <a:cubicBezTo>
                    <a:pt x="164" y="128"/>
                    <a:pt x="164" y="128"/>
                    <a:pt x="164" y="128"/>
                  </a:cubicBezTo>
                  <a:cubicBezTo>
                    <a:pt x="163" y="128"/>
                    <a:pt x="163" y="128"/>
                    <a:pt x="163" y="128"/>
                  </a:cubicBezTo>
                  <a:cubicBezTo>
                    <a:pt x="162" y="128"/>
                    <a:pt x="162" y="128"/>
                    <a:pt x="162" y="129"/>
                  </a:cubicBezTo>
                  <a:cubicBezTo>
                    <a:pt x="162" y="130"/>
                    <a:pt x="161" y="131"/>
                    <a:pt x="161" y="132"/>
                  </a:cubicBezTo>
                  <a:cubicBezTo>
                    <a:pt x="160" y="133"/>
                    <a:pt x="159" y="134"/>
                    <a:pt x="159" y="134"/>
                  </a:cubicBezTo>
                  <a:cubicBezTo>
                    <a:pt x="159" y="135"/>
                    <a:pt x="158" y="136"/>
                    <a:pt x="158" y="137"/>
                  </a:cubicBezTo>
                  <a:cubicBezTo>
                    <a:pt x="157" y="139"/>
                    <a:pt x="156" y="140"/>
                    <a:pt x="155" y="140"/>
                  </a:cubicBezTo>
                  <a:cubicBezTo>
                    <a:pt x="155" y="141"/>
                    <a:pt x="155" y="141"/>
                    <a:pt x="154" y="142"/>
                  </a:cubicBezTo>
                  <a:cubicBezTo>
                    <a:pt x="154" y="142"/>
                    <a:pt x="154" y="142"/>
                    <a:pt x="153" y="143"/>
                  </a:cubicBezTo>
                  <a:cubicBezTo>
                    <a:pt x="152" y="144"/>
                    <a:pt x="151" y="145"/>
                    <a:pt x="151" y="146"/>
                  </a:cubicBezTo>
                  <a:cubicBezTo>
                    <a:pt x="150" y="146"/>
                    <a:pt x="150" y="147"/>
                    <a:pt x="150" y="147"/>
                  </a:cubicBezTo>
                  <a:cubicBezTo>
                    <a:pt x="150" y="147"/>
                    <a:pt x="150" y="147"/>
                    <a:pt x="150" y="147"/>
                  </a:cubicBezTo>
                  <a:cubicBezTo>
                    <a:pt x="150" y="148"/>
                    <a:pt x="150" y="148"/>
                    <a:pt x="149" y="148"/>
                  </a:cubicBezTo>
                  <a:cubicBezTo>
                    <a:pt x="149" y="148"/>
                    <a:pt x="149" y="148"/>
                    <a:pt x="148" y="148"/>
                  </a:cubicBezTo>
                  <a:cubicBezTo>
                    <a:pt x="148" y="148"/>
                    <a:pt x="148" y="148"/>
                    <a:pt x="147" y="148"/>
                  </a:cubicBezTo>
                  <a:cubicBezTo>
                    <a:pt x="147" y="148"/>
                    <a:pt x="147" y="148"/>
                    <a:pt x="146" y="148"/>
                  </a:cubicBezTo>
                  <a:cubicBezTo>
                    <a:pt x="146" y="148"/>
                    <a:pt x="146" y="148"/>
                    <a:pt x="146" y="148"/>
                  </a:cubicBezTo>
                  <a:cubicBezTo>
                    <a:pt x="145" y="147"/>
                    <a:pt x="143" y="147"/>
                    <a:pt x="142" y="147"/>
                  </a:cubicBezTo>
                  <a:cubicBezTo>
                    <a:pt x="141" y="147"/>
                    <a:pt x="141" y="146"/>
                    <a:pt x="141" y="146"/>
                  </a:cubicBezTo>
                  <a:cubicBezTo>
                    <a:pt x="140" y="146"/>
                    <a:pt x="140" y="145"/>
                    <a:pt x="140" y="144"/>
                  </a:cubicBezTo>
                  <a:cubicBezTo>
                    <a:pt x="139" y="143"/>
                    <a:pt x="139" y="142"/>
                    <a:pt x="139" y="142"/>
                  </a:cubicBezTo>
                  <a:cubicBezTo>
                    <a:pt x="139" y="142"/>
                    <a:pt x="138" y="140"/>
                    <a:pt x="138" y="139"/>
                  </a:cubicBezTo>
                  <a:cubicBezTo>
                    <a:pt x="138" y="139"/>
                    <a:pt x="138" y="138"/>
                    <a:pt x="138" y="138"/>
                  </a:cubicBezTo>
                  <a:cubicBezTo>
                    <a:pt x="138" y="137"/>
                    <a:pt x="138" y="135"/>
                    <a:pt x="138" y="133"/>
                  </a:cubicBezTo>
                  <a:cubicBezTo>
                    <a:pt x="138" y="133"/>
                    <a:pt x="139" y="132"/>
                    <a:pt x="139" y="132"/>
                  </a:cubicBezTo>
                  <a:cubicBezTo>
                    <a:pt x="139" y="131"/>
                    <a:pt x="138" y="127"/>
                    <a:pt x="140" y="126"/>
                  </a:cubicBezTo>
                  <a:cubicBezTo>
                    <a:pt x="142" y="124"/>
                    <a:pt x="144" y="123"/>
                    <a:pt x="144" y="123"/>
                  </a:cubicBezTo>
                  <a:cubicBezTo>
                    <a:pt x="144" y="123"/>
                    <a:pt x="144" y="123"/>
                    <a:pt x="143" y="123"/>
                  </a:cubicBezTo>
                  <a:cubicBezTo>
                    <a:pt x="143" y="122"/>
                    <a:pt x="143" y="122"/>
                    <a:pt x="143" y="122"/>
                  </a:cubicBezTo>
                  <a:cubicBezTo>
                    <a:pt x="143" y="122"/>
                    <a:pt x="143" y="121"/>
                    <a:pt x="144" y="120"/>
                  </a:cubicBezTo>
                  <a:cubicBezTo>
                    <a:pt x="144" y="120"/>
                    <a:pt x="144" y="119"/>
                    <a:pt x="144" y="119"/>
                  </a:cubicBezTo>
                  <a:cubicBezTo>
                    <a:pt x="145" y="119"/>
                    <a:pt x="145" y="118"/>
                    <a:pt x="146" y="118"/>
                  </a:cubicBezTo>
                  <a:cubicBezTo>
                    <a:pt x="147" y="116"/>
                    <a:pt x="147" y="116"/>
                    <a:pt x="148" y="113"/>
                  </a:cubicBezTo>
                  <a:cubicBezTo>
                    <a:pt x="150" y="110"/>
                    <a:pt x="150" y="108"/>
                    <a:pt x="150" y="108"/>
                  </a:cubicBezTo>
                  <a:cubicBezTo>
                    <a:pt x="150" y="108"/>
                    <a:pt x="150" y="109"/>
                    <a:pt x="148" y="109"/>
                  </a:cubicBezTo>
                  <a:cubicBezTo>
                    <a:pt x="147" y="109"/>
                    <a:pt x="146" y="110"/>
                    <a:pt x="146" y="110"/>
                  </a:cubicBezTo>
                  <a:cubicBezTo>
                    <a:pt x="146" y="111"/>
                    <a:pt x="143" y="111"/>
                    <a:pt x="142" y="111"/>
                  </a:cubicBezTo>
                  <a:cubicBezTo>
                    <a:pt x="142" y="111"/>
                    <a:pt x="141" y="111"/>
                    <a:pt x="141" y="111"/>
                  </a:cubicBezTo>
                  <a:cubicBezTo>
                    <a:pt x="141" y="111"/>
                    <a:pt x="141" y="111"/>
                    <a:pt x="141" y="110"/>
                  </a:cubicBezTo>
                  <a:cubicBezTo>
                    <a:pt x="141" y="109"/>
                    <a:pt x="142" y="109"/>
                    <a:pt x="142" y="108"/>
                  </a:cubicBezTo>
                  <a:cubicBezTo>
                    <a:pt x="142" y="108"/>
                    <a:pt x="144" y="107"/>
                    <a:pt x="145" y="107"/>
                  </a:cubicBezTo>
                  <a:cubicBezTo>
                    <a:pt x="146" y="107"/>
                    <a:pt x="146" y="107"/>
                    <a:pt x="146" y="107"/>
                  </a:cubicBezTo>
                  <a:cubicBezTo>
                    <a:pt x="146" y="107"/>
                    <a:pt x="146" y="107"/>
                    <a:pt x="146" y="106"/>
                  </a:cubicBezTo>
                  <a:cubicBezTo>
                    <a:pt x="147" y="106"/>
                    <a:pt x="147" y="106"/>
                    <a:pt x="148" y="106"/>
                  </a:cubicBezTo>
                  <a:cubicBezTo>
                    <a:pt x="148" y="105"/>
                    <a:pt x="148" y="105"/>
                    <a:pt x="148" y="105"/>
                  </a:cubicBezTo>
                  <a:cubicBezTo>
                    <a:pt x="149" y="105"/>
                    <a:pt x="150" y="105"/>
                    <a:pt x="150" y="104"/>
                  </a:cubicBezTo>
                  <a:cubicBezTo>
                    <a:pt x="150" y="104"/>
                    <a:pt x="150" y="104"/>
                    <a:pt x="150" y="104"/>
                  </a:cubicBezTo>
                  <a:cubicBezTo>
                    <a:pt x="151" y="104"/>
                    <a:pt x="151" y="104"/>
                    <a:pt x="151" y="104"/>
                  </a:cubicBezTo>
                  <a:cubicBezTo>
                    <a:pt x="152" y="104"/>
                    <a:pt x="154" y="103"/>
                    <a:pt x="153" y="103"/>
                  </a:cubicBezTo>
                  <a:cubicBezTo>
                    <a:pt x="152" y="102"/>
                    <a:pt x="152" y="102"/>
                    <a:pt x="152" y="102"/>
                  </a:cubicBezTo>
                  <a:cubicBezTo>
                    <a:pt x="151" y="102"/>
                    <a:pt x="150" y="100"/>
                    <a:pt x="149" y="100"/>
                  </a:cubicBezTo>
                  <a:cubicBezTo>
                    <a:pt x="149" y="100"/>
                    <a:pt x="149" y="100"/>
                    <a:pt x="149" y="100"/>
                  </a:cubicBezTo>
                  <a:cubicBezTo>
                    <a:pt x="148" y="100"/>
                    <a:pt x="148" y="100"/>
                    <a:pt x="148" y="100"/>
                  </a:cubicBezTo>
                  <a:cubicBezTo>
                    <a:pt x="147" y="100"/>
                    <a:pt x="146" y="100"/>
                    <a:pt x="146" y="100"/>
                  </a:cubicBezTo>
                  <a:cubicBezTo>
                    <a:pt x="146" y="100"/>
                    <a:pt x="148" y="97"/>
                    <a:pt x="149" y="96"/>
                  </a:cubicBezTo>
                  <a:cubicBezTo>
                    <a:pt x="149" y="95"/>
                    <a:pt x="150" y="93"/>
                    <a:pt x="150" y="93"/>
                  </a:cubicBezTo>
                  <a:cubicBezTo>
                    <a:pt x="150" y="93"/>
                    <a:pt x="149" y="93"/>
                    <a:pt x="149" y="93"/>
                  </a:cubicBezTo>
                  <a:cubicBezTo>
                    <a:pt x="148" y="92"/>
                    <a:pt x="147" y="92"/>
                    <a:pt x="148" y="91"/>
                  </a:cubicBezTo>
                  <a:cubicBezTo>
                    <a:pt x="148" y="89"/>
                    <a:pt x="148" y="87"/>
                    <a:pt x="148" y="86"/>
                  </a:cubicBezTo>
                  <a:cubicBezTo>
                    <a:pt x="148" y="86"/>
                    <a:pt x="149" y="85"/>
                    <a:pt x="149" y="85"/>
                  </a:cubicBezTo>
                  <a:cubicBezTo>
                    <a:pt x="149" y="85"/>
                    <a:pt x="149" y="85"/>
                    <a:pt x="149" y="85"/>
                  </a:cubicBezTo>
                  <a:cubicBezTo>
                    <a:pt x="149" y="84"/>
                    <a:pt x="149" y="83"/>
                    <a:pt x="149" y="83"/>
                  </a:cubicBezTo>
                  <a:cubicBezTo>
                    <a:pt x="149" y="83"/>
                    <a:pt x="147" y="83"/>
                    <a:pt x="146" y="82"/>
                  </a:cubicBezTo>
                  <a:cubicBezTo>
                    <a:pt x="146" y="82"/>
                    <a:pt x="145" y="82"/>
                    <a:pt x="145" y="82"/>
                  </a:cubicBezTo>
                  <a:cubicBezTo>
                    <a:pt x="144" y="82"/>
                    <a:pt x="144" y="82"/>
                    <a:pt x="144" y="82"/>
                  </a:cubicBezTo>
                  <a:cubicBezTo>
                    <a:pt x="143" y="82"/>
                    <a:pt x="141" y="81"/>
                    <a:pt x="141" y="81"/>
                  </a:cubicBezTo>
                  <a:cubicBezTo>
                    <a:pt x="140" y="82"/>
                    <a:pt x="140" y="82"/>
                    <a:pt x="139" y="82"/>
                  </a:cubicBezTo>
                  <a:cubicBezTo>
                    <a:pt x="138" y="83"/>
                    <a:pt x="138" y="83"/>
                    <a:pt x="138" y="83"/>
                  </a:cubicBezTo>
                  <a:cubicBezTo>
                    <a:pt x="138" y="80"/>
                    <a:pt x="138" y="79"/>
                    <a:pt x="137" y="78"/>
                  </a:cubicBezTo>
                  <a:cubicBezTo>
                    <a:pt x="138" y="75"/>
                    <a:pt x="139" y="75"/>
                    <a:pt x="140" y="73"/>
                  </a:cubicBezTo>
                  <a:cubicBezTo>
                    <a:pt x="142" y="70"/>
                    <a:pt x="143" y="68"/>
                    <a:pt x="146" y="66"/>
                  </a:cubicBezTo>
                  <a:cubicBezTo>
                    <a:pt x="147" y="64"/>
                    <a:pt x="148" y="63"/>
                    <a:pt x="149" y="62"/>
                  </a:cubicBezTo>
                  <a:cubicBezTo>
                    <a:pt x="150" y="59"/>
                    <a:pt x="150" y="58"/>
                    <a:pt x="152" y="56"/>
                  </a:cubicBezTo>
                  <a:cubicBezTo>
                    <a:pt x="152" y="56"/>
                    <a:pt x="152" y="56"/>
                    <a:pt x="152" y="56"/>
                  </a:cubicBezTo>
                  <a:cubicBezTo>
                    <a:pt x="153" y="56"/>
                    <a:pt x="153" y="56"/>
                    <a:pt x="153" y="56"/>
                  </a:cubicBezTo>
                  <a:cubicBezTo>
                    <a:pt x="153" y="56"/>
                    <a:pt x="153" y="56"/>
                    <a:pt x="154" y="56"/>
                  </a:cubicBezTo>
                  <a:cubicBezTo>
                    <a:pt x="154" y="55"/>
                    <a:pt x="155" y="54"/>
                    <a:pt x="157" y="54"/>
                  </a:cubicBezTo>
                  <a:cubicBezTo>
                    <a:pt x="158" y="53"/>
                    <a:pt x="159" y="53"/>
                    <a:pt x="159" y="53"/>
                  </a:cubicBezTo>
                  <a:cubicBezTo>
                    <a:pt x="159" y="53"/>
                    <a:pt x="159" y="53"/>
                    <a:pt x="159" y="53"/>
                  </a:cubicBezTo>
                  <a:cubicBezTo>
                    <a:pt x="160" y="52"/>
                    <a:pt x="161" y="52"/>
                    <a:pt x="162" y="52"/>
                  </a:cubicBezTo>
                  <a:cubicBezTo>
                    <a:pt x="162" y="52"/>
                    <a:pt x="162" y="51"/>
                    <a:pt x="163" y="50"/>
                  </a:cubicBezTo>
                  <a:cubicBezTo>
                    <a:pt x="164" y="50"/>
                    <a:pt x="164" y="50"/>
                    <a:pt x="164" y="50"/>
                  </a:cubicBezTo>
                  <a:cubicBezTo>
                    <a:pt x="164" y="50"/>
                    <a:pt x="164" y="50"/>
                    <a:pt x="164" y="50"/>
                  </a:cubicBezTo>
                  <a:cubicBezTo>
                    <a:pt x="165" y="50"/>
                    <a:pt x="165" y="50"/>
                    <a:pt x="165" y="50"/>
                  </a:cubicBezTo>
                  <a:cubicBezTo>
                    <a:pt x="165" y="50"/>
                    <a:pt x="165" y="50"/>
                    <a:pt x="165" y="50"/>
                  </a:cubicBezTo>
                  <a:cubicBezTo>
                    <a:pt x="166" y="50"/>
                    <a:pt x="166" y="50"/>
                    <a:pt x="166" y="50"/>
                  </a:cubicBezTo>
                  <a:cubicBezTo>
                    <a:pt x="167" y="50"/>
                    <a:pt x="167" y="50"/>
                    <a:pt x="168" y="50"/>
                  </a:cubicBezTo>
                  <a:cubicBezTo>
                    <a:pt x="168" y="50"/>
                    <a:pt x="169" y="50"/>
                    <a:pt x="169" y="50"/>
                  </a:cubicBezTo>
                  <a:cubicBezTo>
                    <a:pt x="170" y="50"/>
                    <a:pt x="170" y="49"/>
                    <a:pt x="170" y="49"/>
                  </a:cubicBezTo>
                  <a:cubicBezTo>
                    <a:pt x="170" y="50"/>
                    <a:pt x="170" y="50"/>
                    <a:pt x="170" y="50"/>
                  </a:cubicBezTo>
                  <a:cubicBezTo>
                    <a:pt x="173" y="50"/>
                    <a:pt x="174" y="51"/>
                    <a:pt x="176" y="52"/>
                  </a:cubicBezTo>
                  <a:cubicBezTo>
                    <a:pt x="177" y="52"/>
                    <a:pt x="178" y="51"/>
                    <a:pt x="178" y="50"/>
                  </a:cubicBezTo>
                  <a:cubicBezTo>
                    <a:pt x="178" y="50"/>
                    <a:pt x="178" y="50"/>
                    <a:pt x="179" y="50"/>
                  </a:cubicBezTo>
                  <a:cubicBezTo>
                    <a:pt x="179" y="50"/>
                    <a:pt x="179" y="51"/>
                    <a:pt x="179" y="52"/>
                  </a:cubicBezTo>
                  <a:cubicBezTo>
                    <a:pt x="180" y="52"/>
                    <a:pt x="180" y="52"/>
                    <a:pt x="181" y="53"/>
                  </a:cubicBezTo>
                  <a:cubicBezTo>
                    <a:pt x="183" y="50"/>
                    <a:pt x="184" y="49"/>
                    <a:pt x="186" y="47"/>
                  </a:cubicBezTo>
                  <a:cubicBezTo>
                    <a:pt x="187" y="47"/>
                    <a:pt x="187" y="47"/>
                    <a:pt x="187" y="47"/>
                  </a:cubicBezTo>
                  <a:cubicBezTo>
                    <a:pt x="188" y="47"/>
                    <a:pt x="189" y="47"/>
                    <a:pt x="190" y="46"/>
                  </a:cubicBezTo>
                  <a:cubicBezTo>
                    <a:pt x="193" y="46"/>
                    <a:pt x="194" y="46"/>
                    <a:pt x="197" y="46"/>
                  </a:cubicBezTo>
                  <a:cubicBezTo>
                    <a:pt x="197" y="46"/>
                    <a:pt x="198" y="44"/>
                    <a:pt x="199" y="44"/>
                  </a:cubicBezTo>
                  <a:cubicBezTo>
                    <a:pt x="199" y="45"/>
                    <a:pt x="201" y="50"/>
                    <a:pt x="201" y="50"/>
                  </a:cubicBezTo>
                  <a:cubicBezTo>
                    <a:pt x="202" y="50"/>
                    <a:pt x="203" y="50"/>
                    <a:pt x="204" y="50"/>
                  </a:cubicBezTo>
                  <a:cubicBezTo>
                    <a:pt x="204" y="50"/>
                    <a:pt x="204" y="50"/>
                    <a:pt x="204" y="50"/>
                  </a:cubicBezTo>
                  <a:cubicBezTo>
                    <a:pt x="204" y="51"/>
                    <a:pt x="204" y="51"/>
                    <a:pt x="204" y="51"/>
                  </a:cubicBezTo>
                  <a:cubicBezTo>
                    <a:pt x="205" y="51"/>
                    <a:pt x="205" y="51"/>
                    <a:pt x="205" y="51"/>
                  </a:cubicBezTo>
                  <a:cubicBezTo>
                    <a:pt x="205" y="51"/>
                    <a:pt x="205" y="51"/>
                    <a:pt x="205" y="51"/>
                  </a:cubicBezTo>
                  <a:cubicBezTo>
                    <a:pt x="205" y="53"/>
                    <a:pt x="206" y="54"/>
                    <a:pt x="206" y="54"/>
                  </a:cubicBezTo>
                  <a:cubicBezTo>
                    <a:pt x="208" y="53"/>
                    <a:pt x="208" y="52"/>
                    <a:pt x="209" y="50"/>
                  </a:cubicBezTo>
                  <a:cubicBezTo>
                    <a:pt x="210" y="50"/>
                    <a:pt x="211" y="50"/>
                    <a:pt x="211" y="49"/>
                  </a:cubicBezTo>
                  <a:cubicBezTo>
                    <a:pt x="212" y="48"/>
                    <a:pt x="213" y="48"/>
                    <a:pt x="214" y="47"/>
                  </a:cubicBezTo>
                  <a:cubicBezTo>
                    <a:pt x="217" y="48"/>
                    <a:pt x="218" y="48"/>
                    <a:pt x="221" y="50"/>
                  </a:cubicBezTo>
                  <a:cubicBezTo>
                    <a:pt x="220" y="51"/>
                    <a:pt x="219" y="53"/>
                    <a:pt x="218" y="54"/>
                  </a:cubicBezTo>
                  <a:cubicBezTo>
                    <a:pt x="217" y="56"/>
                    <a:pt x="216" y="57"/>
                    <a:pt x="214" y="59"/>
                  </a:cubicBezTo>
                  <a:cubicBezTo>
                    <a:pt x="213" y="60"/>
                    <a:pt x="212" y="61"/>
                    <a:pt x="211" y="62"/>
                  </a:cubicBezTo>
                  <a:cubicBezTo>
                    <a:pt x="211" y="62"/>
                    <a:pt x="210" y="63"/>
                    <a:pt x="210" y="63"/>
                  </a:cubicBezTo>
                  <a:cubicBezTo>
                    <a:pt x="210" y="64"/>
                    <a:pt x="210" y="66"/>
                    <a:pt x="210" y="66"/>
                  </a:cubicBezTo>
                  <a:cubicBezTo>
                    <a:pt x="210" y="68"/>
                    <a:pt x="209" y="70"/>
                    <a:pt x="209" y="72"/>
                  </a:cubicBezTo>
                  <a:cubicBezTo>
                    <a:pt x="209" y="72"/>
                    <a:pt x="208" y="73"/>
                    <a:pt x="207" y="73"/>
                  </a:cubicBezTo>
                  <a:cubicBezTo>
                    <a:pt x="207" y="73"/>
                    <a:pt x="207" y="73"/>
                    <a:pt x="207" y="73"/>
                  </a:cubicBezTo>
                  <a:cubicBezTo>
                    <a:pt x="206" y="74"/>
                    <a:pt x="206" y="76"/>
                    <a:pt x="206" y="76"/>
                  </a:cubicBezTo>
                  <a:cubicBezTo>
                    <a:pt x="206" y="76"/>
                    <a:pt x="206" y="76"/>
                    <a:pt x="207" y="76"/>
                  </a:cubicBezTo>
                  <a:cubicBezTo>
                    <a:pt x="207" y="76"/>
                    <a:pt x="207" y="76"/>
                    <a:pt x="207" y="76"/>
                  </a:cubicBezTo>
                  <a:cubicBezTo>
                    <a:pt x="207" y="76"/>
                    <a:pt x="208" y="79"/>
                    <a:pt x="208" y="80"/>
                  </a:cubicBezTo>
                  <a:cubicBezTo>
                    <a:pt x="208" y="81"/>
                    <a:pt x="209" y="83"/>
                    <a:pt x="208" y="84"/>
                  </a:cubicBezTo>
                  <a:cubicBezTo>
                    <a:pt x="208" y="84"/>
                    <a:pt x="207" y="83"/>
                    <a:pt x="207" y="83"/>
                  </a:cubicBezTo>
                  <a:cubicBezTo>
                    <a:pt x="206" y="83"/>
                    <a:pt x="205" y="81"/>
                    <a:pt x="205" y="81"/>
                  </a:cubicBezTo>
                  <a:cubicBezTo>
                    <a:pt x="204" y="82"/>
                    <a:pt x="204" y="82"/>
                    <a:pt x="204" y="83"/>
                  </a:cubicBezTo>
                  <a:cubicBezTo>
                    <a:pt x="203" y="83"/>
                    <a:pt x="203" y="84"/>
                    <a:pt x="203" y="84"/>
                  </a:cubicBezTo>
                  <a:cubicBezTo>
                    <a:pt x="203" y="84"/>
                    <a:pt x="205" y="88"/>
                    <a:pt x="205" y="89"/>
                  </a:cubicBezTo>
                  <a:cubicBezTo>
                    <a:pt x="206" y="89"/>
                    <a:pt x="206" y="89"/>
                    <a:pt x="206" y="89"/>
                  </a:cubicBezTo>
                  <a:cubicBezTo>
                    <a:pt x="206" y="90"/>
                    <a:pt x="206" y="91"/>
                    <a:pt x="206" y="91"/>
                  </a:cubicBezTo>
                  <a:cubicBezTo>
                    <a:pt x="206" y="92"/>
                    <a:pt x="206" y="92"/>
                    <a:pt x="206" y="92"/>
                  </a:cubicBezTo>
                  <a:cubicBezTo>
                    <a:pt x="206" y="92"/>
                    <a:pt x="206" y="92"/>
                    <a:pt x="206" y="93"/>
                  </a:cubicBezTo>
                  <a:cubicBezTo>
                    <a:pt x="206" y="93"/>
                    <a:pt x="206" y="93"/>
                    <a:pt x="206" y="94"/>
                  </a:cubicBezTo>
                  <a:cubicBezTo>
                    <a:pt x="206" y="94"/>
                    <a:pt x="206" y="94"/>
                    <a:pt x="206" y="94"/>
                  </a:cubicBezTo>
                  <a:cubicBezTo>
                    <a:pt x="203" y="95"/>
                    <a:pt x="202" y="95"/>
                    <a:pt x="200" y="96"/>
                  </a:cubicBezTo>
                  <a:cubicBezTo>
                    <a:pt x="200" y="96"/>
                    <a:pt x="201" y="98"/>
                    <a:pt x="201" y="99"/>
                  </a:cubicBezTo>
                  <a:cubicBezTo>
                    <a:pt x="201" y="99"/>
                    <a:pt x="201" y="99"/>
                    <a:pt x="201" y="100"/>
                  </a:cubicBezTo>
                  <a:cubicBezTo>
                    <a:pt x="201" y="101"/>
                    <a:pt x="201" y="102"/>
                    <a:pt x="201" y="103"/>
                  </a:cubicBezTo>
                  <a:cubicBezTo>
                    <a:pt x="201" y="103"/>
                    <a:pt x="201" y="104"/>
                    <a:pt x="201" y="104"/>
                  </a:cubicBezTo>
                  <a:cubicBezTo>
                    <a:pt x="200" y="104"/>
                    <a:pt x="199" y="106"/>
                    <a:pt x="198" y="108"/>
                  </a:cubicBezTo>
                  <a:cubicBezTo>
                    <a:pt x="198" y="109"/>
                    <a:pt x="197" y="111"/>
                    <a:pt x="197" y="111"/>
                  </a:cubicBezTo>
                  <a:cubicBezTo>
                    <a:pt x="197" y="111"/>
                    <a:pt x="196" y="111"/>
                    <a:pt x="196" y="111"/>
                  </a:cubicBezTo>
                  <a:cubicBezTo>
                    <a:pt x="195" y="112"/>
                    <a:pt x="195" y="112"/>
                    <a:pt x="194" y="113"/>
                  </a:cubicBezTo>
                  <a:cubicBezTo>
                    <a:pt x="194" y="113"/>
                    <a:pt x="194" y="114"/>
                    <a:pt x="193" y="115"/>
                  </a:cubicBezTo>
                  <a:cubicBezTo>
                    <a:pt x="193" y="115"/>
                    <a:pt x="193" y="115"/>
                    <a:pt x="193" y="115"/>
                  </a:cubicBezTo>
                  <a:cubicBezTo>
                    <a:pt x="192" y="116"/>
                    <a:pt x="191" y="116"/>
                    <a:pt x="191" y="117"/>
                  </a:cubicBezTo>
                  <a:cubicBezTo>
                    <a:pt x="190" y="117"/>
                    <a:pt x="189" y="117"/>
                    <a:pt x="189" y="117"/>
                  </a:cubicBezTo>
                  <a:cubicBezTo>
                    <a:pt x="189" y="117"/>
                    <a:pt x="187" y="115"/>
                    <a:pt x="186" y="115"/>
                  </a:cubicBezTo>
                  <a:cubicBezTo>
                    <a:pt x="186" y="115"/>
                    <a:pt x="185" y="115"/>
                    <a:pt x="185" y="116"/>
                  </a:cubicBezTo>
                  <a:cubicBezTo>
                    <a:pt x="185" y="116"/>
                    <a:pt x="184" y="116"/>
                    <a:pt x="183" y="116"/>
                  </a:cubicBezTo>
                  <a:cubicBezTo>
                    <a:pt x="183" y="116"/>
                    <a:pt x="183" y="116"/>
                    <a:pt x="182" y="116"/>
                  </a:cubicBezTo>
                  <a:cubicBezTo>
                    <a:pt x="181" y="117"/>
                    <a:pt x="180" y="117"/>
                    <a:pt x="179" y="117"/>
                  </a:cubicBezTo>
                  <a:close/>
                  <a:moveTo>
                    <a:pt x="351" y="355"/>
                  </a:moveTo>
                  <a:cubicBezTo>
                    <a:pt x="351" y="356"/>
                    <a:pt x="350" y="357"/>
                    <a:pt x="349" y="358"/>
                  </a:cubicBezTo>
                  <a:cubicBezTo>
                    <a:pt x="346" y="361"/>
                    <a:pt x="349" y="365"/>
                    <a:pt x="348" y="368"/>
                  </a:cubicBezTo>
                  <a:cubicBezTo>
                    <a:pt x="346" y="370"/>
                    <a:pt x="345" y="373"/>
                    <a:pt x="344" y="375"/>
                  </a:cubicBezTo>
                  <a:cubicBezTo>
                    <a:pt x="344" y="377"/>
                    <a:pt x="344" y="378"/>
                    <a:pt x="344" y="380"/>
                  </a:cubicBezTo>
                  <a:cubicBezTo>
                    <a:pt x="344" y="380"/>
                    <a:pt x="343" y="381"/>
                    <a:pt x="343" y="381"/>
                  </a:cubicBezTo>
                  <a:cubicBezTo>
                    <a:pt x="343" y="381"/>
                    <a:pt x="342" y="382"/>
                    <a:pt x="342" y="382"/>
                  </a:cubicBezTo>
                  <a:cubicBezTo>
                    <a:pt x="342" y="382"/>
                    <a:pt x="341" y="383"/>
                    <a:pt x="341" y="383"/>
                  </a:cubicBezTo>
                  <a:cubicBezTo>
                    <a:pt x="341" y="383"/>
                    <a:pt x="341" y="383"/>
                    <a:pt x="341" y="383"/>
                  </a:cubicBezTo>
                  <a:cubicBezTo>
                    <a:pt x="339" y="384"/>
                    <a:pt x="337" y="385"/>
                    <a:pt x="337" y="385"/>
                  </a:cubicBezTo>
                  <a:cubicBezTo>
                    <a:pt x="337" y="385"/>
                    <a:pt x="337" y="385"/>
                    <a:pt x="337" y="385"/>
                  </a:cubicBezTo>
                  <a:cubicBezTo>
                    <a:pt x="337" y="385"/>
                    <a:pt x="336" y="385"/>
                    <a:pt x="336" y="386"/>
                  </a:cubicBezTo>
                  <a:cubicBezTo>
                    <a:pt x="335" y="386"/>
                    <a:pt x="335" y="387"/>
                    <a:pt x="334" y="387"/>
                  </a:cubicBezTo>
                  <a:cubicBezTo>
                    <a:pt x="334" y="387"/>
                    <a:pt x="333" y="387"/>
                    <a:pt x="333" y="387"/>
                  </a:cubicBezTo>
                  <a:cubicBezTo>
                    <a:pt x="333" y="387"/>
                    <a:pt x="332" y="387"/>
                    <a:pt x="332" y="387"/>
                  </a:cubicBezTo>
                  <a:cubicBezTo>
                    <a:pt x="331" y="387"/>
                    <a:pt x="331" y="387"/>
                    <a:pt x="331" y="387"/>
                  </a:cubicBezTo>
                  <a:cubicBezTo>
                    <a:pt x="331" y="387"/>
                    <a:pt x="331" y="387"/>
                    <a:pt x="331" y="387"/>
                  </a:cubicBezTo>
                  <a:cubicBezTo>
                    <a:pt x="329" y="386"/>
                    <a:pt x="329" y="386"/>
                    <a:pt x="329" y="385"/>
                  </a:cubicBezTo>
                  <a:cubicBezTo>
                    <a:pt x="329" y="384"/>
                    <a:pt x="329" y="384"/>
                    <a:pt x="329" y="383"/>
                  </a:cubicBezTo>
                  <a:cubicBezTo>
                    <a:pt x="328" y="382"/>
                    <a:pt x="328" y="381"/>
                    <a:pt x="329" y="380"/>
                  </a:cubicBezTo>
                  <a:cubicBezTo>
                    <a:pt x="330" y="379"/>
                    <a:pt x="330" y="379"/>
                    <a:pt x="330" y="379"/>
                  </a:cubicBezTo>
                  <a:cubicBezTo>
                    <a:pt x="331" y="379"/>
                    <a:pt x="331" y="379"/>
                    <a:pt x="331" y="378"/>
                  </a:cubicBezTo>
                  <a:cubicBezTo>
                    <a:pt x="332" y="378"/>
                    <a:pt x="332" y="378"/>
                    <a:pt x="332" y="377"/>
                  </a:cubicBezTo>
                  <a:cubicBezTo>
                    <a:pt x="332" y="377"/>
                    <a:pt x="332" y="376"/>
                    <a:pt x="332" y="375"/>
                  </a:cubicBezTo>
                  <a:cubicBezTo>
                    <a:pt x="333" y="374"/>
                    <a:pt x="333" y="374"/>
                    <a:pt x="333" y="374"/>
                  </a:cubicBezTo>
                  <a:cubicBezTo>
                    <a:pt x="333" y="373"/>
                    <a:pt x="333" y="373"/>
                    <a:pt x="333" y="373"/>
                  </a:cubicBezTo>
                  <a:cubicBezTo>
                    <a:pt x="332" y="374"/>
                    <a:pt x="332" y="374"/>
                    <a:pt x="332" y="374"/>
                  </a:cubicBezTo>
                  <a:cubicBezTo>
                    <a:pt x="332" y="374"/>
                    <a:pt x="332" y="374"/>
                    <a:pt x="333" y="373"/>
                  </a:cubicBezTo>
                  <a:cubicBezTo>
                    <a:pt x="333" y="373"/>
                    <a:pt x="333" y="373"/>
                    <a:pt x="333" y="373"/>
                  </a:cubicBezTo>
                  <a:cubicBezTo>
                    <a:pt x="333" y="372"/>
                    <a:pt x="333" y="372"/>
                    <a:pt x="333" y="372"/>
                  </a:cubicBezTo>
                  <a:cubicBezTo>
                    <a:pt x="333" y="371"/>
                    <a:pt x="333" y="371"/>
                    <a:pt x="333" y="370"/>
                  </a:cubicBezTo>
                  <a:cubicBezTo>
                    <a:pt x="334" y="370"/>
                    <a:pt x="334" y="369"/>
                    <a:pt x="334" y="369"/>
                  </a:cubicBezTo>
                  <a:cubicBezTo>
                    <a:pt x="334" y="369"/>
                    <a:pt x="334" y="368"/>
                    <a:pt x="335" y="368"/>
                  </a:cubicBezTo>
                  <a:cubicBezTo>
                    <a:pt x="336" y="364"/>
                    <a:pt x="337" y="361"/>
                    <a:pt x="337" y="360"/>
                  </a:cubicBezTo>
                  <a:cubicBezTo>
                    <a:pt x="337" y="360"/>
                    <a:pt x="337" y="360"/>
                    <a:pt x="337" y="360"/>
                  </a:cubicBezTo>
                  <a:cubicBezTo>
                    <a:pt x="338" y="359"/>
                    <a:pt x="338" y="359"/>
                    <a:pt x="338" y="359"/>
                  </a:cubicBezTo>
                  <a:cubicBezTo>
                    <a:pt x="338" y="359"/>
                    <a:pt x="338" y="361"/>
                    <a:pt x="339" y="361"/>
                  </a:cubicBezTo>
                  <a:cubicBezTo>
                    <a:pt x="339" y="361"/>
                    <a:pt x="339" y="361"/>
                    <a:pt x="340" y="361"/>
                  </a:cubicBezTo>
                  <a:cubicBezTo>
                    <a:pt x="340" y="361"/>
                    <a:pt x="341" y="360"/>
                    <a:pt x="341" y="359"/>
                  </a:cubicBezTo>
                  <a:cubicBezTo>
                    <a:pt x="341" y="359"/>
                    <a:pt x="341" y="359"/>
                    <a:pt x="341" y="359"/>
                  </a:cubicBezTo>
                  <a:cubicBezTo>
                    <a:pt x="341" y="359"/>
                    <a:pt x="341" y="359"/>
                    <a:pt x="341" y="359"/>
                  </a:cubicBezTo>
                  <a:cubicBezTo>
                    <a:pt x="342" y="358"/>
                    <a:pt x="342" y="357"/>
                    <a:pt x="343" y="356"/>
                  </a:cubicBezTo>
                  <a:cubicBezTo>
                    <a:pt x="344" y="355"/>
                    <a:pt x="345" y="354"/>
                    <a:pt x="346" y="353"/>
                  </a:cubicBezTo>
                  <a:cubicBezTo>
                    <a:pt x="346" y="351"/>
                    <a:pt x="347" y="350"/>
                    <a:pt x="347" y="350"/>
                  </a:cubicBezTo>
                  <a:cubicBezTo>
                    <a:pt x="347" y="350"/>
                    <a:pt x="349" y="349"/>
                    <a:pt x="349" y="349"/>
                  </a:cubicBezTo>
                  <a:cubicBezTo>
                    <a:pt x="350" y="349"/>
                    <a:pt x="350" y="349"/>
                    <a:pt x="350" y="350"/>
                  </a:cubicBezTo>
                  <a:cubicBezTo>
                    <a:pt x="350" y="350"/>
                    <a:pt x="350" y="351"/>
                    <a:pt x="350" y="351"/>
                  </a:cubicBezTo>
                  <a:cubicBezTo>
                    <a:pt x="350" y="352"/>
                    <a:pt x="351" y="353"/>
                    <a:pt x="351" y="354"/>
                  </a:cubicBezTo>
                  <a:cubicBezTo>
                    <a:pt x="351" y="354"/>
                    <a:pt x="351" y="355"/>
                    <a:pt x="351" y="355"/>
                  </a:cubicBezTo>
                  <a:close/>
                  <a:moveTo>
                    <a:pt x="437" y="294"/>
                  </a:moveTo>
                  <a:cubicBezTo>
                    <a:pt x="437" y="294"/>
                    <a:pt x="437" y="295"/>
                    <a:pt x="437" y="295"/>
                  </a:cubicBezTo>
                  <a:cubicBezTo>
                    <a:pt x="437" y="296"/>
                    <a:pt x="437" y="296"/>
                    <a:pt x="437" y="297"/>
                  </a:cubicBezTo>
                  <a:cubicBezTo>
                    <a:pt x="437" y="297"/>
                    <a:pt x="437" y="298"/>
                    <a:pt x="437" y="298"/>
                  </a:cubicBezTo>
                  <a:cubicBezTo>
                    <a:pt x="437" y="299"/>
                    <a:pt x="437" y="300"/>
                    <a:pt x="437" y="300"/>
                  </a:cubicBezTo>
                  <a:cubicBezTo>
                    <a:pt x="437" y="301"/>
                    <a:pt x="437" y="303"/>
                    <a:pt x="437" y="303"/>
                  </a:cubicBezTo>
                  <a:cubicBezTo>
                    <a:pt x="435" y="303"/>
                    <a:pt x="434" y="304"/>
                    <a:pt x="433" y="304"/>
                  </a:cubicBezTo>
                  <a:cubicBezTo>
                    <a:pt x="433" y="304"/>
                    <a:pt x="433" y="303"/>
                    <a:pt x="432" y="301"/>
                  </a:cubicBezTo>
                  <a:cubicBezTo>
                    <a:pt x="432" y="298"/>
                    <a:pt x="431" y="294"/>
                    <a:pt x="431" y="294"/>
                  </a:cubicBezTo>
                  <a:cubicBezTo>
                    <a:pt x="431" y="294"/>
                    <a:pt x="431" y="294"/>
                    <a:pt x="432" y="294"/>
                  </a:cubicBezTo>
                  <a:cubicBezTo>
                    <a:pt x="432" y="294"/>
                    <a:pt x="432" y="294"/>
                    <a:pt x="433" y="294"/>
                  </a:cubicBezTo>
                  <a:cubicBezTo>
                    <a:pt x="433" y="294"/>
                    <a:pt x="434" y="294"/>
                    <a:pt x="434" y="294"/>
                  </a:cubicBezTo>
                  <a:cubicBezTo>
                    <a:pt x="434" y="294"/>
                    <a:pt x="434" y="294"/>
                    <a:pt x="434" y="294"/>
                  </a:cubicBezTo>
                  <a:cubicBezTo>
                    <a:pt x="435" y="293"/>
                    <a:pt x="436" y="292"/>
                    <a:pt x="437" y="292"/>
                  </a:cubicBezTo>
                  <a:cubicBezTo>
                    <a:pt x="437" y="292"/>
                    <a:pt x="437" y="293"/>
                    <a:pt x="437" y="293"/>
                  </a:cubicBezTo>
                  <a:cubicBezTo>
                    <a:pt x="437" y="293"/>
                    <a:pt x="437" y="293"/>
                    <a:pt x="437" y="294"/>
                  </a:cubicBezTo>
                  <a:close/>
                  <a:moveTo>
                    <a:pt x="496" y="319"/>
                  </a:moveTo>
                  <a:cubicBezTo>
                    <a:pt x="495" y="319"/>
                    <a:pt x="494" y="320"/>
                    <a:pt x="493" y="321"/>
                  </a:cubicBezTo>
                  <a:cubicBezTo>
                    <a:pt x="493" y="321"/>
                    <a:pt x="492" y="321"/>
                    <a:pt x="491" y="322"/>
                  </a:cubicBezTo>
                  <a:cubicBezTo>
                    <a:pt x="490" y="322"/>
                    <a:pt x="490" y="323"/>
                    <a:pt x="489" y="325"/>
                  </a:cubicBezTo>
                  <a:cubicBezTo>
                    <a:pt x="488" y="326"/>
                    <a:pt x="487" y="327"/>
                    <a:pt x="487" y="327"/>
                  </a:cubicBezTo>
                  <a:cubicBezTo>
                    <a:pt x="487" y="328"/>
                    <a:pt x="487" y="328"/>
                    <a:pt x="487" y="328"/>
                  </a:cubicBezTo>
                  <a:cubicBezTo>
                    <a:pt x="487" y="328"/>
                    <a:pt x="486" y="328"/>
                    <a:pt x="484" y="328"/>
                  </a:cubicBezTo>
                  <a:cubicBezTo>
                    <a:pt x="484" y="328"/>
                    <a:pt x="484" y="328"/>
                    <a:pt x="484" y="328"/>
                  </a:cubicBezTo>
                  <a:cubicBezTo>
                    <a:pt x="483" y="328"/>
                    <a:pt x="483" y="328"/>
                    <a:pt x="483" y="328"/>
                  </a:cubicBezTo>
                  <a:cubicBezTo>
                    <a:pt x="483" y="328"/>
                    <a:pt x="483" y="327"/>
                    <a:pt x="482" y="327"/>
                  </a:cubicBezTo>
                  <a:cubicBezTo>
                    <a:pt x="481" y="327"/>
                    <a:pt x="481" y="327"/>
                    <a:pt x="481" y="327"/>
                  </a:cubicBezTo>
                  <a:cubicBezTo>
                    <a:pt x="480" y="326"/>
                    <a:pt x="479" y="325"/>
                    <a:pt x="479" y="325"/>
                  </a:cubicBezTo>
                  <a:cubicBezTo>
                    <a:pt x="479" y="324"/>
                    <a:pt x="479" y="324"/>
                    <a:pt x="479" y="324"/>
                  </a:cubicBezTo>
                  <a:cubicBezTo>
                    <a:pt x="479" y="324"/>
                    <a:pt x="479" y="323"/>
                    <a:pt x="479" y="323"/>
                  </a:cubicBezTo>
                  <a:cubicBezTo>
                    <a:pt x="479" y="322"/>
                    <a:pt x="479" y="322"/>
                    <a:pt x="479" y="321"/>
                  </a:cubicBezTo>
                  <a:cubicBezTo>
                    <a:pt x="479" y="321"/>
                    <a:pt x="479" y="320"/>
                    <a:pt x="478" y="319"/>
                  </a:cubicBezTo>
                  <a:cubicBezTo>
                    <a:pt x="478" y="317"/>
                    <a:pt x="477" y="316"/>
                    <a:pt x="477" y="315"/>
                  </a:cubicBezTo>
                  <a:cubicBezTo>
                    <a:pt x="477" y="315"/>
                    <a:pt x="477" y="314"/>
                    <a:pt x="477" y="314"/>
                  </a:cubicBezTo>
                  <a:cubicBezTo>
                    <a:pt x="477" y="313"/>
                    <a:pt x="477" y="313"/>
                    <a:pt x="477" y="312"/>
                  </a:cubicBezTo>
                  <a:cubicBezTo>
                    <a:pt x="477" y="311"/>
                    <a:pt x="477" y="310"/>
                    <a:pt x="476" y="310"/>
                  </a:cubicBezTo>
                  <a:cubicBezTo>
                    <a:pt x="474" y="310"/>
                    <a:pt x="473" y="309"/>
                    <a:pt x="472" y="308"/>
                  </a:cubicBezTo>
                  <a:cubicBezTo>
                    <a:pt x="472" y="308"/>
                    <a:pt x="472" y="308"/>
                    <a:pt x="472" y="308"/>
                  </a:cubicBezTo>
                  <a:cubicBezTo>
                    <a:pt x="471" y="307"/>
                    <a:pt x="469" y="305"/>
                    <a:pt x="469" y="305"/>
                  </a:cubicBezTo>
                  <a:cubicBezTo>
                    <a:pt x="469" y="304"/>
                    <a:pt x="468" y="304"/>
                    <a:pt x="467" y="304"/>
                  </a:cubicBezTo>
                  <a:cubicBezTo>
                    <a:pt x="467" y="303"/>
                    <a:pt x="467" y="303"/>
                    <a:pt x="467" y="303"/>
                  </a:cubicBezTo>
                  <a:cubicBezTo>
                    <a:pt x="467" y="301"/>
                    <a:pt x="467" y="301"/>
                    <a:pt x="467" y="300"/>
                  </a:cubicBezTo>
                  <a:cubicBezTo>
                    <a:pt x="469" y="300"/>
                    <a:pt x="469" y="300"/>
                    <a:pt x="471" y="300"/>
                  </a:cubicBezTo>
                  <a:cubicBezTo>
                    <a:pt x="471" y="300"/>
                    <a:pt x="471" y="300"/>
                    <a:pt x="471" y="300"/>
                  </a:cubicBezTo>
                  <a:cubicBezTo>
                    <a:pt x="472" y="301"/>
                    <a:pt x="473" y="301"/>
                    <a:pt x="474" y="302"/>
                  </a:cubicBezTo>
                  <a:cubicBezTo>
                    <a:pt x="475" y="303"/>
                    <a:pt x="475" y="303"/>
                    <a:pt x="475" y="304"/>
                  </a:cubicBezTo>
                  <a:cubicBezTo>
                    <a:pt x="475" y="305"/>
                    <a:pt x="476" y="306"/>
                    <a:pt x="477" y="307"/>
                  </a:cubicBezTo>
                  <a:cubicBezTo>
                    <a:pt x="477" y="307"/>
                    <a:pt x="480" y="309"/>
                    <a:pt x="482" y="310"/>
                  </a:cubicBezTo>
                  <a:cubicBezTo>
                    <a:pt x="482" y="311"/>
                    <a:pt x="482" y="311"/>
                    <a:pt x="482" y="311"/>
                  </a:cubicBezTo>
                  <a:cubicBezTo>
                    <a:pt x="483" y="312"/>
                    <a:pt x="483" y="312"/>
                    <a:pt x="483" y="312"/>
                  </a:cubicBezTo>
                  <a:cubicBezTo>
                    <a:pt x="484" y="314"/>
                    <a:pt x="485" y="315"/>
                    <a:pt x="486" y="316"/>
                  </a:cubicBezTo>
                  <a:cubicBezTo>
                    <a:pt x="488" y="317"/>
                    <a:pt x="487" y="317"/>
                    <a:pt x="487" y="317"/>
                  </a:cubicBezTo>
                  <a:cubicBezTo>
                    <a:pt x="488" y="317"/>
                    <a:pt x="488" y="317"/>
                    <a:pt x="488" y="317"/>
                  </a:cubicBezTo>
                  <a:cubicBezTo>
                    <a:pt x="491" y="316"/>
                    <a:pt x="497" y="316"/>
                    <a:pt x="497" y="316"/>
                  </a:cubicBezTo>
                  <a:cubicBezTo>
                    <a:pt x="496" y="317"/>
                    <a:pt x="496" y="317"/>
                    <a:pt x="496" y="319"/>
                  </a:cubicBezTo>
                  <a:close/>
                </a:path>
              </a:pathLst>
            </a:custGeom>
            <a:solidFill>
              <a:srgbClr val="007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a:endParaRPr>
            </a:p>
          </p:txBody>
        </p:sp>
        <p:sp>
          <p:nvSpPr>
            <p:cNvPr id="10" name="Freeform 8">
              <a:extLst>
                <a:ext uri="{FF2B5EF4-FFF2-40B4-BE49-F238E27FC236}">
                  <a16:creationId xmlns:a16="http://schemas.microsoft.com/office/drawing/2014/main" id="{A6D83CC9-AAEA-4FB6-99E0-AFE8E0F3C17E}"/>
                </a:ext>
              </a:extLst>
            </p:cNvPr>
            <p:cNvSpPr>
              <a:spLocks/>
            </p:cNvSpPr>
            <p:nvPr/>
          </p:nvSpPr>
          <p:spPr bwMode="auto">
            <a:xfrm>
              <a:off x="-64" y="2848"/>
              <a:ext cx="107" cy="67"/>
            </a:xfrm>
            <a:custGeom>
              <a:avLst/>
              <a:gdLst>
                <a:gd name="T0" fmla="*/ 28 w 34"/>
                <a:gd name="T1" fmla="*/ 13 h 21"/>
                <a:gd name="T2" fmla="*/ 27 w 34"/>
                <a:gd name="T3" fmla="*/ 12 h 21"/>
                <a:gd name="T4" fmla="*/ 24 w 34"/>
                <a:gd name="T5" fmla="*/ 10 h 21"/>
                <a:gd name="T6" fmla="*/ 22 w 34"/>
                <a:gd name="T7" fmla="*/ 4 h 21"/>
                <a:gd name="T8" fmla="*/ 21 w 34"/>
                <a:gd name="T9" fmla="*/ 0 h 21"/>
                <a:gd name="T10" fmla="*/ 17 w 34"/>
                <a:gd name="T11" fmla="*/ 1 h 21"/>
                <a:gd name="T12" fmla="*/ 14 w 34"/>
                <a:gd name="T13" fmla="*/ 3 h 21"/>
                <a:gd name="T14" fmla="*/ 14 w 34"/>
                <a:gd name="T15" fmla="*/ 5 h 21"/>
                <a:gd name="T16" fmla="*/ 14 w 34"/>
                <a:gd name="T17" fmla="*/ 5 h 21"/>
                <a:gd name="T18" fmla="*/ 13 w 34"/>
                <a:gd name="T19" fmla="*/ 6 h 21"/>
                <a:gd name="T20" fmla="*/ 13 w 34"/>
                <a:gd name="T21" fmla="*/ 7 h 21"/>
                <a:gd name="T22" fmla="*/ 11 w 34"/>
                <a:gd name="T23" fmla="*/ 8 h 21"/>
                <a:gd name="T24" fmla="*/ 10 w 34"/>
                <a:gd name="T25" fmla="*/ 6 h 21"/>
                <a:gd name="T26" fmla="*/ 8 w 34"/>
                <a:gd name="T27" fmla="*/ 5 h 21"/>
                <a:gd name="T28" fmla="*/ 8 w 34"/>
                <a:gd name="T29" fmla="*/ 5 h 21"/>
                <a:gd name="T30" fmla="*/ 4 w 34"/>
                <a:gd name="T31" fmla="*/ 3 h 21"/>
                <a:gd name="T32" fmla="*/ 1 w 34"/>
                <a:gd name="T33" fmla="*/ 6 h 21"/>
                <a:gd name="T34" fmla="*/ 0 w 34"/>
                <a:gd name="T35" fmla="*/ 11 h 21"/>
                <a:gd name="T36" fmla="*/ 0 w 34"/>
                <a:gd name="T37" fmla="*/ 14 h 21"/>
                <a:gd name="T38" fmla="*/ 4 w 34"/>
                <a:gd name="T39" fmla="*/ 18 h 21"/>
                <a:gd name="T40" fmla="*/ 8 w 34"/>
                <a:gd name="T41" fmla="*/ 19 h 21"/>
                <a:gd name="T42" fmla="*/ 12 w 34"/>
                <a:gd name="T43" fmla="*/ 20 h 21"/>
                <a:gd name="T44" fmla="*/ 14 w 34"/>
                <a:gd name="T45" fmla="*/ 20 h 21"/>
                <a:gd name="T46" fmla="*/ 14 w 34"/>
                <a:gd name="T47" fmla="*/ 19 h 21"/>
                <a:gd name="T48" fmla="*/ 15 w 34"/>
                <a:gd name="T49" fmla="*/ 17 h 21"/>
                <a:gd name="T50" fmla="*/ 17 w 34"/>
                <a:gd name="T51" fmla="*/ 16 h 21"/>
                <a:gd name="T52" fmla="*/ 20 w 34"/>
                <a:gd name="T53" fmla="*/ 20 h 21"/>
                <a:gd name="T54" fmla="*/ 23 w 34"/>
                <a:gd name="T55" fmla="*/ 21 h 21"/>
                <a:gd name="T56" fmla="*/ 24 w 34"/>
                <a:gd name="T57" fmla="*/ 21 h 21"/>
                <a:gd name="T58" fmla="*/ 26 w 34"/>
                <a:gd name="T59" fmla="*/ 21 h 21"/>
                <a:gd name="T60" fmla="*/ 27 w 34"/>
                <a:gd name="T61" fmla="*/ 20 h 21"/>
                <a:gd name="T62" fmla="*/ 30 w 34"/>
                <a:gd name="T63" fmla="*/ 19 h 21"/>
                <a:gd name="T64" fmla="*/ 32 w 34"/>
                <a:gd name="T65" fmla="*/ 18 h 21"/>
                <a:gd name="T66" fmla="*/ 33 w 34"/>
                <a:gd name="T67" fmla="*/ 18 h 21"/>
                <a:gd name="T68" fmla="*/ 32 w 34"/>
                <a:gd name="T69" fmla="*/ 15 h 21"/>
                <a:gd name="T70" fmla="*/ 29 w 34"/>
                <a:gd name="T71" fmla="*/ 13 h 21"/>
                <a:gd name="T72" fmla="*/ 28 w 34"/>
                <a:gd name="T73"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21">
                  <a:moveTo>
                    <a:pt x="28" y="13"/>
                  </a:moveTo>
                  <a:cubicBezTo>
                    <a:pt x="28" y="13"/>
                    <a:pt x="27" y="13"/>
                    <a:pt x="27" y="12"/>
                  </a:cubicBezTo>
                  <a:cubicBezTo>
                    <a:pt x="26" y="12"/>
                    <a:pt x="25" y="11"/>
                    <a:pt x="24" y="10"/>
                  </a:cubicBezTo>
                  <a:cubicBezTo>
                    <a:pt x="23" y="8"/>
                    <a:pt x="22" y="6"/>
                    <a:pt x="22" y="4"/>
                  </a:cubicBezTo>
                  <a:cubicBezTo>
                    <a:pt x="22" y="1"/>
                    <a:pt x="21" y="0"/>
                    <a:pt x="21" y="0"/>
                  </a:cubicBezTo>
                  <a:cubicBezTo>
                    <a:pt x="20" y="0"/>
                    <a:pt x="19" y="0"/>
                    <a:pt x="17" y="1"/>
                  </a:cubicBezTo>
                  <a:cubicBezTo>
                    <a:pt x="16" y="2"/>
                    <a:pt x="15" y="3"/>
                    <a:pt x="14" y="3"/>
                  </a:cubicBezTo>
                  <a:cubicBezTo>
                    <a:pt x="14" y="4"/>
                    <a:pt x="14" y="4"/>
                    <a:pt x="14" y="5"/>
                  </a:cubicBezTo>
                  <a:cubicBezTo>
                    <a:pt x="14" y="5"/>
                    <a:pt x="14" y="5"/>
                    <a:pt x="14" y="5"/>
                  </a:cubicBezTo>
                  <a:cubicBezTo>
                    <a:pt x="14" y="6"/>
                    <a:pt x="13" y="6"/>
                    <a:pt x="13" y="6"/>
                  </a:cubicBezTo>
                  <a:cubicBezTo>
                    <a:pt x="13" y="7"/>
                    <a:pt x="13" y="7"/>
                    <a:pt x="13" y="7"/>
                  </a:cubicBezTo>
                  <a:cubicBezTo>
                    <a:pt x="12" y="8"/>
                    <a:pt x="12" y="8"/>
                    <a:pt x="11" y="8"/>
                  </a:cubicBezTo>
                  <a:cubicBezTo>
                    <a:pt x="11" y="8"/>
                    <a:pt x="10" y="7"/>
                    <a:pt x="10" y="6"/>
                  </a:cubicBezTo>
                  <a:cubicBezTo>
                    <a:pt x="9" y="6"/>
                    <a:pt x="9" y="6"/>
                    <a:pt x="8" y="5"/>
                  </a:cubicBezTo>
                  <a:cubicBezTo>
                    <a:pt x="8" y="5"/>
                    <a:pt x="8" y="5"/>
                    <a:pt x="8" y="5"/>
                  </a:cubicBezTo>
                  <a:cubicBezTo>
                    <a:pt x="7" y="4"/>
                    <a:pt x="6" y="3"/>
                    <a:pt x="4" y="3"/>
                  </a:cubicBezTo>
                  <a:cubicBezTo>
                    <a:pt x="2" y="3"/>
                    <a:pt x="1" y="4"/>
                    <a:pt x="1" y="6"/>
                  </a:cubicBezTo>
                  <a:cubicBezTo>
                    <a:pt x="0" y="8"/>
                    <a:pt x="0" y="9"/>
                    <a:pt x="0" y="11"/>
                  </a:cubicBezTo>
                  <a:cubicBezTo>
                    <a:pt x="0" y="12"/>
                    <a:pt x="0" y="13"/>
                    <a:pt x="0" y="14"/>
                  </a:cubicBezTo>
                  <a:cubicBezTo>
                    <a:pt x="1" y="16"/>
                    <a:pt x="2" y="17"/>
                    <a:pt x="4" y="18"/>
                  </a:cubicBezTo>
                  <a:cubicBezTo>
                    <a:pt x="5" y="19"/>
                    <a:pt x="7" y="19"/>
                    <a:pt x="8" y="19"/>
                  </a:cubicBezTo>
                  <a:cubicBezTo>
                    <a:pt x="9" y="20"/>
                    <a:pt x="11" y="20"/>
                    <a:pt x="12" y="20"/>
                  </a:cubicBezTo>
                  <a:cubicBezTo>
                    <a:pt x="12" y="20"/>
                    <a:pt x="13" y="20"/>
                    <a:pt x="14" y="20"/>
                  </a:cubicBezTo>
                  <a:cubicBezTo>
                    <a:pt x="14" y="19"/>
                    <a:pt x="14" y="19"/>
                    <a:pt x="14" y="19"/>
                  </a:cubicBezTo>
                  <a:cubicBezTo>
                    <a:pt x="14" y="19"/>
                    <a:pt x="14" y="18"/>
                    <a:pt x="15" y="17"/>
                  </a:cubicBezTo>
                  <a:cubicBezTo>
                    <a:pt x="16" y="16"/>
                    <a:pt x="17" y="16"/>
                    <a:pt x="17" y="16"/>
                  </a:cubicBezTo>
                  <a:cubicBezTo>
                    <a:pt x="18" y="16"/>
                    <a:pt x="18" y="18"/>
                    <a:pt x="20" y="20"/>
                  </a:cubicBezTo>
                  <a:cubicBezTo>
                    <a:pt x="21" y="21"/>
                    <a:pt x="22" y="21"/>
                    <a:pt x="23" y="21"/>
                  </a:cubicBezTo>
                  <a:cubicBezTo>
                    <a:pt x="23" y="21"/>
                    <a:pt x="23" y="21"/>
                    <a:pt x="24" y="21"/>
                  </a:cubicBezTo>
                  <a:cubicBezTo>
                    <a:pt x="24" y="21"/>
                    <a:pt x="25" y="21"/>
                    <a:pt x="26" y="21"/>
                  </a:cubicBezTo>
                  <a:cubicBezTo>
                    <a:pt x="26" y="20"/>
                    <a:pt x="26" y="20"/>
                    <a:pt x="27" y="20"/>
                  </a:cubicBezTo>
                  <a:cubicBezTo>
                    <a:pt x="28" y="20"/>
                    <a:pt x="29" y="19"/>
                    <a:pt x="30" y="19"/>
                  </a:cubicBezTo>
                  <a:cubicBezTo>
                    <a:pt x="31" y="19"/>
                    <a:pt x="31" y="19"/>
                    <a:pt x="32" y="18"/>
                  </a:cubicBezTo>
                  <a:cubicBezTo>
                    <a:pt x="32" y="18"/>
                    <a:pt x="33" y="18"/>
                    <a:pt x="33" y="18"/>
                  </a:cubicBezTo>
                  <a:cubicBezTo>
                    <a:pt x="34" y="17"/>
                    <a:pt x="33" y="16"/>
                    <a:pt x="32" y="15"/>
                  </a:cubicBezTo>
                  <a:cubicBezTo>
                    <a:pt x="31" y="14"/>
                    <a:pt x="30" y="14"/>
                    <a:pt x="29" y="13"/>
                  </a:cubicBezTo>
                  <a:cubicBezTo>
                    <a:pt x="29" y="13"/>
                    <a:pt x="28" y="13"/>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 name="Rectangle 10">
            <a:extLst>
              <a:ext uri="{FF2B5EF4-FFF2-40B4-BE49-F238E27FC236}">
                <a16:creationId xmlns:a16="http://schemas.microsoft.com/office/drawing/2014/main" id="{457777B8-6E75-4837-B134-5B1500E686B9}"/>
              </a:ext>
            </a:extLst>
          </p:cNvPr>
          <p:cNvSpPr/>
          <p:nvPr/>
        </p:nvSpPr>
        <p:spPr bwMode="auto">
          <a:xfrm>
            <a:off x="2075569" y="1793338"/>
            <a:ext cx="806782" cy="544751"/>
          </a:xfrm>
          <a:prstGeom prst="rect">
            <a:avLst/>
          </a:prstGeom>
          <a:solidFill>
            <a:srgbClr val="0200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69C93207-FBCE-4072-AD31-A670B44710A7}"/>
              </a:ext>
            </a:extLst>
          </p:cNvPr>
          <p:cNvSpPr txBox="1"/>
          <p:nvPr/>
        </p:nvSpPr>
        <p:spPr>
          <a:xfrm>
            <a:off x="1" y="-23860"/>
            <a:ext cx="12192000" cy="814661"/>
          </a:xfrm>
          <a:prstGeom prst="rect">
            <a:avLst/>
          </a:prstGeom>
          <a:noFill/>
        </p:spPr>
        <p:txBody>
          <a:bodyPr wrap="square" rtlCol="0">
            <a:spAutoFit/>
          </a:bodyPr>
          <a:lstStyle/>
          <a:p>
            <a:pPr algn="ctr" defTabSz="896386">
              <a:defRPr/>
            </a:pPr>
            <a:r>
              <a:rPr lang="en-US" sz="4705" b="1" spc="-96" dirty="0">
                <a:ln w="3175">
                  <a:noFill/>
                </a:ln>
                <a:solidFill>
                  <a:prstClr val="white"/>
                </a:solidFill>
                <a:latin typeface="Segoe UI Light"/>
                <a:cs typeface="Segoe UI" pitchFamily="34" charset="0"/>
              </a:rPr>
              <a:t>AI is now for everyone</a:t>
            </a:r>
          </a:p>
        </p:txBody>
      </p:sp>
      <p:sp>
        <p:nvSpPr>
          <p:cNvPr id="35" name="Business Trans large">
            <a:extLst>
              <a:ext uri="{FF2B5EF4-FFF2-40B4-BE49-F238E27FC236}">
                <a16:creationId xmlns:a16="http://schemas.microsoft.com/office/drawing/2014/main" id="{C049DC4F-5A97-483B-AB67-E415D9786077}"/>
              </a:ext>
            </a:extLst>
          </p:cNvPr>
          <p:cNvSpPr txBox="1"/>
          <p:nvPr/>
        </p:nvSpPr>
        <p:spPr>
          <a:xfrm>
            <a:off x="4800698" y="2987770"/>
            <a:ext cx="2566583" cy="1635124"/>
          </a:xfrm>
          <a:prstGeom prst="rect">
            <a:avLst/>
          </a:prstGeom>
          <a:noFill/>
          <a:ln w="25400">
            <a:noFill/>
            <a:miter lim="800000"/>
          </a:ln>
        </p:spPr>
        <p:txBody>
          <a:bodyPr wrap="square" lIns="0" tIns="0" rIns="0" bIns="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60606"/>
                </a:solidFill>
                <a:effectLst/>
                <a:uLnTx/>
                <a:uFillTx/>
                <a:latin typeface="Segoe Semibold"/>
                <a:cs typeface="Segoe UI" pitchFamily="34" charset="0"/>
              </a:rPr>
              <a:t>Digital</a:t>
            </a:r>
            <a:br>
              <a:rPr kumimoji="0" lang="en-US" sz="2800" b="0" i="0" u="none" strike="noStrike" kern="1200" cap="none" spc="0" normalizeH="0" baseline="0" noProof="0" dirty="0">
                <a:ln>
                  <a:noFill/>
                </a:ln>
                <a:solidFill>
                  <a:srgbClr val="060606"/>
                </a:solidFill>
                <a:effectLst/>
                <a:uLnTx/>
                <a:uFillTx/>
                <a:latin typeface="Segoe Semibold"/>
                <a:cs typeface="Segoe UI" pitchFamily="34" charset="0"/>
              </a:rPr>
            </a:br>
            <a:r>
              <a:rPr kumimoji="0" lang="en-US" sz="2800" b="0" i="0" u="none" strike="noStrike" kern="1200" cap="none" spc="0" normalizeH="0" baseline="0" noProof="0" dirty="0">
                <a:ln>
                  <a:noFill/>
                </a:ln>
                <a:solidFill>
                  <a:srgbClr val="060606"/>
                </a:solidFill>
                <a:effectLst/>
                <a:uLnTx/>
                <a:uFillTx/>
                <a:latin typeface="Segoe Semibold"/>
                <a:cs typeface="Segoe UI" pitchFamily="34" charset="0"/>
              </a:rPr>
              <a:t>Transformation</a:t>
            </a:r>
          </a:p>
        </p:txBody>
      </p:sp>
    </p:spTree>
    <p:extLst>
      <p:ext uri="{BB962C8B-B14F-4D97-AF65-F5344CB8AC3E}">
        <p14:creationId xmlns:p14="http://schemas.microsoft.com/office/powerpoint/2010/main" val="350368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650"/>
                                        <p:tgtEl>
                                          <p:spTgt spid="52"/>
                                        </p:tgtEl>
                                      </p:cBhvr>
                                    </p:animEffect>
                                  </p:childTnLst>
                                </p:cTn>
                              </p:par>
                              <p:par>
                                <p:cTn id="8" presetID="22" presetClass="entr" presetSubtype="8" fill="hold"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650"/>
                                        <p:tgtEl>
                                          <p:spTgt spid="53"/>
                                        </p:tgtEl>
                                      </p:cBhvr>
                                    </p:animEffect>
                                  </p:childTnLst>
                                </p:cTn>
                              </p:par>
                              <p:par>
                                <p:cTn id="11" presetID="22" presetClass="entr" presetSubtype="2" fill="hold" nodeType="withEffect">
                                  <p:stCondLst>
                                    <p:cond delay="500"/>
                                  </p:stCondLst>
                                  <p:childTnLst>
                                    <p:set>
                                      <p:cBhvr>
                                        <p:cTn id="12" dur="1" fill="hold">
                                          <p:stCondLst>
                                            <p:cond delay="0"/>
                                          </p:stCondLst>
                                        </p:cTn>
                                        <p:tgtEl>
                                          <p:spTgt spid="55"/>
                                        </p:tgtEl>
                                        <p:attrNameLst>
                                          <p:attrName>style.visibility</p:attrName>
                                        </p:attrNameLst>
                                      </p:cBhvr>
                                      <p:to>
                                        <p:strVal val="visible"/>
                                      </p:to>
                                    </p:set>
                                    <p:animEffect transition="in" filter="wipe(right)">
                                      <p:cBhvr>
                                        <p:cTn id="13" dur="650"/>
                                        <p:tgtEl>
                                          <p:spTgt spid="55"/>
                                        </p:tgtEl>
                                      </p:cBhvr>
                                    </p:animEffect>
                                  </p:childTnLst>
                                </p:cTn>
                              </p:par>
                              <p:par>
                                <p:cTn id="14" presetID="16" presetClass="entr" presetSubtype="42"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650"/>
                                        <p:tgtEl>
                                          <p:spTgt spid="3"/>
                                        </p:tgtEl>
                                      </p:cBhvr>
                                    </p:animEffect>
                                  </p:childTnLst>
                                </p:cTn>
                              </p:par>
                              <p:par>
                                <p:cTn id="17" presetID="22" presetClass="entr" presetSubtype="4" fill="hold" nodeType="withEffect">
                                  <p:stCondLst>
                                    <p:cond delay="50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650"/>
                                        <p:tgtEl>
                                          <p:spTgt spid="50"/>
                                        </p:tgtEl>
                                      </p:cBhvr>
                                    </p:animEffect>
                                  </p:childTnLst>
                                </p:cTn>
                              </p:par>
                              <p:par>
                                <p:cTn id="20" presetID="10" presetClass="entr" presetSubtype="0" fill="hold" grpId="0" nodeType="withEffect">
                                  <p:stCondLst>
                                    <p:cond delay="105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750"/>
                                  </p:stCondLst>
                                  <p:childTnLst>
                                    <p:animMotion origin="layout" path="M 4.74598E-6 -2.99591E-7 L 4.74598E-6 0.08125 " pathEditMode="relative" rAng="0" ptsTypes="AA">
                                      <p:cBhvr>
                                        <p:cTn id="24" dur="650" spd="-100000" fill="hold"/>
                                        <p:tgtEl>
                                          <p:spTgt spid="71"/>
                                        </p:tgtEl>
                                        <p:attrNameLst>
                                          <p:attrName>ppt_x</p:attrName>
                                          <p:attrName>ppt_y</p:attrName>
                                        </p:attrNameLst>
                                      </p:cBhvr>
                                      <p:rCtr x="0" y="4063"/>
                                    </p:animMotion>
                                  </p:childTnLst>
                                </p:cTn>
                              </p:par>
                              <p:par>
                                <p:cTn id="25" presetID="10" presetClass="entr" presetSubtype="0" fill="hold" grpId="0" nodeType="withEffect">
                                  <p:stCondLst>
                                    <p:cond delay="105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250"/>
                                        <p:tgtEl>
                                          <p:spTgt spid="66"/>
                                        </p:tgtEl>
                                      </p:cBhvr>
                                    </p:animEffect>
                                  </p:childTnLst>
                                </p:cTn>
                              </p:par>
                              <p:par>
                                <p:cTn id="28" presetID="42" presetClass="path" presetSubtype="0" decel="100000" fill="hold" grpId="1" nodeType="withEffect">
                                  <p:stCondLst>
                                    <p:cond delay="750"/>
                                  </p:stCondLst>
                                  <p:childTnLst>
                                    <p:animMotion origin="layout" path="M 1.60071E-6 -3.55424E-6 L 1.60071E-6 0.08126 " pathEditMode="relative" rAng="0" ptsTypes="AA">
                                      <p:cBhvr>
                                        <p:cTn id="29" dur="650" spd="-100000" fill="hold"/>
                                        <p:tgtEl>
                                          <p:spTgt spid="66"/>
                                        </p:tgtEl>
                                        <p:attrNameLst>
                                          <p:attrName>ppt_x</p:attrName>
                                          <p:attrName>ppt_y</p:attrName>
                                        </p:attrNameLst>
                                      </p:cBhvr>
                                      <p:rCtr x="0" y="4063"/>
                                    </p:animMotion>
                                  </p:childTnLst>
                                </p:cTn>
                              </p:par>
                              <p:par>
                                <p:cTn id="30" presetID="10" presetClass="entr" presetSubtype="0" fill="hold" grpId="0" nodeType="withEffect">
                                  <p:stCondLst>
                                    <p:cond delay="105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250"/>
                                        <p:tgtEl>
                                          <p:spTgt spid="67"/>
                                        </p:tgtEl>
                                      </p:cBhvr>
                                    </p:animEffect>
                                  </p:childTnLst>
                                </p:cTn>
                              </p:par>
                              <p:par>
                                <p:cTn id="33" presetID="42" presetClass="path" presetSubtype="0" decel="100000" fill="hold" grpId="1" nodeType="withEffect">
                                  <p:stCondLst>
                                    <p:cond delay="750"/>
                                  </p:stCondLst>
                                  <p:childTnLst>
                                    <p:animMotion origin="layout" path="M 4.74598E-6 -2.99591E-7 L 4.74598E-6 0.08125 " pathEditMode="relative" rAng="0" ptsTypes="AA">
                                      <p:cBhvr>
                                        <p:cTn id="34" dur="650" spd="-100000" fill="hold"/>
                                        <p:tgtEl>
                                          <p:spTgt spid="67"/>
                                        </p:tgtEl>
                                        <p:attrNameLst>
                                          <p:attrName>ppt_x</p:attrName>
                                          <p:attrName>ppt_y</p:attrName>
                                        </p:attrNameLst>
                                      </p:cBhvr>
                                      <p:rCtr x="0" y="4063"/>
                                    </p:animMotion>
                                  </p:childTnLst>
                                </p:cTn>
                              </p:par>
                              <p:par>
                                <p:cTn id="35" presetID="10" presetClass="entr" presetSubtype="0" fill="hold" grpId="0" nodeType="withEffect">
                                  <p:stCondLst>
                                    <p:cond delay="105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250"/>
                                        <p:tgtEl>
                                          <p:spTgt spid="68"/>
                                        </p:tgtEl>
                                      </p:cBhvr>
                                    </p:animEffect>
                                  </p:childTnLst>
                                </p:cTn>
                              </p:par>
                              <p:par>
                                <p:cTn id="38" presetID="42" presetClass="path" presetSubtype="0" decel="100000" fill="hold" grpId="1" nodeType="withEffect">
                                  <p:stCondLst>
                                    <p:cond delay="750"/>
                                  </p:stCondLst>
                                  <p:childTnLst>
                                    <p:animMotion origin="layout" path="M 4.74598E-6 -2.99591E-7 L 4.74598E-6 0.08125 " pathEditMode="relative" rAng="0" ptsTypes="AA">
                                      <p:cBhvr>
                                        <p:cTn id="39" dur="650" spd="-100000" fill="hold"/>
                                        <p:tgtEl>
                                          <p:spTgt spid="68"/>
                                        </p:tgtEl>
                                        <p:attrNameLst>
                                          <p:attrName>ppt_x</p:attrName>
                                          <p:attrName>ppt_y</p:attrName>
                                        </p:attrNameLst>
                                      </p:cBhvr>
                                      <p:rCtr x="0" y="4063"/>
                                    </p:animMotion>
                                  </p:childTnLst>
                                </p:cTn>
                              </p:par>
                              <p:par>
                                <p:cTn id="40" presetID="10" presetClass="entr" presetSubtype="0" fill="hold" grpId="0" nodeType="withEffect">
                                  <p:stCondLst>
                                    <p:cond delay="10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250"/>
                                        <p:tgtEl>
                                          <p:spTgt spid="69"/>
                                        </p:tgtEl>
                                      </p:cBhvr>
                                    </p:animEffect>
                                  </p:childTnLst>
                                </p:cTn>
                              </p:par>
                              <p:par>
                                <p:cTn id="43" presetID="42" presetClass="path" presetSubtype="0" decel="100000" fill="hold" grpId="1" nodeType="withEffect">
                                  <p:stCondLst>
                                    <p:cond delay="750"/>
                                  </p:stCondLst>
                                  <p:childTnLst>
                                    <p:animMotion origin="layout" path="M -1.54455E-6 -1.81571E-7 L -1.54455E-6 0.08125 " pathEditMode="relative" rAng="0" ptsTypes="AA">
                                      <p:cBhvr>
                                        <p:cTn id="44" dur="650" spd="-100000" fill="hold"/>
                                        <p:tgtEl>
                                          <p:spTgt spid="69"/>
                                        </p:tgtEl>
                                        <p:attrNameLst>
                                          <p:attrName>ppt_x</p:attrName>
                                          <p:attrName>ppt_y</p:attrName>
                                        </p:attrNameLst>
                                      </p:cBhvr>
                                      <p:rCtr x="0" y="4063"/>
                                    </p:animMotion>
                                  </p:childTnLst>
                                </p:cTn>
                              </p:par>
                              <p:par>
                                <p:cTn id="45" presetID="10" presetClass="entr" presetSubtype="0" fill="hold" grpId="0" nodeType="withEffect">
                                  <p:stCondLst>
                                    <p:cond delay="105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250"/>
                                        <p:tgtEl>
                                          <p:spTgt spid="70"/>
                                        </p:tgtEl>
                                      </p:cBhvr>
                                    </p:animEffect>
                                  </p:childTnLst>
                                </p:cTn>
                              </p:par>
                              <p:par>
                                <p:cTn id="48" presetID="42" presetClass="path" presetSubtype="0" decel="100000" fill="hold" grpId="1" nodeType="withEffect">
                                  <p:stCondLst>
                                    <p:cond delay="750"/>
                                  </p:stCondLst>
                                  <p:childTnLst>
                                    <p:animMotion origin="layout" path="M 4.74598E-6 -2.99591E-7 L 4.74598E-6 0.08125 " pathEditMode="relative" rAng="0" ptsTypes="AA">
                                      <p:cBhvr>
                                        <p:cTn id="49" dur="650" spd="-100000" fill="hold"/>
                                        <p:tgtEl>
                                          <p:spTgt spid="70"/>
                                        </p:tgtEl>
                                        <p:attrNameLst>
                                          <p:attrName>ppt_x</p:attrName>
                                          <p:attrName>ppt_y</p:attrName>
                                        </p:attrNameLst>
                                      </p:cBhvr>
                                      <p:rCtr x="0" y="4063"/>
                                    </p:animMotion>
                                  </p:childTnLst>
                                </p:cTn>
                              </p:par>
                              <p:par>
                                <p:cTn id="50" presetID="1" presetClass="entr" presetSubtype="0" fill="hold" nodeType="withEffect">
                                  <p:stCondLst>
                                    <p:cond delay="0"/>
                                  </p:stCondLst>
                                  <p:childTnLst>
                                    <p:set>
                                      <p:cBhvr>
                                        <p:cTn id="51" dur="1" fill="hold">
                                          <p:stCondLst>
                                            <p:cond delay="499"/>
                                          </p:stCondLst>
                                        </p:cTn>
                                        <p:tgtEl>
                                          <p:spTgt spid="4"/>
                                        </p:tgtEl>
                                        <p:attrNameLst>
                                          <p:attrName>style.visibility</p:attrName>
                                        </p:attrNameLst>
                                      </p:cBhvr>
                                      <p:to>
                                        <p:strVal val="visible"/>
                                      </p:to>
                                    </p:set>
                                  </p:childTnLst>
                                </p:cTn>
                              </p:par>
                              <p:par>
                                <p:cTn id="52" presetID="6" presetClass="emph" presetSubtype="0" accel="100000" autoRev="1" fill="hold" nodeType="withEffect">
                                  <p:stCondLst>
                                    <p:cond delay="0"/>
                                  </p:stCondLst>
                                  <p:childTnLst>
                                    <p:animScale>
                                      <p:cBhvr>
                                        <p:cTn id="53" dur="500" fill="hold"/>
                                        <p:tgtEl>
                                          <p:spTgt spid="4"/>
                                        </p:tgtEl>
                                      </p:cBhvr>
                                      <p:by x="0" y="0"/>
                                    </p:animScale>
                                  </p:childTnLst>
                                </p:cTn>
                              </p:par>
                              <p:par>
                                <p:cTn id="54" presetID="1" presetClass="entr" presetSubtype="0" fill="hold" nodeType="withEffect">
                                  <p:stCondLst>
                                    <p:cond delay="0"/>
                                  </p:stCondLst>
                                  <p:childTnLst>
                                    <p:set>
                                      <p:cBhvr>
                                        <p:cTn id="55" dur="1" fill="hold">
                                          <p:stCondLst>
                                            <p:cond delay="499"/>
                                          </p:stCondLst>
                                        </p:cTn>
                                        <p:tgtEl>
                                          <p:spTgt spid="31"/>
                                        </p:tgtEl>
                                        <p:attrNameLst>
                                          <p:attrName>style.visibility</p:attrName>
                                        </p:attrNameLst>
                                      </p:cBhvr>
                                      <p:to>
                                        <p:strVal val="visible"/>
                                      </p:to>
                                    </p:set>
                                  </p:childTnLst>
                                </p:cTn>
                              </p:par>
                              <p:par>
                                <p:cTn id="56" presetID="6" presetClass="emph" presetSubtype="0" accel="100000" autoRev="1" fill="hold" nodeType="withEffect">
                                  <p:stCondLst>
                                    <p:cond delay="0"/>
                                  </p:stCondLst>
                                  <p:childTnLst>
                                    <p:animScale>
                                      <p:cBhvr>
                                        <p:cTn id="57" dur="500" fill="hold"/>
                                        <p:tgtEl>
                                          <p:spTgt spid="31"/>
                                        </p:tgtEl>
                                      </p:cBhvr>
                                      <p:by x="0" y="0"/>
                                    </p:animScale>
                                  </p:childTnLst>
                                </p:cTn>
                              </p:par>
                              <p:par>
                                <p:cTn id="58" presetID="1" presetClass="entr" presetSubtype="0" fill="hold" nodeType="withEffect">
                                  <p:stCondLst>
                                    <p:cond delay="0"/>
                                  </p:stCondLst>
                                  <p:childTnLst>
                                    <p:set>
                                      <p:cBhvr>
                                        <p:cTn id="59" dur="1" fill="hold">
                                          <p:stCondLst>
                                            <p:cond delay="499"/>
                                          </p:stCondLst>
                                        </p:cTn>
                                        <p:tgtEl>
                                          <p:spTgt spid="39"/>
                                        </p:tgtEl>
                                        <p:attrNameLst>
                                          <p:attrName>style.visibility</p:attrName>
                                        </p:attrNameLst>
                                      </p:cBhvr>
                                      <p:to>
                                        <p:strVal val="visible"/>
                                      </p:to>
                                    </p:set>
                                  </p:childTnLst>
                                </p:cTn>
                              </p:par>
                              <p:par>
                                <p:cTn id="60" presetID="6" presetClass="emph" presetSubtype="0" accel="100000" autoRev="1" fill="hold" nodeType="withEffect">
                                  <p:stCondLst>
                                    <p:cond delay="0"/>
                                  </p:stCondLst>
                                  <p:childTnLst>
                                    <p:animScale>
                                      <p:cBhvr>
                                        <p:cTn id="61" dur="500" fill="hold"/>
                                        <p:tgtEl>
                                          <p:spTgt spid="39"/>
                                        </p:tgtEl>
                                      </p:cBhvr>
                                      <p:by x="0" y="0"/>
                                    </p:animScale>
                                  </p:childTnLst>
                                </p:cTn>
                              </p:par>
                              <p:par>
                                <p:cTn id="62" presetID="1" presetClass="entr" presetSubtype="0" fill="hold" nodeType="withEffect">
                                  <p:stCondLst>
                                    <p:cond delay="0"/>
                                  </p:stCondLst>
                                  <p:childTnLst>
                                    <p:set>
                                      <p:cBhvr>
                                        <p:cTn id="63" dur="1" fill="hold">
                                          <p:stCondLst>
                                            <p:cond delay="499"/>
                                          </p:stCondLst>
                                        </p:cTn>
                                        <p:tgtEl>
                                          <p:spTgt spid="30"/>
                                        </p:tgtEl>
                                        <p:attrNameLst>
                                          <p:attrName>style.visibility</p:attrName>
                                        </p:attrNameLst>
                                      </p:cBhvr>
                                      <p:to>
                                        <p:strVal val="visible"/>
                                      </p:to>
                                    </p:set>
                                  </p:childTnLst>
                                </p:cTn>
                              </p:par>
                              <p:par>
                                <p:cTn id="64" presetID="6" presetClass="emph" presetSubtype="0" accel="100000" autoRev="1" fill="hold" nodeType="withEffect">
                                  <p:stCondLst>
                                    <p:cond delay="0"/>
                                  </p:stCondLst>
                                  <p:childTnLst>
                                    <p:animScale>
                                      <p:cBhvr>
                                        <p:cTn id="65" dur="500" fill="hold"/>
                                        <p:tgtEl>
                                          <p:spTgt spid="30"/>
                                        </p:tgtEl>
                                      </p:cBhvr>
                                      <p:by x="0" y="0"/>
                                    </p:animScale>
                                  </p:childTnLst>
                                </p:cTn>
                              </p:par>
                              <p:par>
                                <p:cTn id="66" presetID="1" presetClass="entr" presetSubtype="0" fill="hold" nodeType="withEffect">
                                  <p:stCondLst>
                                    <p:cond delay="0"/>
                                  </p:stCondLst>
                                  <p:childTnLst>
                                    <p:set>
                                      <p:cBhvr>
                                        <p:cTn id="67" dur="1" fill="hold">
                                          <p:stCondLst>
                                            <p:cond delay="499"/>
                                          </p:stCondLst>
                                        </p:cTn>
                                        <p:tgtEl>
                                          <p:spTgt spid="28"/>
                                        </p:tgtEl>
                                        <p:attrNameLst>
                                          <p:attrName>style.visibility</p:attrName>
                                        </p:attrNameLst>
                                      </p:cBhvr>
                                      <p:to>
                                        <p:strVal val="visible"/>
                                      </p:to>
                                    </p:set>
                                  </p:childTnLst>
                                </p:cTn>
                              </p:par>
                              <p:par>
                                <p:cTn id="68" presetID="6" presetClass="emph" presetSubtype="0" accel="100000" autoRev="1" fill="hold" nodeType="withEffect">
                                  <p:stCondLst>
                                    <p:cond delay="0"/>
                                  </p:stCondLst>
                                  <p:childTnLst>
                                    <p:animScale>
                                      <p:cBhvr>
                                        <p:cTn id="69" dur="500" fill="hold"/>
                                        <p:tgtEl>
                                          <p:spTgt spid="28"/>
                                        </p:tgtEl>
                                      </p:cBhvr>
                                      <p:by x="0" y="0"/>
                                    </p:animScale>
                                  </p:childTnLst>
                                </p:cTn>
                              </p:par>
                              <p:par>
                                <p:cTn id="70" presetID="1" presetClass="entr" presetSubtype="0" fill="hold" nodeType="withEffect">
                                  <p:stCondLst>
                                    <p:cond delay="0"/>
                                  </p:stCondLst>
                                  <p:childTnLst>
                                    <p:set>
                                      <p:cBhvr>
                                        <p:cTn id="71" dur="1" fill="hold">
                                          <p:stCondLst>
                                            <p:cond delay="499"/>
                                          </p:stCondLst>
                                        </p:cTn>
                                        <p:tgtEl>
                                          <p:spTgt spid="38"/>
                                        </p:tgtEl>
                                        <p:attrNameLst>
                                          <p:attrName>style.visibility</p:attrName>
                                        </p:attrNameLst>
                                      </p:cBhvr>
                                      <p:to>
                                        <p:strVal val="visible"/>
                                      </p:to>
                                    </p:set>
                                  </p:childTnLst>
                                </p:cTn>
                              </p:par>
                              <p:par>
                                <p:cTn id="72" presetID="6" presetClass="emph" presetSubtype="0" accel="100000" autoRev="1" fill="hold" nodeType="withEffect">
                                  <p:stCondLst>
                                    <p:cond delay="0"/>
                                  </p:stCondLst>
                                  <p:childTnLst>
                                    <p:animScale>
                                      <p:cBhvr>
                                        <p:cTn id="73" dur="500" fill="hold"/>
                                        <p:tgtEl>
                                          <p:spTgt spid="38"/>
                                        </p:tgtEl>
                                      </p:cBhvr>
                                      <p:by x="0" y="0"/>
                                    </p:animScale>
                                  </p:childTnLst>
                                </p:cTn>
                              </p:par>
                              <p:par>
                                <p:cTn id="74" presetID="1" presetClass="entr" presetSubtype="0" fill="hold" nodeType="withEffect">
                                  <p:stCondLst>
                                    <p:cond delay="0"/>
                                  </p:stCondLst>
                                  <p:childTnLst>
                                    <p:set>
                                      <p:cBhvr>
                                        <p:cTn id="75" dur="1" fill="hold">
                                          <p:stCondLst>
                                            <p:cond delay="499"/>
                                          </p:stCondLst>
                                        </p:cTn>
                                        <p:tgtEl>
                                          <p:spTgt spid="29"/>
                                        </p:tgtEl>
                                        <p:attrNameLst>
                                          <p:attrName>style.visibility</p:attrName>
                                        </p:attrNameLst>
                                      </p:cBhvr>
                                      <p:to>
                                        <p:strVal val="visible"/>
                                      </p:to>
                                    </p:set>
                                  </p:childTnLst>
                                </p:cTn>
                              </p:par>
                              <p:par>
                                <p:cTn id="76" presetID="6" presetClass="emph" presetSubtype="0" accel="100000" autoRev="1" fill="hold" nodeType="withEffect">
                                  <p:stCondLst>
                                    <p:cond delay="0"/>
                                  </p:stCondLst>
                                  <p:childTnLst>
                                    <p:animScale>
                                      <p:cBhvr>
                                        <p:cTn id="77" dur="500" fill="hold"/>
                                        <p:tgtEl>
                                          <p:spTgt spid="29"/>
                                        </p:tgtEl>
                                      </p:cBhvr>
                                      <p:by x="0" y="0"/>
                                    </p:animScale>
                                  </p:childTnLst>
                                </p:cTn>
                              </p:par>
                              <p:par>
                                <p:cTn id="78" presetID="1" presetClass="entr" presetSubtype="0" fill="hold" grpId="0" nodeType="withEffect">
                                  <p:stCondLst>
                                    <p:cond delay="1000"/>
                                  </p:stCondLst>
                                  <p:childTnLst>
                                    <p:set>
                                      <p:cBhvr>
                                        <p:cTn id="79" dur="1" fill="hold">
                                          <p:stCondLst>
                                            <p:cond delay="0"/>
                                          </p:stCondLst>
                                        </p:cTn>
                                        <p:tgtEl>
                                          <p:spTgt spid="32"/>
                                        </p:tgtEl>
                                        <p:attrNameLst>
                                          <p:attrName>style.visibility</p:attrName>
                                        </p:attrNameLst>
                                      </p:cBhvr>
                                      <p:to>
                                        <p:strVal val="visible"/>
                                      </p:to>
                                    </p:set>
                                  </p:childTnLst>
                                </p:cTn>
                              </p:par>
                              <p:par>
                                <p:cTn id="80" presetID="1" presetClass="entr" presetSubtype="0" fill="hold" grpId="0" nodeType="withEffect">
                                  <p:stCondLst>
                                    <p:cond delay="1000"/>
                                  </p:stCondLst>
                                  <p:childTnLst>
                                    <p:set>
                                      <p:cBhvr>
                                        <p:cTn id="81" dur="1" fill="hold">
                                          <p:stCondLst>
                                            <p:cond delay="0"/>
                                          </p:stCondLst>
                                        </p:cTn>
                                        <p:tgtEl>
                                          <p:spTgt spid="27"/>
                                        </p:tgtEl>
                                        <p:attrNameLst>
                                          <p:attrName>style.visibility</p:attrName>
                                        </p:attrNameLst>
                                      </p:cBhvr>
                                      <p:to>
                                        <p:strVal val="visible"/>
                                      </p:to>
                                    </p:set>
                                  </p:childTnLst>
                                </p:cTn>
                              </p:par>
                              <p:par>
                                <p:cTn id="82" presetID="1" presetClass="entr" presetSubtype="0" fill="hold" grpId="0" nodeType="withEffect">
                                  <p:stCondLst>
                                    <p:cond delay="500"/>
                                  </p:stCondLst>
                                  <p:childTnLst>
                                    <p:set>
                                      <p:cBhvr>
                                        <p:cTn id="83" dur="1" fill="hold">
                                          <p:stCondLst>
                                            <p:cond delay="499"/>
                                          </p:stCondLst>
                                        </p:cTn>
                                        <p:tgtEl>
                                          <p:spTgt spid="35"/>
                                        </p:tgtEl>
                                        <p:attrNameLst>
                                          <p:attrName>style.visibility</p:attrName>
                                        </p:attrNameLst>
                                      </p:cBhvr>
                                      <p:to>
                                        <p:strVal val="visible"/>
                                      </p:to>
                                    </p:set>
                                  </p:childTnLst>
                                </p:cTn>
                              </p:par>
                              <p:par>
                                <p:cTn id="84" presetID="6" presetClass="emph" presetSubtype="0" accel="100000" autoRev="1" fill="hold" grpId="1" nodeType="withEffect">
                                  <p:stCondLst>
                                    <p:cond delay="500"/>
                                  </p:stCondLst>
                                  <p:childTnLst>
                                    <p:animScale>
                                      <p:cBhvr>
                                        <p:cTn id="85" dur="500" fill="hold"/>
                                        <p:tgtEl>
                                          <p:spTgt spid="35"/>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66" grpId="0"/>
      <p:bldP spid="66" grpId="1"/>
      <p:bldP spid="67" grpId="0"/>
      <p:bldP spid="67" grpId="1"/>
      <p:bldP spid="68" grpId="0"/>
      <p:bldP spid="68" grpId="1"/>
      <p:bldP spid="69" grpId="0"/>
      <p:bldP spid="69" grpId="1"/>
      <p:bldP spid="70" grpId="0"/>
      <p:bldP spid="70" grpId="1"/>
      <p:bldP spid="71" grpId="0"/>
      <p:bldP spid="71" grpId="1"/>
      <p:bldP spid="35" grpId="0"/>
      <p:bldP spid="35"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103"/>
        </a:solidFill>
        <a:effectLst/>
      </p:bgPr>
    </p:bg>
    <p:spTree>
      <p:nvGrpSpPr>
        <p:cNvPr id="1" name=""/>
        <p:cNvGrpSpPr/>
        <p:nvPr/>
      </p:nvGrpSpPr>
      <p:grpSpPr>
        <a:xfrm>
          <a:off x="0" y="0"/>
          <a:ext cx="0" cy="0"/>
          <a:chOff x="0" y="0"/>
          <a:chExt cx="0" cy="0"/>
        </a:xfrm>
      </p:grpSpPr>
      <p:pic>
        <p:nvPicPr>
          <p:cNvPr id="138" name="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3" y="-29510"/>
            <a:ext cx="12243390" cy="6887023"/>
          </a:xfrm>
          <a:prstGeom prst="rect">
            <a:avLst/>
          </a:prstGeom>
        </p:spPr>
      </p:pic>
      <p:pic>
        <p:nvPicPr>
          <p:cNvPr id="56" name="8"/>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147580" y="3457797"/>
            <a:ext cx="3044520" cy="2029680"/>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extLst>
            <a:ext uri="{909E8E84-426E-40DD-AFC4-6F175D3DCCD1}">
              <a14:hiddenFill xmlns:a14="http://schemas.microsoft.com/office/drawing/2010/main">
                <a:solidFill>
                  <a:srgbClr val="FFFFFF"/>
                </a:solidFill>
              </a14:hiddenFill>
            </a:ext>
          </a:extLst>
        </p:spPr>
      </p:pic>
      <p:grpSp>
        <p:nvGrpSpPr>
          <p:cNvPr id="208" name="6"/>
          <p:cNvGrpSpPr/>
          <p:nvPr/>
        </p:nvGrpSpPr>
        <p:grpSpPr>
          <a:xfrm>
            <a:off x="3062720" y="3444480"/>
            <a:ext cx="3044520" cy="3383045"/>
            <a:chOff x="3031420" y="3474474"/>
            <a:chExt cx="3044952" cy="3383526"/>
          </a:xfrm>
        </p:grpSpPr>
        <p:pic>
          <p:nvPicPr>
            <p:cNvPr id="7" name="Picture 6"/>
            <p:cNvPicPr>
              <a:picLocks noChangeAspect="1"/>
            </p:cNvPicPr>
            <p:nvPr/>
          </p:nvPicPr>
          <p:blipFill rotWithShape="1">
            <a:blip r:embed="rId7" cstate="email">
              <a:extLst>
                <a:ext uri="{28A0092B-C50C-407E-A947-70E740481C1C}">
                  <a14:useLocalDpi xmlns:a14="http://schemas.microsoft.com/office/drawing/2010/main"/>
                </a:ext>
              </a:extLst>
            </a:blip>
            <a:srcRect l="11434" t="26949" r="13976" b="9056"/>
            <a:stretch/>
          </p:blipFill>
          <p:spPr>
            <a:xfrm>
              <a:off x="3031420" y="3474474"/>
              <a:ext cx="3044952" cy="338352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5523" y="3498126"/>
              <a:ext cx="2955765" cy="1940721"/>
            </a:xfrm>
            <a:prstGeom prst="rect">
              <a:avLst/>
            </a:prstGeom>
          </p:spPr>
        </p:pic>
      </p:grpSp>
      <p:pic>
        <p:nvPicPr>
          <p:cNvPr id="40" name="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00" y="3451684"/>
            <a:ext cx="3018119" cy="193511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pic>
        <p:nvPicPr>
          <p:cNvPr id="73" name="Schneide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072160" y="4906"/>
            <a:ext cx="3049223" cy="227161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bwMode="auto">
          <a:xfrm>
            <a:off x="26461" y="5321618"/>
            <a:ext cx="3044520" cy="1543935"/>
          </a:xfrm>
          <a:prstGeom prst="rect">
            <a:avLst/>
          </a:prstGeom>
          <a:solidFill>
            <a:srgbClr val="0001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ts val="294"/>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Transforming the Energy Industry</a:t>
            </a:r>
          </a:p>
          <a:p>
            <a:pPr marL="0" marR="0" lvl="0" indent="0" algn="l" defTabSz="913751" rtl="0" eaLnBrk="1" fontAlgn="base" latinLnBrk="0" hangingPunct="1">
              <a:lnSpc>
                <a:spcPct val="100000"/>
              </a:lnSpc>
              <a:spcBef>
                <a:spcPts val="294"/>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Esmart</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Systems is a small startup in Norway that is revolutionizing the energy industry with AI in Azure.</a:t>
            </a:r>
          </a:p>
          <a:p>
            <a:pPr marL="0" marR="0" lvl="0" indent="0" algn="l" defTabSz="913751" rtl="0" eaLnBrk="1" fontAlgn="base" latinLnBrk="0" hangingPunct="1">
              <a:lnSpc>
                <a:spcPct val="100000"/>
              </a:lnSpc>
              <a:spcBef>
                <a:spcPts val="294"/>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r" defTabSz="913751" rtl="0" eaLnBrk="1" fontAlgn="base" latinLnBrk="0" hangingPunct="1">
              <a:lnSpc>
                <a:spcPct val="100000"/>
              </a:lnSpc>
              <a:spcBef>
                <a:spcPts val="294"/>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3751" rtl="0" eaLnBrk="1" fontAlgn="base" latinLnBrk="0" hangingPunct="1">
              <a:lnSpc>
                <a:spcPct val="100000"/>
              </a:lnSpc>
              <a:spcBef>
                <a:spcPts val="294"/>
              </a:spcBef>
              <a:spcAft>
                <a:spcPts val="0"/>
              </a:spcAft>
              <a:buClrTx/>
              <a:buSzTx/>
              <a:buFontTx/>
              <a:buNone/>
              <a:tabLst/>
              <a:defRPr/>
            </a:pPr>
            <a:r>
              <a:rPr kumimoji="0" lang="en-US" sz="2400" b="1" i="0" u="none" strike="noStrike" kern="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eS</a:t>
            </a:r>
            <a:r>
              <a:rPr kumimoji="0" lang="en-US" sz="24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mart Systems</a:t>
            </a:r>
          </a:p>
          <a:p>
            <a:pPr marL="0" marR="0" lvl="0" indent="0" algn="ctr" defTabSz="913751" rtl="0" eaLnBrk="1" fontAlgn="base" latinLnBrk="0" hangingPunct="1">
              <a:lnSpc>
                <a:spcPct val="100000"/>
              </a:lnSpc>
              <a:spcBef>
                <a:spcPts val="294"/>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751" rtl="0" eaLnBrk="1" fontAlgn="base" latinLnBrk="0" hangingPunct="1">
              <a:lnSpc>
                <a:spcPct val="100000"/>
              </a:lnSpc>
              <a:spcBef>
                <a:spcPts val="294"/>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751" rtl="0" eaLnBrk="1" fontAlgn="base" latinLnBrk="0" hangingPunct="1">
              <a:lnSpc>
                <a:spcPct val="100000"/>
              </a:lnSpc>
              <a:spcBef>
                <a:spcPts val="588"/>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hlinkClick r:id="rId11"/>
              </a:rPr>
              <a:t>Click</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90" name="Barcelona"/>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3937411" y="1730827"/>
            <a:ext cx="3804171" cy="4330312"/>
          </a:xfrm>
          <a:prstGeom prst="rect">
            <a:avLst/>
          </a:prstGeom>
        </p:spPr>
      </p:pic>
      <p:pic>
        <p:nvPicPr>
          <p:cNvPr id="3" name="7"/>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6118812" y="3437596"/>
            <a:ext cx="3044520" cy="2460762"/>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82" name="Barcelona"/>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99" y="0"/>
            <a:ext cx="3033457" cy="2182770"/>
          </a:xfrm>
          <a:prstGeom prst="rect">
            <a:avLst/>
          </a:prstGeom>
        </p:spPr>
      </p:pic>
      <p:sp>
        <p:nvSpPr>
          <p:cNvPr id="5" name="Rectangle 4"/>
          <p:cNvSpPr/>
          <p:nvPr/>
        </p:nvSpPr>
        <p:spPr bwMode="auto">
          <a:xfrm>
            <a:off x="6098979" y="5320573"/>
            <a:ext cx="3044520" cy="1544980"/>
          </a:xfrm>
          <a:prstGeom prst="rect">
            <a:avLst/>
          </a:prstGeom>
          <a:solidFill>
            <a:srgbClr val="0001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ts val="294"/>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Fuel Level Prediction and Analysis </a:t>
            </a:r>
          </a:p>
          <a:p>
            <a:pPr marL="0" marR="0" lvl="0" indent="0" algn="l" defTabSz="913751" rtl="0" eaLnBrk="1" fontAlgn="base" latinLnBrk="0" hangingPunct="1">
              <a:lnSpc>
                <a:spcPct val="100000"/>
              </a:lnSpc>
              <a:spcBef>
                <a:spcPts val="294"/>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Fuel level prediction of racing cars and Image analysis to understand the wear and tear on the cars</a:t>
            </a:r>
          </a:p>
          <a:p>
            <a:pPr marL="0" marR="0" lvl="0" indent="0" algn="l" defTabSz="913751" rtl="0" eaLnBrk="1" fontAlgn="base" latinLnBrk="0" hangingPunct="1">
              <a:lnSpc>
                <a:spcPct val="100000"/>
              </a:lnSpc>
              <a:spcBef>
                <a:spcPts val="294"/>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751" rtl="0" eaLnBrk="1" fontAlgn="base" latinLnBrk="0" hangingPunct="1">
              <a:lnSpc>
                <a:spcPct val="100000"/>
              </a:lnSpc>
              <a:spcBef>
                <a:spcPts val="294"/>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3751" rtl="0" eaLnBrk="1" fontAlgn="base" latinLnBrk="0" hangingPunct="1">
              <a:lnSpc>
                <a:spcPct val="100000"/>
              </a:lnSpc>
              <a:spcBef>
                <a:spcPts val="294"/>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Hendricks</a:t>
            </a:r>
          </a:p>
          <a:p>
            <a:pPr marL="0" marR="0" lvl="0" indent="0" algn="ctr" defTabSz="913751" rtl="0" eaLnBrk="1" fontAlgn="base" latinLnBrk="0" hangingPunct="1">
              <a:lnSpc>
                <a:spcPct val="100000"/>
              </a:lnSpc>
              <a:spcBef>
                <a:spcPts val="294"/>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5" name="AutoShape 2"/>
          <p:cNvSpPr>
            <a:spLocks noChangeAspect="1" noChangeArrowheads="1"/>
          </p:cNvSpPr>
          <p:nvPr/>
        </p:nvSpPr>
        <p:spPr bwMode="auto">
          <a:xfrm>
            <a:off x="5969987" y="3227727"/>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51" name="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51728" y="-31402"/>
            <a:ext cx="3019769" cy="343041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53" name="Rectangle 52"/>
          <p:cNvSpPr/>
          <p:nvPr/>
        </p:nvSpPr>
        <p:spPr bwMode="auto">
          <a:xfrm>
            <a:off x="9147580" y="1911669"/>
            <a:ext cx="3044520" cy="1508342"/>
          </a:xfrm>
          <a:prstGeom prst="rect">
            <a:avLst/>
          </a:prstGeom>
          <a:solidFill>
            <a:srgbClr val="0001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ts val="294"/>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Intelligent Recommendations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Publicis has developed an </a:t>
            </a:r>
            <a:r>
              <a:rPr kumimoji="0" lang="en-US" sz="9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AdvisorBot</a:t>
            </a: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App that provides intelligent products recommendations based on your Skin color, Skin tones, other facial features, geolocation, weather and contextual information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3751" rtl="0" eaLnBrk="1" fontAlgn="base" latinLnBrk="0" hangingPunct="1">
              <a:lnSpc>
                <a:spcPct val="100000"/>
              </a:lnSpc>
              <a:spcBef>
                <a:spcPts val="294"/>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Publicis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90" name="THYSSENKRUPP"/>
          <p:cNvPicPr>
            <a:picLocks noChangeAspect="1"/>
          </p:cNvPicPr>
          <p:nvPr/>
        </p:nvPicPr>
        <p:blipFill rotWithShape="1">
          <a:blip r:embed="rId16" cstate="screen">
            <a:extLst>
              <a:ext uri="{28A0092B-C50C-407E-A947-70E740481C1C}">
                <a14:useLocalDpi xmlns:a14="http://schemas.microsoft.com/office/drawing/2010/main"/>
              </a:ext>
            </a:extLst>
          </a:blip>
          <a:srcRect l="12466" t="2816" r="7494" b="4310"/>
          <a:stretch/>
        </p:blipFill>
        <p:spPr>
          <a:xfrm>
            <a:off x="12624786" y="-320941"/>
            <a:ext cx="3877542" cy="4392475"/>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pic>
        <p:nvPicPr>
          <p:cNvPr id="194" name="GREAT RIVER" descr="https://i.ytimg.com/vi/3iDazJjxz5A/maxresdefault.jpg"/>
          <p:cNvPicPr>
            <a:picLocks noChangeAspect="1" noChangeArrowheads="1"/>
          </p:cNvPicPr>
          <p:nvPr/>
        </p:nvPicPr>
        <p:blipFill rotWithShape="1">
          <a:blip r:embed="rId17" cstate="screen">
            <a:extLst>
              <a:ext uri="{28A0092B-C50C-407E-A947-70E740481C1C}">
                <a14:useLocalDpi xmlns:a14="http://schemas.microsoft.com/office/drawing/2010/main"/>
              </a:ext>
            </a:extLst>
          </a:blip>
          <a:srcRect l="22" t="5736" r="-22" b="7264"/>
          <a:stretch/>
        </p:blipFill>
        <p:spPr bwMode="auto">
          <a:xfrm>
            <a:off x="12624786" y="451027"/>
            <a:ext cx="3877542" cy="4392475"/>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178" name="FARM" descr="https://upload.wikimedia.org/wikipedia/commons/4/46/NRCSMD83008_-_Maryland_(4535)(NRCS_Photo_Gallery).jpg"/>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l="9885" t="9720" r="29602" b="13720"/>
          <a:stretch/>
        </p:blipFill>
        <p:spPr bwMode="auto">
          <a:xfrm>
            <a:off x="-3858023" y="3256586"/>
            <a:ext cx="3639636" cy="4122873"/>
          </a:xfrm>
          <a:prstGeom prst="rect">
            <a:avLst/>
          </a:prstGeom>
          <a:noFill/>
          <a:extLst>
            <a:ext uri="{909E8E84-426E-40DD-AFC4-6F175D3DCCD1}">
              <a14:hiddenFill xmlns:a14="http://schemas.microsoft.com/office/drawing/2010/main">
                <a:solidFill>
                  <a:srgbClr val="FFFFFF"/>
                </a:solidFill>
              </a14:hiddenFill>
            </a:ext>
          </a:extLst>
        </p:spPr>
      </p:pic>
      <p:pic>
        <p:nvPicPr>
          <p:cNvPr id="76" name="Schneider" descr="http://blog.schneider-electric.com/wp-content/uploads/2013/06/iStock_000015267443Medium-Resized.jpg"/>
          <p:cNvPicPr>
            <a:picLocks noChangeAspect="1" noChangeArrowheads="1"/>
          </p:cNvPicPr>
          <p:nvPr/>
        </p:nvPicPr>
        <p:blipFill rotWithShape="1">
          <a:blip r:embed="rId19" cstate="screen">
            <a:extLst>
              <a:ext uri="{28A0092B-C50C-407E-A947-70E740481C1C}">
                <a14:useLocalDpi xmlns:a14="http://schemas.microsoft.com/office/drawing/2010/main"/>
              </a:ext>
            </a:extLst>
          </a:blip>
          <a:srcRect t="13282" r="16163"/>
          <a:stretch/>
        </p:blipFill>
        <p:spPr bwMode="auto">
          <a:xfrm>
            <a:off x="-3267610" y="3366910"/>
            <a:ext cx="3049223" cy="345123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grpSp>
        <p:nvGrpSpPr>
          <p:cNvPr id="197" name="WEB"/>
          <p:cNvGrpSpPr/>
          <p:nvPr/>
        </p:nvGrpSpPr>
        <p:grpSpPr>
          <a:xfrm>
            <a:off x="12624786" y="920660"/>
            <a:ext cx="3877542" cy="4131523"/>
            <a:chOff x="16098828" y="3429000"/>
            <a:chExt cx="3044952" cy="3507458"/>
          </a:xfrm>
        </p:grpSpPr>
        <p:pic>
          <p:nvPicPr>
            <p:cNvPr id="185" name="Picture 184"/>
            <p:cNvPicPr>
              <a:picLocks noChangeAspect="1"/>
            </p:cNvPicPr>
            <p:nvPr/>
          </p:nvPicPr>
          <p:blipFill rotWithShape="1">
            <a:blip r:embed="rId7" cstate="email">
              <a:extLst>
                <a:ext uri="{28A0092B-C50C-407E-A947-70E740481C1C}">
                  <a14:useLocalDpi xmlns:a14="http://schemas.microsoft.com/office/drawing/2010/main"/>
                </a:ext>
              </a:extLst>
            </a:blip>
            <a:srcRect l="11434" t="3748" r="13976" b="30774"/>
            <a:stretch/>
          </p:blipFill>
          <p:spPr>
            <a:xfrm>
              <a:off x="16098828" y="3474474"/>
              <a:ext cx="3044952" cy="3461984"/>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pic>
          <p:nvPicPr>
            <p:cNvPr id="186" name="Picture 185"/>
            <p:cNvPicPr>
              <a:picLocks noChangeAspect="1"/>
            </p:cNvPicPr>
            <p:nvPr/>
          </p:nvPicPr>
          <p:blipFill rotWithShape="1">
            <a:blip r:embed="rId20"/>
            <a:srcRect l="6794" t="6414" r="6368" b="2550"/>
            <a:stretch/>
          </p:blipFill>
          <p:spPr>
            <a:xfrm>
              <a:off x="16098828" y="3429000"/>
              <a:ext cx="3044952" cy="2021487"/>
            </a:xfrm>
            <a:prstGeom prst="rect">
              <a:avLst/>
            </a:prstGeom>
          </p:spPr>
        </p:pic>
      </p:grpSp>
      <p:pic>
        <p:nvPicPr>
          <p:cNvPr id="181" name="RR" descr="14042976128_ae592c84f0_k-630x585.jpg (630×585)"/>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l="7" t="3186" r="-7" b="9814"/>
          <a:stretch/>
        </p:blipFill>
        <p:spPr bwMode="auto">
          <a:xfrm>
            <a:off x="13475255" y="722918"/>
            <a:ext cx="4318994" cy="4892551"/>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extLst>
            <a:ext uri="{909E8E84-426E-40DD-AFC4-6F175D3DCCD1}">
              <a14:hiddenFill xmlns:a14="http://schemas.microsoft.com/office/drawing/2010/main">
                <a:solidFill>
                  <a:srgbClr val="FFFFFF"/>
                </a:solidFill>
              </a14:hiddenFill>
            </a:ext>
          </a:extLst>
        </p:spPr>
      </p:pic>
      <p:pic>
        <p:nvPicPr>
          <p:cNvPr id="144" name="JC"/>
          <p:cNvPicPr>
            <a:picLocks noChangeAspect="1"/>
          </p:cNvPicPr>
          <p:nvPr/>
        </p:nvPicPr>
        <p:blipFill rotWithShape="1">
          <a:blip r:embed="rId22" cstate="email">
            <a:extLst>
              <a:ext uri="{28A0092B-C50C-407E-A947-70E740481C1C}">
                <a14:useLocalDpi xmlns:a14="http://schemas.microsoft.com/office/drawing/2010/main"/>
              </a:ext>
            </a:extLst>
          </a:blip>
          <a:srcRect b="13003"/>
          <a:stretch/>
        </p:blipFill>
        <p:spPr>
          <a:xfrm>
            <a:off x="-3858023" y="3234106"/>
            <a:ext cx="3639636" cy="4122873"/>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pic>
        <p:nvPicPr>
          <p:cNvPr id="77" name="Kennemetal"/>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3270792" y="3477235"/>
            <a:ext cx="3052405" cy="3451236"/>
          </a:xfrm>
          <a:prstGeom prst="rect">
            <a:avLst/>
          </a:prstGeom>
        </p:spPr>
      </p:pic>
      <p:pic>
        <p:nvPicPr>
          <p:cNvPr id="12" name="Picture 11"/>
          <p:cNvPicPr>
            <a:picLocks noChangeAspect="1"/>
          </p:cNvPicPr>
          <p:nvPr/>
        </p:nvPicPr>
        <p:blipFill>
          <a:blip r:embed="rId24"/>
          <a:stretch>
            <a:fillRect/>
          </a:stretch>
        </p:blipFill>
        <p:spPr>
          <a:xfrm>
            <a:off x="6112871" y="3385552"/>
            <a:ext cx="71720" cy="41837"/>
          </a:xfrm>
          <a:prstGeom prst="rect">
            <a:avLst/>
          </a:prstGeom>
        </p:spPr>
      </p:pic>
      <p:sp>
        <p:nvSpPr>
          <p:cNvPr id="15" name="Freeform: Shape 14"/>
          <p:cNvSpPr/>
          <p:nvPr/>
        </p:nvSpPr>
        <p:spPr bwMode="auto">
          <a:xfrm>
            <a:off x="26461" y="1885697"/>
            <a:ext cx="3044520" cy="1543934"/>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rgbClr val="0001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89617" rIns="134425" bIns="8961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ts val="294"/>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Employee Engagement</a:t>
            </a:r>
          </a:p>
          <a:p>
            <a:pPr marL="0" marR="0" lvl="0" indent="0" algn="l" defTabSz="913751" rtl="0" eaLnBrk="1" fontAlgn="base" latinLnBrk="0" hangingPunct="1">
              <a:lnSpc>
                <a:spcPct val="100000"/>
              </a:lnSpc>
              <a:spcBef>
                <a:spcPts val="294"/>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Free up HR agents to focus on more complex employee inquiries</a:t>
            </a:r>
          </a:p>
          <a:p>
            <a:pPr marL="0" marR="0" lvl="0" indent="0" algn="l" defTabSz="913751" rtl="0" eaLnBrk="1" fontAlgn="base" latinLnBrk="0" hangingPunct="1">
              <a:lnSpc>
                <a:spcPct val="100000"/>
              </a:lnSpc>
              <a:spcBef>
                <a:spcPts val="294"/>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3751" rtl="0" eaLnBrk="1" fontAlgn="base" latinLnBrk="0" hangingPunct="1">
              <a:lnSpc>
                <a:spcPct val="100000"/>
              </a:lnSpc>
              <a:spcBef>
                <a:spcPts val="294"/>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Unilever</a:t>
            </a:r>
          </a:p>
          <a:p>
            <a:pPr marL="0" marR="0" lvl="0" indent="0" algn="l" defTabSz="913751" rtl="0" eaLnBrk="1" fontAlgn="base" latinLnBrk="0" hangingPunct="1">
              <a:lnSpc>
                <a:spcPct val="100000"/>
              </a:lnSpc>
              <a:spcBef>
                <a:spcPts val="294"/>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19" name="Straight Connector 18"/>
          <p:cNvCxnSpPr/>
          <p:nvPr/>
        </p:nvCxnSpPr>
        <p:spPr>
          <a:xfrm>
            <a:off x="3081398" y="-509059"/>
            <a:ext cx="0" cy="804895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098978" y="-509059"/>
            <a:ext cx="0" cy="804895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9135238" y="-509059"/>
            <a:ext cx="0" cy="804895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1056" y="3423358"/>
            <a:ext cx="13191599"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C7C32E8-539C-43C7-A3B8-4858BF1B99F3}"/>
              </a:ext>
            </a:extLst>
          </p:cNvPr>
          <p:cNvGrpSpPr/>
          <p:nvPr/>
        </p:nvGrpSpPr>
        <p:grpSpPr>
          <a:xfrm>
            <a:off x="6107208" y="1875213"/>
            <a:ext cx="3017611" cy="1543935"/>
            <a:chOff x="6107208" y="1875213"/>
            <a:chExt cx="3044520" cy="1543935"/>
          </a:xfrm>
          <a:solidFill>
            <a:srgbClr val="000103"/>
          </a:solidFill>
        </p:grpSpPr>
        <p:sp>
          <p:nvSpPr>
            <p:cNvPr id="26" name="Freeform: Shape 25"/>
            <p:cNvSpPr/>
            <p:nvPr/>
          </p:nvSpPr>
          <p:spPr bwMode="auto">
            <a:xfrm>
              <a:off x="6107208" y="1875213"/>
              <a:ext cx="3044520" cy="1543935"/>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89617" rIns="134425" bIns="89617" numCol="1" spcCol="0" rtlCol="0" fromWordArt="0" anchor="t" anchorCtr="0" forceAA="0" compatLnSpc="1">
              <a:prstTxWarp prst="textNoShape">
                <a:avLst/>
              </a:prstTxWarp>
              <a:noAutofit/>
            </a:bodyPr>
            <a:lstStyle/>
            <a:p>
              <a:pPr marL="0" marR="0" lvl="0" indent="0" algn="l" defTabSz="895923" rtl="0" eaLnBrk="1" fontAlgn="base" latinLnBrk="0" hangingPunct="1">
                <a:lnSpc>
                  <a:spcPct val="100000"/>
                </a:lnSpc>
                <a:spcBef>
                  <a:spcPts val="288"/>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Medical Document Analysis</a:t>
              </a:r>
            </a:p>
            <a:p>
              <a:pPr marL="0" marR="0" lvl="0" indent="0" algn="l" defTabSz="895923" rtl="0" eaLnBrk="1" fontAlgn="base" latinLnBrk="0" hangingPunct="1">
                <a:lnSpc>
                  <a:spcPct val="100000"/>
                </a:lnSpc>
                <a:spcBef>
                  <a:spcPts val="288"/>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UCL and the Cochrane Transform Project are using AI and machine learning to text mine thousands of reports for systematic reviews.</a:t>
              </a:r>
            </a:p>
            <a:p>
              <a:pPr marL="0" marR="0" lvl="0" indent="0" algn="l" defTabSz="913751" rtl="0" eaLnBrk="1" fontAlgn="base" latinLnBrk="0" hangingPunct="1">
                <a:lnSpc>
                  <a:spcPct val="100000"/>
                </a:lnSpc>
                <a:spcBef>
                  <a:spcPts val="294"/>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751" rtl="0" eaLnBrk="1" fontAlgn="base" latinLnBrk="0" hangingPunct="1">
                <a:lnSpc>
                  <a:spcPct val="100000"/>
                </a:lnSpc>
                <a:spcBef>
                  <a:spcPts val="294"/>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60" name="Picture 59">
              <a:extLst>
                <a:ext uri="{FF2B5EF4-FFF2-40B4-BE49-F238E27FC236}">
                  <a16:creationId xmlns:a16="http://schemas.microsoft.com/office/drawing/2014/main" id="{70E79E75-9DC0-4DEE-9F00-E1CBF9CFCD80}"/>
                </a:ext>
              </a:extLst>
            </p:cNvPr>
            <p:cNvPicPr>
              <a:picLocks noChangeAspect="1"/>
            </p:cNvPicPr>
            <p:nvPr/>
          </p:nvPicPr>
          <p:blipFill>
            <a:blip r:embed="rId25" cstate="email">
              <a:extLst>
                <a:ext uri="{BEBA8EAE-BF5A-486C-A8C5-ECC9F3942E4B}">
                  <a14:imgProps xmlns:a14="http://schemas.microsoft.com/office/drawing/2010/main">
                    <a14:imgLayer r:embed="rId26">
                      <a14:imgEffect>
                        <a14:saturation sat="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598501" y="2831088"/>
              <a:ext cx="1991896" cy="409999"/>
            </a:xfrm>
            <a:prstGeom prst="rect">
              <a:avLst/>
            </a:prstGeom>
            <a:grpFill/>
          </p:spPr>
        </p:pic>
      </p:grpSp>
      <p:grpSp>
        <p:nvGrpSpPr>
          <p:cNvPr id="13" name="Group 12">
            <a:extLst>
              <a:ext uri="{FF2B5EF4-FFF2-40B4-BE49-F238E27FC236}">
                <a16:creationId xmlns:a16="http://schemas.microsoft.com/office/drawing/2014/main" id="{88B0511D-72A4-4EC2-8933-AAE598C7706B}"/>
              </a:ext>
            </a:extLst>
          </p:cNvPr>
          <p:cNvGrpSpPr/>
          <p:nvPr/>
        </p:nvGrpSpPr>
        <p:grpSpPr>
          <a:xfrm>
            <a:off x="3062720" y="5320573"/>
            <a:ext cx="3044520" cy="1544980"/>
            <a:chOff x="3062720" y="5320573"/>
            <a:chExt cx="3044520" cy="1544980"/>
          </a:xfrm>
        </p:grpSpPr>
        <p:sp>
          <p:nvSpPr>
            <p:cNvPr id="9" name="Rectangle 8"/>
            <p:cNvSpPr/>
            <p:nvPr/>
          </p:nvSpPr>
          <p:spPr bwMode="auto">
            <a:xfrm>
              <a:off x="3062720" y="5320573"/>
              <a:ext cx="3044520" cy="1544980"/>
            </a:xfrm>
            <a:prstGeom prst="rect">
              <a:avLst/>
            </a:prstGeom>
            <a:solidFill>
              <a:srgbClr val="0001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ts val="294"/>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Sales Campaign Lead Generation</a:t>
              </a:r>
            </a:p>
            <a:p>
              <a:pPr marL="0" marR="0" lvl="0" indent="0" algn="l" defTabSz="913751" rtl="0" eaLnBrk="1" fontAlgn="base" latinLnBrk="0" hangingPunct="1">
                <a:lnSpc>
                  <a:spcPct val="100000"/>
                </a:lnSpc>
                <a:spcBef>
                  <a:spcPts val="294"/>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Reaching and engaging fans is a priority for the Trail Blazers, and our work with Azure Machine Learning has delivered real results</a:t>
              </a:r>
            </a:p>
            <a:p>
              <a:pPr marL="0" marR="0" lvl="0" indent="0" algn="l" defTabSz="913751" rtl="0" eaLnBrk="1" fontAlgn="base" latinLnBrk="0" hangingPunct="1">
                <a:lnSpc>
                  <a:spcPct val="100000"/>
                </a:lnSpc>
                <a:spcBef>
                  <a:spcPts val="294"/>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3751" rtl="0" eaLnBrk="1" fontAlgn="base" latinLnBrk="0" hangingPunct="1">
                <a:lnSpc>
                  <a:spcPct val="100000"/>
                </a:lnSpc>
                <a:spcBef>
                  <a:spcPts val="294"/>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8" name="Picture 7">
              <a:extLst>
                <a:ext uri="{FF2B5EF4-FFF2-40B4-BE49-F238E27FC236}">
                  <a16:creationId xmlns:a16="http://schemas.microsoft.com/office/drawing/2014/main" id="{69CFC175-24F8-4E58-8CC9-0C0059409D08}"/>
                </a:ext>
              </a:extLst>
            </p:cNvPr>
            <p:cNvPicPr>
              <a:picLocks noChangeAspect="1"/>
            </p:cNvPicPr>
            <p:nvPr/>
          </p:nvPicPr>
          <p:blipFill>
            <a:blip r:embed="rId27"/>
            <a:stretch>
              <a:fillRect/>
            </a:stretch>
          </p:blipFill>
          <p:spPr>
            <a:xfrm>
              <a:off x="3715849" y="6309240"/>
              <a:ext cx="1702783" cy="352432"/>
            </a:xfrm>
            <a:prstGeom prst="rect">
              <a:avLst/>
            </a:prstGeom>
            <a:solidFill>
              <a:schemeClr val="bg1"/>
            </a:solidFill>
          </p:spPr>
        </p:pic>
      </p:grpSp>
      <p:grpSp>
        <p:nvGrpSpPr>
          <p:cNvPr id="20" name="Group 19">
            <a:extLst>
              <a:ext uri="{FF2B5EF4-FFF2-40B4-BE49-F238E27FC236}">
                <a16:creationId xmlns:a16="http://schemas.microsoft.com/office/drawing/2014/main" id="{5100AD14-4E71-4614-A5D2-0D6B488F28D9}"/>
              </a:ext>
            </a:extLst>
          </p:cNvPr>
          <p:cNvGrpSpPr/>
          <p:nvPr/>
        </p:nvGrpSpPr>
        <p:grpSpPr>
          <a:xfrm>
            <a:off x="9147580" y="5293635"/>
            <a:ext cx="3044520" cy="1571919"/>
            <a:chOff x="9147580" y="5293635"/>
            <a:chExt cx="3044520" cy="1571919"/>
          </a:xfrm>
        </p:grpSpPr>
        <p:sp>
          <p:nvSpPr>
            <p:cNvPr id="58" name="Rectangle 57"/>
            <p:cNvSpPr/>
            <p:nvPr/>
          </p:nvSpPr>
          <p:spPr bwMode="auto">
            <a:xfrm>
              <a:off x="9147580" y="5293635"/>
              <a:ext cx="3044520" cy="1571919"/>
            </a:xfrm>
            <a:prstGeom prst="rect">
              <a:avLst/>
            </a:prstGeom>
            <a:solidFill>
              <a:srgbClr val="0001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ts val="294"/>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AI Saving Snow Leopards</a:t>
              </a:r>
            </a:p>
            <a:p>
              <a:pPr marL="0" marR="0" lvl="0" indent="0" algn="l" defTabSz="913751" rtl="0" eaLnBrk="1" fontAlgn="base" latinLnBrk="0" hangingPunct="1">
                <a:lnSpc>
                  <a:spcPct val="100000"/>
                </a:lnSpc>
                <a:spcBef>
                  <a:spcPts val="294"/>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Using Azure powered deep learning to save snow leopards. </a:t>
              </a:r>
            </a:p>
            <a:p>
              <a:pPr marL="0" marR="0" lvl="0" indent="0" algn="l" defTabSz="913751" rtl="0" eaLnBrk="1" fontAlgn="base" latinLnBrk="0" hangingPunct="1">
                <a:lnSpc>
                  <a:spcPct val="100000"/>
                </a:lnSpc>
                <a:spcBef>
                  <a:spcPts val="294"/>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751" rtl="0" eaLnBrk="1" fontAlgn="base" latinLnBrk="0" hangingPunct="1">
                <a:lnSpc>
                  <a:spcPct val="100000"/>
                </a:lnSpc>
                <a:spcBef>
                  <a:spcPts val="294"/>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3751" rtl="0" eaLnBrk="1" fontAlgn="base" latinLnBrk="0" hangingPunct="1">
                <a:lnSpc>
                  <a:spcPct val="100000"/>
                </a:lnSpc>
                <a:spcBef>
                  <a:spcPts val="294"/>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8" name="Picture 17">
              <a:extLst>
                <a:ext uri="{FF2B5EF4-FFF2-40B4-BE49-F238E27FC236}">
                  <a16:creationId xmlns:a16="http://schemas.microsoft.com/office/drawing/2014/main" id="{277DB9EC-147A-46C0-BE1B-1EDD86E1CAD6}"/>
                </a:ext>
              </a:extLst>
            </p:cNvPr>
            <p:cNvPicPr>
              <a:picLocks noChangeAspect="1"/>
            </p:cNvPicPr>
            <p:nvPr/>
          </p:nvPicPr>
          <p:blipFill>
            <a:blip r:embed="rId28"/>
            <a:stretch>
              <a:fillRect/>
            </a:stretch>
          </p:blipFill>
          <p:spPr>
            <a:xfrm>
              <a:off x="10204308" y="6030601"/>
              <a:ext cx="850872" cy="723482"/>
            </a:xfrm>
            <a:prstGeom prst="rect">
              <a:avLst/>
            </a:prstGeom>
          </p:spPr>
        </p:pic>
      </p:grpSp>
      <p:pic>
        <p:nvPicPr>
          <p:cNvPr id="44" name="8" descr="14042976128_ae592c84f0_k-630x585.jpg (630×585)">
            <a:extLst>
              <a:ext uri="{FF2B5EF4-FFF2-40B4-BE49-F238E27FC236}">
                <a16:creationId xmlns:a16="http://schemas.microsoft.com/office/drawing/2014/main" id="{85D01E54-D2A6-4959-A828-3FAA5590EA82}"/>
              </a:ext>
            </a:extLst>
          </p:cNvPr>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l="7" t="3186" r="-7" b="9814"/>
          <a:stretch/>
        </p:blipFill>
        <p:spPr bwMode="auto">
          <a:xfrm>
            <a:off x="3081398" y="-10796"/>
            <a:ext cx="3003380" cy="3402206"/>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extLst>
            <a:ext uri="{909E8E84-426E-40DD-AFC4-6F175D3DCCD1}">
              <a14:hiddenFill xmlns:a14="http://schemas.microsoft.com/office/drawing/2010/main">
                <a:solidFill>
                  <a:srgbClr val="FFFFFF"/>
                </a:solidFill>
              </a14:hiddenFill>
            </a:ext>
          </a:extLst>
        </p:spPr>
      </p:pic>
      <p:grpSp>
        <p:nvGrpSpPr>
          <p:cNvPr id="45" name="8 T">
            <a:extLst>
              <a:ext uri="{FF2B5EF4-FFF2-40B4-BE49-F238E27FC236}">
                <a16:creationId xmlns:a16="http://schemas.microsoft.com/office/drawing/2014/main" id="{F44AFE46-DDD9-49E8-B9B3-02C74FF9394D}"/>
              </a:ext>
            </a:extLst>
          </p:cNvPr>
          <p:cNvGrpSpPr/>
          <p:nvPr/>
        </p:nvGrpSpPr>
        <p:grpSpPr>
          <a:xfrm>
            <a:off x="3081398" y="1858452"/>
            <a:ext cx="3003380" cy="1550669"/>
            <a:chOff x="9147048" y="5352030"/>
            <a:chExt cx="3044952" cy="1534496"/>
          </a:xfrm>
          <a:solidFill>
            <a:srgbClr val="000103"/>
          </a:solidFill>
        </p:grpSpPr>
        <p:sp>
          <p:nvSpPr>
            <p:cNvPr id="46" name="Rectangle 45">
              <a:extLst>
                <a:ext uri="{FF2B5EF4-FFF2-40B4-BE49-F238E27FC236}">
                  <a16:creationId xmlns:a16="http://schemas.microsoft.com/office/drawing/2014/main" id="{DBE94445-D8A3-4828-9E7C-27D45AEC3130}"/>
                </a:ext>
              </a:extLst>
            </p:cNvPr>
            <p:cNvSpPr/>
            <p:nvPr/>
          </p:nvSpPr>
          <p:spPr bwMode="auto">
            <a:xfrm>
              <a:off x="9147048" y="5352030"/>
              <a:ext cx="3044952" cy="15344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ts val="294"/>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Filtering the signal from the noise</a:t>
              </a:r>
            </a:p>
            <a:p>
              <a:pPr marL="0" marR="0" lvl="0" indent="0" algn="l" defTabSz="913751" rtl="0" eaLnBrk="1" fontAlgn="base" latinLnBrk="0" hangingPunct="1">
                <a:lnSpc>
                  <a:spcPct val="100000"/>
                </a:lnSpc>
                <a:spcBef>
                  <a:spcPts val="294"/>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Used analytics to discover actionable insights around fuel usage, predictive maintenance and stop unscheduled delays. </a:t>
              </a:r>
            </a:p>
            <a:p>
              <a:pPr marL="0" marR="0" lvl="0" indent="0" algn="l" defTabSz="913751" rtl="0" eaLnBrk="1" fontAlgn="base" latinLnBrk="0" hangingPunct="1">
                <a:lnSpc>
                  <a:spcPct val="100000"/>
                </a:lnSpc>
                <a:spcBef>
                  <a:spcPts val="294"/>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751" rtl="0" eaLnBrk="1" fontAlgn="base" latinLnBrk="0" hangingPunct="1">
                <a:lnSpc>
                  <a:spcPct val="100000"/>
                </a:lnSpc>
                <a:spcBef>
                  <a:spcPts val="294"/>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751" rtl="0" eaLnBrk="1" fontAlgn="base" latinLnBrk="0" hangingPunct="1">
                <a:lnSpc>
                  <a:spcPct val="100000"/>
                </a:lnSpc>
                <a:spcBef>
                  <a:spcPts val="294"/>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751" rtl="0" eaLnBrk="1" fontAlgn="base" latinLnBrk="0" hangingPunct="1">
                <a:lnSpc>
                  <a:spcPct val="100000"/>
                </a:lnSpc>
                <a:spcBef>
                  <a:spcPts val="588"/>
                </a:spcBef>
                <a:spcAft>
                  <a:spcPts val="1174"/>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hlinkClick r:id="rId29"/>
                </a:rPr>
                <a:t>Click</a:t>
              </a:r>
              <a:endPar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7" name="Picture 6">
              <a:extLst>
                <a:ext uri="{FF2B5EF4-FFF2-40B4-BE49-F238E27FC236}">
                  <a16:creationId xmlns:a16="http://schemas.microsoft.com/office/drawing/2014/main" id="{E23833A6-AA86-42B8-8916-3B681FC94F0F}"/>
                </a:ext>
              </a:extLst>
            </p:cNvPr>
            <p:cNvPicPr>
              <a:picLocks noChangeAspect="1" noChangeArrowheads="1"/>
            </p:cNvPicPr>
            <p:nvPr/>
          </p:nvPicPr>
          <p:blipFill>
            <a:blip r:embed="rId30">
              <a:extLst>
                <a:ext uri="{28A0092B-C50C-407E-A947-70E740481C1C}">
                  <a14:useLocalDpi xmlns:a14="http://schemas.microsoft.com/office/drawing/2010/main" val="0"/>
                </a:ext>
              </a:extLst>
            </a:blip>
            <a:stretch>
              <a:fillRect/>
            </a:stretch>
          </p:blipFill>
          <p:spPr bwMode="auto">
            <a:xfrm>
              <a:off x="9843171" y="6280072"/>
              <a:ext cx="1753848" cy="412414"/>
            </a:xfrm>
            <a:prstGeom prst="rect">
              <a:avLst/>
            </a:prstGeom>
            <a:grpFill/>
            <a:extLst/>
          </p:spPr>
        </p:pic>
      </p:grpSp>
    </p:spTree>
    <p:extLst>
      <p:ext uri="{BB962C8B-B14F-4D97-AF65-F5344CB8AC3E}">
        <p14:creationId xmlns:p14="http://schemas.microsoft.com/office/powerpoint/2010/main" val="33464956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2250" fill="hold"/>
                                        <p:tgtEl>
                                          <p:spTgt spid="190"/>
                                        </p:tgtEl>
                                        <p:attrNameLst>
                                          <p:attrName>ppt_x</p:attrName>
                                        </p:attrNameLst>
                                      </p:cBhvr>
                                      <p:tavLst>
                                        <p:tav tm="0">
                                          <p:val>
                                            <p:strVal val="0-#ppt_w/2"/>
                                          </p:val>
                                        </p:tav>
                                        <p:tav tm="100000">
                                          <p:val>
                                            <p:strVal val="#ppt_x"/>
                                          </p:val>
                                        </p:tav>
                                      </p:tavLst>
                                    </p:anim>
                                    <p:anim calcmode="lin" valueType="num">
                                      <p:cBhvr additive="base">
                                        <p:cTn id="8" dur="22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78"/>
                                        </p:tgtEl>
                                        <p:attrNameLst>
                                          <p:attrName>style.visibility</p:attrName>
                                        </p:attrNameLst>
                                      </p:cBhvr>
                                      <p:to>
                                        <p:strVal val="visible"/>
                                      </p:to>
                                    </p:set>
                                    <p:anim calcmode="lin" valueType="num">
                                      <p:cBhvr additive="base">
                                        <p:cTn id="11" dur="2500" fill="hold"/>
                                        <p:tgtEl>
                                          <p:spTgt spid="178"/>
                                        </p:tgtEl>
                                        <p:attrNameLst>
                                          <p:attrName>ppt_x</p:attrName>
                                        </p:attrNameLst>
                                      </p:cBhvr>
                                      <p:tavLst>
                                        <p:tav tm="0">
                                          <p:val>
                                            <p:strVal val="1+#ppt_w/2"/>
                                          </p:val>
                                        </p:tav>
                                        <p:tav tm="100000">
                                          <p:val>
                                            <p:strVal val="#ppt_x"/>
                                          </p:val>
                                        </p:tav>
                                      </p:tavLst>
                                    </p:anim>
                                    <p:anim calcmode="lin" valueType="num">
                                      <p:cBhvr additive="base">
                                        <p:cTn id="12" dur="2500" fill="hold"/>
                                        <p:tgtEl>
                                          <p:spTgt spid="17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2250" fill="hold"/>
                                        <p:tgtEl>
                                          <p:spTgt spid="82"/>
                                        </p:tgtEl>
                                        <p:attrNameLst>
                                          <p:attrName>ppt_x</p:attrName>
                                        </p:attrNameLst>
                                      </p:cBhvr>
                                      <p:tavLst>
                                        <p:tav tm="0">
                                          <p:val>
                                            <p:strVal val="0-#ppt_w/2"/>
                                          </p:val>
                                        </p:tav>
                                        <p:tav tm="100000">
                                          <p:val>
                                            <p:strVal val="#ppt_x"/>
                                          </p:val>
                                        </p:tav>
                                      </p:tavLst>
                                    </p:anim>
                                    <p:anim calcmode="lin" valueType="num">
                                      <p:cBhvr additive="base">
                                        <p:cTn id="16" dur="225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800"/>
                                  </p:stCondLst>
                                  <p:childTnLst>
                                    <p:set>
                                      <p:cBhvr>
                                        <p:cTn id="18" dur="1" fill="hold">
                                          <p:stCondLst>
                                            <p:cond delay="0"/>
                                          </p:stCondLst>
                                        </p:cTn>
                                        <p:tgtEl>
                                          <p:spTgt spid="197"/>
                                        </p:tgtEl>
                                        <p:attrNameLst>
                                          <p:attrName>style.visibility</p:attrName>
                                        </p:attrNameLst>
                                      </p:cBhvr>
                                      <p:to>
                                        <p:strVal val="visible"/>
                                      </p:to>
                                    </p:set>
                                    <p:anim calcmode="lin" valueType="num">
                                      <p:cBhvr additive="base">
                                        <p:cTn id="19" dur="2250" fill="hold"/>
                                        <p:tgtEl>
                                          <p:spTgt spid="197"/>
                                        </p:tgtEl>
                                        <p:attrNameLst>
                                          <p:attrName>ppt_x</p:attrName>
                                        </p:attrNameLst>
                                      </p:cBhvr>
                                      <p:tavLst>
                                        <p:tav tm="0">
                                          <p:val>
                                            <p:strVal val="0-#ppt_w/2"/>
                                          </p:val>
                                        </p:tav>
                                        <p:tav tm="100000">
                                          <p:val>
                                            <p:strVal val="#ppt_x"/>
                                          </p:val>
                                        </p:tav>
                                      </p:tavLst>
                                    </p:anim>
                                    <p:anim calcmode="lin" valueType="num">
                                      <p:cBhvr additive="base">
                                        <p:cTn id="20" dur="2250" fill="hold"/>
                                        <p:tgtEl>
                                          <p:spTgt spid="19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400"/>
                                  </p:stCondLst>
                                  <p:childTnLst>
                                    <p:set>
                                      <p:cBhvr>
                                        <p:cTn id="22" dur="1" fill="hold">
                                          <p:stCondLst>
                                            <p:cond delay="0"/>
                                          </p:stCondLst>
                                        </p:cTn>
                                        <p:tgtEl>
                                          <p:spTgt spid="194"/>
                                        </p:tgtEl>
                                        <p:attrNameLst>
                                          <p:attrName>style.visibility</p:attrName>
                                        </p:attrNameLst>
                                      </p:cBhvr>
                                      <p:to>
                                        <p:strVal val="visible"/>
                                      </p:to>
                                    </p:set>
                                    <p:anim calcmode="lin" valueType="num">
                                      <p:cBhvr additive="base">
                                        <p:cTn id="23" dur="2250" fill="hold"/>
                                        <p:tgtEl>
                                          <p:spTgt spid="194"/>
                                        </p:tgtEl>
                                        <p:attrNameLst>
                                          <p:attrName>ppt_x</p:attrName>
                                        </p:attrNameLst>
                                      </p:cBhvr>
                                      <p:tavLst>
                                        <p:tav tm="0">
                                          <p:val>
                                            <p:strVal val="0-#ppt_w/2"/>
                                          </p:val>
                                        </p:tav>
                                        <p:tav tm="100000">
                                          <p:val>
                                            <p:strVal val="#ppt_x"/>
                                          </p:val>
                                        </p:tav>
                                      </p:tavLst>
                                    </p:anim>
                                    <p:anim calcmode="lin" valueType="num">
                                      <p:cBhvr additive="base">
                                        <p:cTn id="24" dur="2250" fill="hold"/>
                                        <p:tgtEl>
                                          <p:spTgt spid="194"/>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25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2500" fill="hold"/>
                                        <p:tgtEl>
                                          <p:spTgt spid="73"/>
                                        </p:tgtEl>
                                        <p:attrNameLst>
                                          <p:attrName>ppt_x</p:attrName>
                                        </p:attrNameLst>
                                      </p:cBhvr>
                                      <p:tavLst>
                                        <p:tav tm="0">
                                          <p:val>
                                            <p:strVal val="0-#ppt_w/2"/>
                                          </p:val>
                                        </p:tav>
                                        <p:tav tm="100000">
                                          <p:val>
                                            <p:strVal val="#ppt_x"/>
                                          </p:val>
                                        </p:tav>
                                      </p:tavLst>
                                    </p:anim>
                                    <p:anim calcmode="lin" valueType="num">
                                      <p:cBhvr additive="base">
                                        <p:cTn id="28" dur="2500" fill="hold"/>
                                        <p:tgtEl>
                                          <p:spTgt spid="73"/>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1600"/>
                                  </p:stCondLst>
                                  <p:childTnLst>
                                    <p:set>
                                      <p:cBhvr>
                                        <p:cTn id="30" dur="1" fill="hold">
                                          <p:stCondLst>
                                            <p:cond delay="0"/>
                                          </p:stCondLst>
                                        </p:cTn>
                                        <p:tgtEl>
                                          <p:spTgt spid="181"/>
                                        </p:tgtEl>
                                        <p:attrNameLst>
                                          <p:attrName>style.visibility</p:attrName>
                                        </p:attrNameLst>
                                      </p:cBhvr>
                                      <p:to>
                                        <p:strVal val="visible"/>
                                      </p:to>
                                    </p:set>
                                    <p:anim calcmode="lin" valueType="num">
                                      <p:cBhvr additive="base">
                                        <p:cTn id="31" dur="2250" fill="hold"/>
                                        <p:tgtEl>
                                          <p:spTgt spid="181"/>
                                        </p:tgtEl>
                                        <p:attrNameLst>
                                          <p:attrName>ppt_x</p:attrName>
                                        </p:attrNameLst>
                                      </p:cBhvr>
                                      <p:tavLst>
                                        <p:tav tm="0">
                                          <p:val>
                                            <p:strVal val="0-#ppt_w/2"/>
                                          </p:val>
                                        </p:tav>
                                        <p:tav tm="100000">
                                          <p:val>
                                            <p:strVal val="#ppt_x"/>
                                          </p:val>
                                        </p:tav>
                                      </p:tavLst>
                                    </p:anim>
                                    <p:anim calcmode="lin" valueType="num">
                                      <p:cBhvr additive="base">
                                        <p:cTn id="32" dur="2250" fill="hold"/>
                                        <p:tgtEl>
                                          <p:spTgt spid="18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1750"/>
                                  </p:stCondLst>
                                  <p:childTnLst>
                                    <p:set>
                                      <p:cBhvr>
                                        <p:cTn id="34" dur="1" fill="hold">
                                          <p:stCondLst>
                                            <p:cond delay="0"/>
                                          </p:stCondLst>
                                        </p:cTn>
                                        <p:tgtEl>
                                          <p:spTgt spid="144"/>
                                        </p:tgtEl>
                                        <p:attrNameLst>
                                          <p:attrName>style.visibility</p:attrName>
                                        </p:attrNameLst>
                                      </p:cBhvr>
                                      <p:to>
                                        <p:strVal val="visible"/>
                                      </p:to>
                                    </p:set>
                                    <p:anim calcmode="lin" valueType="num">
                                      <p:cBhvr additive="base">
                                        <p:cTn id="35" dur="2250" fill="hold"/>
                                        <p:tgtEl>
                                          <p:spTgt spid="144"/>
                                        </p:tgtEl>
                                        <p:attrNameLst>
                                          <p:attrName>ppt_x</p:attrName>
                                        </p:attrNameLst>
                                      </p:cBhvr>
                                      <p:tavLst>
                                        <p:tav tm="0">
                                          <p:val>
                                            <p:strVal val="1+#ppt_w/2"/>
                                          </p:val>
                                        </p:tav>
                                        <p:tav tm="100000">
                                          <p:val>
                                            <p:strVal val="#ppt_x"/>
                                          </p:val>
                                        </p:tav>
                                      </p:tavLst>
                                    </p:anim>
                                    <p:anim calcmode="lin" valueType="num">
                                      <p:cBhvr additive="base">
                                        <p:cTn id="36" dur="2250" fill="hold"/>
                                        <p:tgtEl>
                                          <p:spTgt spid="144"/>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1900"/>
                                  </p:stCondLst>
                                  <p:childTnLst>
                                    <p:set>
                                      <p:cBhvr>
                                        <p:cTn id="38" dur="1" fill="hold">
                                          <p:stCondLst>
                                            <p:cond delay="0"/>
                                          </p:stCondLst>
                                        </p:cTn>
                                        <p:tgtEl>
                                          <p:spTgt spid="77"/>
                                        </p:tgtEl>
                                        <p:attrNameLst>
                                          <p:attrName>style.visibility</p:attrName>
                                        </p:attrNameLst>
                                      </p:cBhvr>
                                      <p:to>
                                        <p:strVal val="visible"/>
                                      </p:to>
                                    </p:set>
                                    <p:anim calcmode="lin" valueType="num">
                                      <p:cBhvr additive="base">
                                        <p:cTn id="39" dur="2250" fill="hold"/>
                                        <p:tgtEl>
                                          <p:spTgt spid="77"/>
                                        </p:tgtEl>
                                        <p:attrNameLst>
                                          <p:attrName>ppt_x</p:attrName>
                                        </p:attrNameLst>
                                      </p:cBhvr>
                                      <p:tavLst>
                                        <p:tav tm="0">
                                          <p:val>
                                            <p:strVal val="1+#ppt_w/2"/>
                                          </p:val>
                                        </p:tav>
                                        <p:tav tm="100000">
                                          <p:val>
                                            <p:strVal val="#ppt_x"/>
                                          </p:val>
                                        </p:tav>
                                      </p:tavLst>
                                    </p:anim>
                                    <p:anim calcmode="lin" valueType="num">
                                      <p:cBhvr additive="base">
                                        <p:cTn id="40" dur="2250" fill="hold"/>
                                        <p:tgtEl>
                                          <p:spTgt spid="77"/>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1400"/>
                                  </p:stCondLst>
                                  <p:childTnLst>
                                    <p:set>
                                      <p:cBhvr>
                                        <p:cTn id="42" dur="1" fill="hold">
                                          <p:stCondLst>
                                            <p:cond delay="0"/>
                                          </p:stCondLst>
                                        </p:cTn>
                                        <p:tgtEl>
                                          <p:spTgt spid="76"/>
                                        </p:tgtEl>
                                        <p:attrNameLst>
                                          <p:attrName>style.visibility</p:attrName>
                                        </p:attrNameLst>
                                      </p:cBhvr>
                                      <p:to>
                                        <p:strVal val="visible"/>
                                      </p:to>
                                    </p:set>
                                    <p:anim calcmode="lin" valueType="num">
                                      <p:cBhvr additive="base">
                                        <p:cTn id="43" dur="2250" fill="hold"/>
                                        <p:tgtEl>
                                          <p:spTgt spid="76"/>
                                        </p:tgtEl>
                                        <p:attrNameLst>
                                          <p:attrName>ppt_x</p:attrName>
                                        </p:attrNameLst>
                                      </p:cBhvr>
                                      <p:tavLst>
                                        <p:tav tm="0">
                                          <p:val>
                                            <p:strVal val="1+#ppt_w/2"/>
                                          </p:val>
                                        </p:tav>
                                        <p:tav tm="100000">
                                          <p:val>
                                            <p:strVal val="#ppt_x"/>
                                          </p:val>
                                        </p:tav>
                                      </p:tavLst>
                                    </p:anim>
                                    <p:anim calcmode="lin" valueType="num">
                                      <p:cBhvr additive="base">
                                        <p:cTn id="44" dur="2250" fill="hold"/>
                                        <p:tgtEl>
                                          <p:spTgt spid="76"/>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140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1500" fill="hold"/>
                                        <p:tgtEl>
                                          <p:spTgt spid="56"/>
                                        </p:tgtEl>
                                        <p:attrNameLst>
                                          <p:attrName>ppt_x</p:attrName>
                                        </p:attrNameLst>
                                      </p:cBhvr>
                                      <p:tavLst>
                                        <p:tav tm="0">
                                          <p:val>
                                            <p:strVal val="0-#ppt_w/2"/>
                                          </p:val>
                                        </p:tav>
                                        <p:tav tm="100000">
                                          <p:val>
                                            <p:strVal val="#ppt_x"/>
                                          </p:val>
                                        </p:tav>
                                      </p:tavLst>
                                    </p:anim>
                                    <p:anim calcmode="lin" valueType="num">
                                      <p:cBhvr additive="base">
                                        <p:cTn id="48" dur="1500" fill="hold"/>
                                        <p:tgtEl>
                                          <p:spTgt spid="56"/>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110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1500" fill="hold"/>
                                        <p:tgtEl>
                                          <p:spTgt spid="3"/>
                                        </p:tgtEl>
                                        <p:attrNameLst>
                                          <p:attrName>ppt_x</p:attrName>
                                        </p:attrNameLst>
                                      </p:cBhvr>
                                      <p:tavLst>
                                        <p:tav tm="0">
                                          <p:val>
                                            <p:strVal val="0-#ppt_w/2"/>
                                          </p:val>
                                        </p:tav>
                                        <p:tav tm="100000">
                                          <p:val>
                                            <p:strVal val="#ppt_x"/>
                                          </p:val>
                                        </p:tav>
                                      </p:tavLst>
                                    </p:anim>
                                    <p:anim calcmode="lin" valueType="num">
                                      <p:cBhvr additive="base">
                                        <p:cTn id="52" dur="1500" fill="hold"/>
                                        <p:tgtEl>
                                          <p:spTgt spid="3"/>
                                        </p:tgtEl>
                                        <p:attrNameLst>
                                          <p:attrName>ppt_y</p:attrName>
                                        </p:attrNameLst>
                                      </p:cBhvr>
                                      <p:tavLst>
                                        <p:tav tm="0">
                                          <p:val>
                                            <p:strVal val="#ppt_y"/>
                                          </p:val>
                                        </p:tav>
                                        <p:tav tm="100000">
                                          <p:val>
                                            <p:strVal val="#ppt_y"/>
                                          </p:val>
                                        </p:tav>
                                      </p:tavLst>
                                    </p:anim>
                                  </p:childTnLst>
                                </p:cTn>
                              </p:par>
                              <p:par>
                                <p:cTn id="53" presetID="2" presetClass="entr" presetSubtype="8" decel="100000" fill="hold" nodeType="withEffect">
                                  <p:stCondLst>
                                    <p:cond delay="800"/>
                                  </p:stCondLst>
                                  <p:childTnLst>
                                    <p:set>
                                      <p:cBhvr>
                                        <p:cTn id="54" dur="1" fill="hold">
                                          <p:stCondLst>
                                            <p:cond delay="0"/>
                                          </p:stCondLst>
                                        </p:cTn>
                                        <p:tgtEl>
                                          <p:spTgt spid="208"/>
                                        </p:tgtEl>
                                        <p:attrNameLst>
                                          <p:attrName>style.visibility</p:attrName>
                                        </p:attrNameLst>
                                      </p:cBhvr>
                                      <p:to>
                                        <p:strVal val="visible"/>
                                      </p:to>
                                    </p:set>
                                    <p:anim calcmode="lin" valueType="num">
                                      <p:cBhvr additive="base">
                                        <p:cTn id="55" dur="1500" fill="hold"/>
                                        <p:tgtEl>
                                          <p:spTgt spid="208"/>
                                        </p:tgtEl>
                                        <p:attrNameLst>
                                          <p:attrName>ppt_x</p:attrName>
                                        </p:attrNameLst>
                                      </p:cBhvr>
                                      <p:tavLst>
                                        <p:tav tm="0">
                                          <p:val>
                                            <p:strVal val="0-#ppt_w/2"/>
                                          </p:val>
                                        </p:tav>
                                        <p:tav tm="100000">
                                          <p:val>
                                            <p:strVal val="#ppt_x"/>
                                          </p:val>
                                        </p:tav>
                                      </p:tavLst>
                                    </p:anim>
                                    <p:anim calcmode="lin" valueType="num">
                                      <p:cBhvr additive="base">
                                        <p:cTn id="56" dur="1500" fill="hold"/>
                                        <p:tgtEl>
                                          <p:spTgt spid="208"/>
                                        </p:tgtEl>
                                        <p:attrNameLst>
                                          <p:attrName>ppt_y</p:attrName>
                                        </p:attrNameLst>
                                      </p:cBhvr>
                                      <p:tavLst>
                                        <p:tav tm="0">
                                          <p:val>
                                            <p:strVal val="#ppt_y"/>
                                          </p:val>
                                        </p:tav>
                                        <p:tav tm="100000">
                                          <p:val>
                                            <p:strVal val="#ppt_y"/>
                                          </p:val>
                                        </p:tav>
                                      </p:tavLst>
                                    </p:anim>
                                  </p:childTnLst>
                                </p:cTn>
                              </p:par>
                              <p:par>
                                <p:cTn id="57" presetID="2" presetClass="entr" presetSubtype="8" decel="100000" fill="hold" nodeType="withEffect">
                                  <p:stCondLst>
                                    <p:cond delay="50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1500" fill="hold"/>
                                        <p:tgtEl>
                                          <p:spTgt spid="51"/>
                                        </p:tgtEl>
                                        <p:attrNameLst>
                                          <p:attrName>ppt_x</p:attrName>
                                        </p:attrNameLst>
                                      </p:cBhvr>
                                      <p:tavLst>
                                        <p:tav tm="0">
                                          <p:val>
                                            <p:strVal val="0-#ppt_w/2"/>
                                          </p:val>
                                        </p:tav>
                                        <p:tav tm="100000">
                                          <p:val>
                                            <p:strVal val="#ppt_x"/>
                                          </p:val>
                                        </p:tav>
                                      </p:tavLst>
                                    </p:anim>
                                    <p:anim calcmode="lin" valueType="num">
                                      <p:cBhvr additive="base">
                                        <p:cTn id="60" dur="1500" fill="hold"/>
                                        <p:tgtEl>
                                          <p:spTgt spid="51"/>
                                        </p:tgtEl>
                                        <p:attrNameLst>
                                          <p:attrName>ppt_y</p:attrName>
                                        </p:attrNameLst>
                                      </p:cBhvr>
                                      <p:tavLst>
                                        <p:tav tm="0">
                                          <p:val>
                                            <p:strVal val="#ppt_y"/>
                                          </p:val>
                                        </p:tav>
                                        <p:tav tm="100000">
                                          <p:val>
                                            <p:strVal val="#ppt_y"/>
                                          </p:val>
                                        </p:tav>
                                      </p:tavLst>
                                    </p:anim>
                                  </p:childTnLst>
                                </p:cTn>
                              </p:par>
                              <p:par>
                                <p:cTn id="61" presetID="2" presetClass="entr" presetSubtype="2" decel="10000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2300" fill="hold"/>
                                        <p:tgtEl>
                                          <p:spTgt spid="90"/>
                                        </p:tgtEl>
                                        <p:attrNameLst>
                                          <p:attrName>ppt_x</p:attrName>
                                        </p:attrNameLst>
                                      </p:cBhvr>
                                      <p:tavLst>
                                        <p:tav tm="0">
                                          <p:val>
                                            <p:strVal val="1+#ppt_w/2"/>
                                          </p:val>
                                        </p:tav>
                                        <p:tav tm="100000">
                                          <p:val>
                                            <p:strVal val="#ppt_x"/>
                                          </p:val>
                                        </p:tav>
                                      </p:tavLst>
                                    </p:anim>
                                    <p:anim calcmode="lin" valueType="num">
                                      <p:cBhvr additive="base">
                                        <p:cTn id="64" dur="2300" fill="hold"/>
                                        <p:tgtEl>
                                          <p:spTgt spid="90"/>
                                        </p:tgtEl>
                                        <p:attrNameLst>
                                          <p:attrName>ppt_y</p:attrName>
                                        </p:attrNameLst>
                                      </p:cBhvr>
                                      <p:tavLst>
                                        <p:tav tm="0">
                                          <p:val>
                                            <p:strVal val="#ppt_y"/>
                                          </p:val>
                                        </p:tav>
                                        <p:tav tm="100000">
                                          <p:val>
                                            <p:strVal val="#ppt_y"/>
                                          </p:val>
                                        </p:tav>
                                      </p:tavLst>
                                    </p:anim>
                                  </p:childTnLst>
                                </p:cTn>
                              </p:par>
                              <p:par>
                                <p:cTn id="65" presetID="10" presetClass="entr" presetSubtype="0" fill="hold" grpId="0" nodeType="withEffect">
                                  <p:stCondLst>
                                    <p:cond delay="45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2" presetClass="entr" presetSubtype="8" decel="100000" fill="hold" nodeType="withEffect">
                                  <p:stCondLst>
                                    <p:cond delay="200"/>
                                  </p:stCondLst>
                                  <p:childTnLst>
                                    <p:set>
                                      <p:cBhvr>
                                        <p:cTn id="69" dur="1" fill="hold">
                                          <p:stCondLst>
                                            <p:cond delay="0"/>
                                          </p:stCondLst>
                                        </p:cTn>
                                        <p:tgtEl>
                                          <p:spTgt spid="40"/>
                                        </p:tgtEl>
                                        <p:attrNameLst>
                                          <p:attrName>style.visibility</p:attrName>
                                        </p:attrNameLst>
                                      </p:cBhvr>
                                      <p:to>
                                        <p:strVal val="visible"/>
                                      </p:to>
                                    </p:set>
                                    <p:anim calcmode="lin" valueType="num">
                                      <p:cBhvr additive="base">
                                        <p:cTn id="70" dur="1500" fill="hold"/>
                                        <p:tgtEl>
                                          <p:spTgt spid="40"/>
                                        </p:tgtEl>
                                        <p:attrNameLst>
                                          <p:attrName>ppt_x</p:attrName>
                                        </p:attrNameLst>
                                      </p:cBhvr>
                                      <p:tavLst>
                                        <p:tav tm="0">
                                          <p:val>
                                            <p:strVal val="0-#ppt_w/2"/>
                                          </p:val>
                                        </p:tav>
                                        <p:tav tm="100000">
                                          <p:val>
                                            <p:strVal val="#ppt_x"/>
                                          </p:val>
                                        </p:tav>
                                      </p:tavLst>
                                    </p:anim>
                                    <p:anim calcmode="lin" valueType="num">
                                      <p:cBhvr additive="base">
                                        <p:cTn id="71" dur="1500" fill="hold"/>
                                        <p:tgtEl>
                                          <p:spTgt spid="40"/>
                                        </p:tgtEl>
                                        <p:attrNameLst>
                                          <p:attrName>ppt_y</p:attrName>
                                        </p:attrNameLst>
                                      </p:cBhvr>
                                      <p:tavLst>
                                        <p:tav tm="0">
                                          <p:val>
                                            <p:strVal val="#ppt_y"/>
                                          </p:val>
                                        </p:tav>
                                        <p:tav tm="100000">
                                          <p:val>
                                            <p:strVal val="#ppt_y"/>
                                          </p:val>
                                        </p:tav>
                                      </p:tavLst>
                                    </p:anim>
                                  </p:childTnLst>
                                </p:cTn>
                              </p:par>
                              <p:par>
                                <p:cTn id="72" presetID="2" presetClass="entr" presetSubtype="1" fill="hold" nodeType="withEffect">
                                  <p:stCondLst>
                                    <p:cond delay="450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fill="hold"/>
                                        <p:tgtEl>
                                          <p:spTgt spid="19"/>
                                        </p:tgtEl>
                                        <p:attrNameLst>
                                          <p:attrName>ppt_x</p:attrName>
                                        </p:attrNameLst>
                                      </p:cBhvr>
                                      <p:tavLst>
                                        <p:tav tm="0">
                                          <p:val>
                                            <p:strVal val="#ppt_x"/>
                                          </p:val>
                                        </p:tav>
                                        <p:tav tm="100000">
                                          <p:val>
                                            <p:strVal val="#ppt_x"/>
                                          </p:val>
                                        </p:tav>
                                      </p:tavLst>
                                    </p:anim>
                                    <p:anim calcmode="lin" valueType="num">
                                      <p:cBhvr additive="base">
                                        <p:cTn id="75" dur="500" fill="hold"/>
                                        <p:tgtEl>
                                          <p:spTgt spid="19"/>
                                        </p:tgtEl>
                                        <p:attrNameLst>
                                          <p:attrName>ppt_y</p:attrName>
                                        </p:attrNameLst>
                                      </p:cBhvr>
                                      <p:tavLst>
                                        <p:tav tm="0">
                                          <p:val>
                                            <p:strVal val="0-#ppt_h/2"/>
                                          </p:val>
                                        </p:tav>
                                        <p:tav tm="100000">
                                          <p:val>
                                            <p:strVal val="#ppt_y"/>
                                          </p:val>
                                        </p:tav>
                                      </p:tavLst>
                                    </p:anim>
                                  </p:childTnLst>
                                </p:cTn>
                              </p:par>
                              <p:par>
                                <p:cTn id="76" presetID="2" presetClass="entr" presetSubtype="4" fill="hold" nodeType="withEffect">
                                  <p:stCondLst>
                                    <p:cond delay="4500"/>
                                  </p:st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1+#ppt_h/2"/>
                                          </p:val>
                                        </p:tav>
                                        <p:tav tm="100000">
                                          <p:val>
                                            <p:strVal val="#ppt_y"/>
                                          </p:val>
                                        </p:tav>
                                      </p:tavLst>
                                    </p:anim>
                                  </p:childTnLst>
                                </p:cTn>
                              </p:par>
                              <p:par>
                                <p:cTn id="80" presetID="2" presetClass="entr" presetSubtype="1" fill="hold" nodeType="withEffect">
                                  <p:stCondLst>
                                    <p:cond delay="4500"/>
                                  </p:stCondLst>
                                  <p:childTnLst>
                                    <p:set>
                                      <p:cBhvr>
                                        <p:cTn id="81" dur="1" fill="hold">
                                          <p:stCondLst>
                                            <p:cond delay="0"/>
                                          </p:stCondLst>
                                        </p:cTn>
                                        <p:tgtEl>
                                          <p:spTgt spid="88"/>
                                        </p:tgtEl>
                                        <p:attrNameLst>
                                          <p:attrName>style.visibility</p:attrName>
                                        </p:attrNameLst>
                                      </p:cBhvr>
                                      <p:to>
                                        <p:strVal val="visible"/>
                                      </p:to>
                                    </p:set>
                                    <p:anim calcmode="lin" valueType="num">
                                      <p:cBhvr additive="base">
                                        <p:cTn id="82" dur="500" fill="hold"/>
                                        <p:tgtEl>
                                          <p:spTgt spid="88"/>
                                        </p:tgtEl>
                                        <p:attrNameLst>
                                          <p:attrName>ppt_x</p:attrName>
                                        </p:attrNameLst>
                                      </p:cBhvr>
                                      <p:tavLst>
                                        <p:tav tm="0">
                                          <p:val>
                                            <p:strVal val="#ppt_x"/>
                                          </p:val>
                                        </p:tav>
                                        <p:tav tm="100000">
                                          <p:val>
                                            <p:strVal val="#ppt_x"/>
                                          </p:val>
                                        </p:tav>
                                      </p:tavLst>
                                    </p:anim>
                                    <p:anim calcmode="lin" valueType="num">
                                      <p:cBhvr additive="base">
                                        <p:cTn id="83" dur="500" fill="hold"/>
                                        <p:tgtEl>
                                          <p:spTgt spid="88"/>
                                        </p:tgtEl>
                                        <p:attrNameLst>
                                          <p:attrName>ppt_y</p:attrName>
                                        </p:attrNameLst>
                                      </p:cBhvr>
                                      <p:tavLst>
                                        <p:tav tm="0">
                                          <p:val>
                                            <p:strVal val="0-#ppt_h/2"/>
                                          </p:val>
                                        </p:tav>
                                        <p:tav tm="100000">
                                          <p:val>
                                            <p:strVal val="#ppt_y"/>
                                          </p:val>
                                        </p:tav>
                                      </p:tavLst>
                                    </p:anim>
                                  </p:childTnLst>
                                </p:cTn>
                              </p:par>
                              <p:par>
                                <p:cTn id="84" presetID="2" presetClass="entr" presetSubtype="8" fill="hold" nodeType="withEffect">
                                  <p:stCondLst>
                                    <p:cond delay="450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0-#ppt_w/2"/>
                                          </p:val>
                                        </p:tav>
                                        <p:tav tm="100000">
                                          <p:val>
                                            <p:strVal val="#ppt_x"/>
                                          </p:val>
                                        </p:tav>
                                      </p:tavLst>
                                    </p:anim>
                                    <p:anim calcmode="lin" valueType="num">
                                      <p:cBhvr additive="base">
                                        <p:cTn id="87" dur="500" fill="hold"/>
                                        <p:tgtEl>
                                          <p:spTgt spid="24"/>
                                        </p:tgtEl>
                                        <p:attrNameLst>
                                          <p:attrName>ppt_y</p:attrName>
                                        </p:attrNameLst>
                                      </p:cBhvr>
                                      <p:tavLst>
                                        <p:tav tm="0">
                                          <p:val>
                                            <p:strVal val="#ppt_y"/>
                                          </p:val>
                                        </p:tav>
                                        <p:tav tm="100000">
                                          <p:val>
                                            <p:strVal val="#ppt_y"/>
                                          </p:val>
                                        </p:tav>
                                      </p:tavLst>
                                    </p:anim>
                                  </p:childTnLst>
                                </p:cTn>
                              </p:par>
                              <p:par>
                                <p:cTn id="88" presetID="1" presetClass="mediacall" presetSubtype="0" fill="hold" nodeType="withEffect">
                                  <p:stCondLst>
                                    <p:cond delay="0"/>
                                  </p:stCondLst>
                                  <p:childTnLst>
                                    <p:cmd type="call" cmd="playFrom(0.0)">
                                      <p:cBhvr>
                                        <p:cTn id="89" dur="9999" fill="hold"/>
                                        <p:tgtEl>
                                          <p:spTgt spid="138"/>
                                        </p:tgtEl>
                                      </p:cBhvr>
                                    </p:cmd>
                                  </p:childTnLst>
                                </p:cTn>
                              </p:par>
                              <p:par>
                                <p:cTn id="90" presetID="10" presetClass="entr" presetSubtype="0" fill="hold" nodeType="withEffect">
                                  <p:stCondLst>
                                    <p:cond delay="4500"/>
                                  </p:stCondLst>
                                  <p:childTnLst>
                                    <p:set>
                                      <p:cBhvr>
                                        <p:cTn id="91" dur="1" fill="hold">
                                          <p:stCondLst>
                                            <p:cond delay="0"/>
                                          </p:stCondLst>
                                        </p:cTn>
                                        <p:tgtEl>
                                          <p:spTgt spid="2"/>
                                        </p:tgtEl>
                                        <p:attrNameLst>
                                          <p:attrName>style.visibility</p:attrName>
                                        </p:attrNameLst>
                                      </p:cBhvr>
                                      <p:to>
                                        <p:strVal val="visible"/>
                                      </p:to>
                                    </p:set>
                                    <p:animEffect transition="in" filter="fade">
                                      <p:cBhvr>
                                        <p:cTn id="92" dur="500"/>
                                        <p:tgtEl>
                                          <p:spTgt spid="2"/>
                                        </p:tgtEl>
                                      </p:cBhvr>
                                    </p:animEffect>
                                  </p:childTnLst>
                                </p:cTn>
                              </p:par>
                              <p:par>
                                <p:cTn id="93" presetID="10" presetClass="entr" presetSubtype="0" fill="hold" grpId="0" nodeType="withEffect">
                                  <p:stCondLst>
                                    <p:cond delay="45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10" presetClass="entr" presetSubtype="0" fill="hold" grpId="0" nodeType="withEffect">
                                  <p:stCondLst>
                                    <p:cond delay="450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par>
                                <p:cTn id="99" presetID="10" presetClass="entr" presetSubtype="0" fill="hold" nodeType="withEffect">
                                  <p:stCondLst>
                                    <p:cond delay="450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500"/>
                                        <p:tgtEl>
                                          <p:spTgt spid="13"/>
                                        </p:tgtEl>
                                      </p:cBhvr>
                                    </p:animEffect>
                                  </p:childTnLst>
                                </p:cTn>
                              </p:par>
                              <p:par>
                                <p:cTn id="102" presetID="10" presetClass="entr" presetSubtype="0" fill="hold" grpId="0" nodeType="withEffect">
                                  <p:stCondLst>
                                    <p:cond delay="4500"/>
                                  </p:stCondLst>
                                  <p:childTnLst>
                                    <p:set>
                                      <p:cBhvr>
                                        <p:cTn id="103" dur="1" fill="hold">
                                          <p:stCondLst>
                                            <p:cond delay="0"/>
                                          </p:stCondLst>
                                        </p:cTn>
                                        <p:tgtEl>
                                          <p:spTgt spid="5"/>
                                        </p:tgtEl>
                                        <p:attrNameLst>
                                          <p:attrName>style.visibility</p:attrName>
                                        </p:attrNameLst>
                                      </p:cBhvr>
                                      <p:to>
                                        <p:strVal val="visible"/>
                                      </p:to>
                                    </p:set>
                                    <p:animEffect transition="in" filter="fade">
                                      <p:cBhvr>
                                        <p:cTn id="104" dur="500"/>
                                        <p:tgtEl>
                                          <p:spTgt spid="5"/>
                                        </p:tgtEl>
                                      </p:cBhvr>
                                    </p:animEffect>
                                  </p:childTnLst>
                                </p:cTn>
                              </p:par>
                              <p:par>
                                <p:cTn id="105" presetID="10" presetClass="entr" presetSubtype="0" fill="hold" nodeType="withEffect">
                                  <p:stCondLst>
                                    <p:cond delay="450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par>
                                <p:cTn id="108" presetID="2" presetClass="entr" presetSubtype="8" decel="100000" fill="hold" nodeType="withEffect">
                                  <p:stCondLst>
                                    <p:cond delay="1400"/>
                                  </p:stCondLst>
                                  <p:childTnLst>
                                    <p:set>
                                      <p:cBhvr>
                                        <p:cTn id="109" dur="1" fill="hold">
                                          <p:stCondLst>
                                            <p:cond delay="0"/>
                                          </p:stCondLst>
                                        </p:cTn>
                                        <p:tgtEl>
                                          <p:spTgt spid="44"/>
                                        </p:tgtEl>
                                        <p:attrNameLst>
                                          <p:attrName>style.visibility</p:attrName>
                                        </p:attrNameLst>
                                      </p:cBhvr>
                                      <p:to>
                                        <p:strVal val="visible"/>
                                      </p:to>
                                    </p:set>
                                    <p:anim calcmode="lin" valueType="num">
                                      <p:cBhvr additive="base">
                                        <p:cTn id="110" dur="1500" fill="hold"/>
                                        <p:tgtEl>
                                          <p:spTgt spid="44"/>
                                        </p:tgtEl>
                                        <p:attrNameLst>
                                          <p:attrName>ppt_x</p:attrName>
                                        </p:attrNameLst>
                                      </p:cBhvr>
                                      <p:tavLst>
                                        <p:tav tm="0">
                                          <p:val>
                                            <p:strVal val="0-#ppt_w/2"/>
                                          </p:val>
                                        </p:tav>
                                        <p:tav tm="100000">
                                          <p:val>
                                            <p:strVal val="#ppt_x"/>
                                          </p:val>
                                        </p:tav>
                                      </p:tavLst>
                                    </p:anim>
                                    <p:anim calcmode="lin" valueType="num">
                                      <p:cBhvr additive="base">
                                        <p:cTn id="111" dur="1500" fill="hold"/>
                                        <p:tgtEl>
                                          <p:spTgt spid="44"/>
                                        </p:tgtEl>
                                        <p:attrNameLst>
                                          <p:attrName>ppt_y</p:attrName>
                                        </p:attrNameLst>
                                      </p:cBhvr>
                                      <p:tavLst>
                                        <p:tav tm="0">
                                          <p:val>
                                            <p:strVal val="#ppt_y"/>
                                          </p:val>
                                        </p:tav>
                                        <p:tav tm="100000">
                                          <p:val>
                                            <p:strVal val="#ppt_y"/>
                                          </p:val>
                                        </p:tav>
                                      </p:tavLst>
                                    </p:anim>
                                  </p:childTnLst>
                                </p:cTn>
                              </p:par>
                              <p:par>
                                <p:cTn id="112" presetID="10" presetClass="entr" presetSubtype="0" fill="hold" nodeType="withEffect">
                                  <p:stCondLst>
                                    <p:cond delay="450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5" fill="hold" display="0">
                  <p:stCondLst>
                    <p:cond delay="indefinite"/>
                  </p:stCondLst>
                </p:cTn>
                <p:tgtEl>
                  <p:spTgt spid="138"/>
                </p:tgtEl>
              </p:cMediaNode>
            </p:video>
          </p:childTnLst>
        </p:cTn>
      </p:par>
    </p:tnLst>
    <p:bldLst>
      <p:bldP spid="42" grpId="0" animBg="1"/>
      <p:bldP spid="5" grpId="0" animBg="1"/>
      <p:bldP spid="5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056" y="1718514"/>
            <a:ext cx="11629959" cy="1098762"/>
          </a:xfrm>
        </p:spPr>
        <p:txBody>
          <a:bodyPr/>
          <a:lstStyle/>
          <a:p>
            <a:pPr algn="ctr"/>
            <a:r>
              <a:rPr lang="en-US" sz="6600" spc="-150" dirty="0">
                <a:latin typeface="Segoe UI Semibold" panose="020B0702040204020203" pitchFamily="34" charset="0"/>
                <a:cs typeface="Segoe UI Semibold" panose="020B0702040204020203" pitchFamily="34" charset="0"/>
              </a:rPr>
              <a:t>Microsoft AI Platform</a:t>
            </a:r>
            <a:endParaRPr lang="en-US" sz="6600" i="1" spc="-150" dirty="0">
              <a:latin typeface="Segoe UI Semibold" panose="020B0702040204020203" pitchFamily="34" charset="0"/>
              <a:cs typeface="Segoe UI Semibold" panose="020B0702040204020203" pitchFamily="34" charset="0"/>
            </a:endParaRPr>
          </a:p>
        </p:txBody>
      </p:sp>
      <p:cxnSp>
        <p:nvCxnSpPr>
          <p:cNvPr id="5" name="Straight Connector 4">
            <a:extLst>
              <a:ext uri="{FF2B5EF4-FFF2-40B4-BE49-F238E27FC236}">
                <a16:creationId xmlns:a16="http://schemas.microsoft.com/office/drawing/2014/main" id="{9280D1C4-587E-4CF8-8BDB-59919E0DAD19}"/>
              </a:ext>
            </a:extLst>
          </p:cNvPr>
          <p:cNvCxnSpPr/>
          <p:nvPr/>
        </p:nvCxnSpPr>
        <p:spPr>
          <a:xfrm>
            <a:off x="1733176" y="3424103"/>
            <a:ext cx="8725648" cy="0"/>
          </a:xfrm>
          <a:prstGeom prst="line">
            <a:avLst/>
          </a:prstGeom>
          <a:ln>
            <a:solidFill>
              <a:schemeClr val="bg2">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58C6540-107F-4028-A390-7FDDC6AB506A}"/>
              </a:ext>
            </a:extLst>
          </p:cNvPr>
          <p:cNvGrpSpPr/>
          <p:nvPr/>
        </p:nvGrpSpPr>
        <p:grpSpPr>
          <a:xfrm>
            <a:off x="1733176" y="4030930"/>
            <a:ext cx="8725648" cy="1792326"/>
            <a:chOff x="-485711" y="5065674"/>
            <a:chExt cx="8725648" cy="1792326"/>
          </a:xfrm>
        </p:grpSpPr>
        <p:sp>
          <p:nvSpPr>
            <p:cNvPr id="9" name="Text Placeholder 1">
              <a:extLst>
                <a:ext uri="{FF2B5EF4-FFF2-40B4-BE49-F238E27FC236}">
                  <a16:creationId xmlns:a16="http://schemas.microsoft.com/office/drawing/2014/main" id="{39B86366-50EA-45B3-BB89-C0FE76FA8321}"/>
                </a:ext>
              </a:extLst>
            </p:cNvPr>
            <p:cNvSpPr txBox="1">
              <a:spLocks/>
            </p:cNvSpPr>
            <p:nvPr/>
          </p:nvSpPr>
          <p:spPr>
            <a:xfrm>
              <a:off x="-485711" y="5065674"/>
              <a:ext cx="8725648" cy="1792326"/>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137" kern="1200" spc="0" baseline="0">
                  <a:gradFill>
                    <a:gsLst>
                      <a:gs pos="91000">
                        <a:schemeClr val="tx1"/>
                      </a:gs>
                      <a:gs pos="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de-DE"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Light" panose="020B0502040204020203" pitchFamily="34" charset="0"/>
                </a:rPr>
                <a:t>Joseph Sirosh</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de-DE" sz="20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Light" panose="020B0502040204020203" pitchFamily="34" charset="0"/>
                </a:rPr>
                <a:t>Corporate Vice President</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sz="2000" dirty="0">
                  <a:gradFill>
                    <a:gsLst>
                      <a:gs pos="91000">
                        <a:srgbClr val="FFFFFF"/>
                      </a:gs>
                      <a:gs pos="0">
                        <a:srgbClr val="FFFFFF"/>
                      </a:gs>
                    </a:gsLst>
                    <a:lin ang="5400000" scaled="0"/>
                  </a:gradFill>
                  <a:latin typeface="Segoe UI Semilight"/>
                  <a:cs typeface="Segoe UI Light" panose="020B0502040204020203" pitchFamily="34" charset="0"/>
                </a:rPr>
                <a:t>Artificial Intelligence &amp; Research Group</a:t>
              </a:r>
              <a:endParaRPr kumimoji="0" lang="de-DE" sz="20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Light"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de-DE"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Light" panose="020B0502040204020203" pitchFamily="34" charset="0"/>
                </a:rPr>
                <a:t>      </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de-DE"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Light" panose="020B0502040204020203" pitchFamily="34" charset="0"/>
                </a:rPr>
                <a:t>     @josephsirosh</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Segoe UI Light" panose="020B0502040204020203" pitchFamily="34" charset="0"/>
              </a:endParaRPr>
            </a:p>
          </p:txBody>
        </p:sp>
        <p:pic>
          <p:nvPicPr>
            <p:cNvPr id="10" name="Picture 9">
              <a:extLst>
                <a:ext uri="{FF2B5EF4-FFF2-40B4-BE49-F238E27FC236}">
                  <a16:creationId xmlns:a16="http://schemas.microsoft.com/office/drawing/2014/main" id="{8417E5FF-F8C0-4CBE-A99B-D25BB16CA8E2}"/>
                </a:ext>
              </a:extLst>
            </p:cNvPr>
            <p:cNvPicPr>
              <a:picLocks noChangeAspect="1"/>
            </p:cNvPicPr>
            <p:nvPr/>
          </p:nvPicPr>
          <p:blipFill>
            <a:blip r:embed="rId3"/>
            <a:stretch>
              <a:fillRect/>
            </a:stretch>
          </p:blipFill>
          <p:spPr>
            <a:xfrm>
              <a:off x="2638924" y="6481917"/>
              <a:ext cx="457200" cy="376083"/>
            </a:xfrm>
            <a:prstGeom prst="rect">
              <a:avLst/>
            </a:prstGeom>
          </p:spPr>
        </p:pic>
      </p:grpSp>
    </p:spTree>
    <p:extLst>
      <p:ext uri="{BB962C8B-B14F-4D97-AF65-F5344CB8AC3E}">
        <p14:creationId xmlns:p14="http://schemas.microsoft.com/office/powerpoint/2010/main" val="3812960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2.29167E-6 0.00023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nodeType="withEffect">
                                  <p:stCondLst>
                                    <p:cond delay="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8743872-D249-4ACD-98A6-B8BB17B0559C}"/>
              </a:ext>
            </a:extLst>
          </p:cNvPr>
          <p:cNvGrpSpPr/>
          <p:nvPr/>
        </p:nvGrpSpPr>
        <p:grpSpPr>
          <a:xfrm>
            <a:off x="840223" y="4666225"/>
            <a:ext cx="10450057" cy="1931823"/>
            <a:chOff x="840226" y="2862223"/>
            <a:chExt cx="10450057" cy="1931823"/>
          </a:xfrm>
        </p:grpSpPr>
        <p:sp>
          <p:nvSpPr>
            <p:cNvPr id="13" name="TextBox 12">
              <a:extLst>
                <a:ext uri="{FF2B5EF4-FFF2-40B4-BE49-F238E27FC236}">
                  <a16:creationId xmlns:a16="http://schemas.microsoft.com/office/drawing/2014/main" id="{B373183D-9409-48B2-98FA-95050A153BC6}"/>
                </a:ext>
              </a:extLst>
            </p:cNvPr>
            <p:cNvSpPr txBox="1"/>
            <p:nvPr/>
          </p:nvSpPr>
          <p:spPr>
            <a:xfrm>
              <a:off x="2394463" y="4276981"/>
              <a:ext cx="1320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CRM</a:t>
              </a:r>
            </a:p>
          </p:txBody>
        </p:sp>
        <p:sp>
          <p:nvSpPr>
            <p:cNvPr id="14" name="TextBox 13">
              <a:extLst>
                <a:ext uri="{FF2B5EF4-FFF2-40B4-BE49-F238E27FC236}">
                  <a16:creationId xmlns:a16="http://schemas.microsoft.com/office/drawing/2014/main" id="{4B532A05-8BA7-4D44-83FC-66413D3E5E8A}"/>
                </a:ext>
              </a:extLst>
            </p:cNvPr>
            <p:cNvSpPr txBox="1"/>
            <p:nvPr/>
          </p:nvSpPr>
          <p:spPr>
            <a:xfrm>
              <a:off x="4420356" y="4276981"/>
              <a:ext cx="1320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HCM</a:t>
              </a:r>
            </a:p>
          </p:txBody>
        </p:sp>
        <p:sp>
          <p:nvSpPr>
            <p:cNvPr id="15" name="TextBox 14">
              <a:extLst>
                <a:ext uri="{FF2B5EF4-FFF2-40B4-BE49-F238E27FC236}">
                  <a16:creationId xmlns:a16="http://schemas.microsoft.com/office/drawing/2014/main" id="{B4D05898-B668-4D0A-BB1F-F81114AB67D2}"/>
                </a:ext>
              </a:extLst>
            </p:cNvPr>
            <p:cNvSpPr txBox="1"/>
            <p:nvPr/>
          </p:nvSpPr>
          <p:spPr>
            <a:xfrm>
              <a:off x="6446249" y="4276981"/>
              <a:ext cx="1320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ERP</a:t>
              </a:r>
            </a:p>
          </p:txBody>
        </p:sp>
        <p:sp>
          <p:nvSpPr>
            <p:cNvPr id="16" name="TextBox 15">
              <a:extLst>
                <a:ext uri="{FF2B5EF4-FFF2-40B4-BE49-F238E27FC236}">
                  <a16:creationId xmlns:a16="http://schemas.microsoft.com/office/drawing/2014/main" id="{490002A4-7A5E-41CD-9535-1D62790288BE}"/>
                </a:ext>
              </a:extLst>
            </p:cNvPr>
            <p:cNvSpPr txBox="1"/>
            <p:nvPr/>
          </p:nvSpPr>
          <p:spPr>
            <a:xfrm>
              <a:off x="8472143" y="4276981"/>
              <a:ext cx="1320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ITSM</a:t>
              </a:r>
            </a:p>
          </p:txBody>
        </p:sp>
        <p:grpSp>
          <p:nvGrpSpPr>
            <p:cNvPr id="2" name="Group 1">
              <a:extLst>
                <a:ext uri="{FF2B5EF4-FFF2-40B4-BE49-F238E27FC236}">
                  <a16:creationId xmlns:a16="http://schemas.microsoft.com/office/drawing/2014/main" id="{C3D8183E-4FFA-49FD-9406-ABB2166EA734}"/>
                </a:ext>
              </a:extLst>
            </p:cNvPr>
            <p:cNvGrpSpPr/>
            <p:nvPr/>
          </p:nvGrpSpPr>
          <p:grpSpPr>
            <a:xfrm>
              <a:off x="840226" y="2862223"/>
              <a:ext cx="10450057" cy="1501504"/>
              <a:chOff x="840226" y="2862223"/>
              <a:chExt cx="10450057" cy="1501504"/>
            </a:xfrm>
          </p:grpSpPr>
          <p:sp>
            <p:nvSpPr>
              <p:cNvPr id="26" name="Rectangle 25">
                <a:extLst>
                  <a:ext uri="{FF2B5EF4-FFF2-40B4-BE49-F238E27FC236}">
                    <a16:creationId xmlns:a16="http://schemas.microsoft.com/office/drawing/2014/main" id="{4AA143E0-5FEB-4FD0-8F66-98C94A23A2C1}"/>
                  </a:ext>
                </a:extLst>
              </p:cNvPr>
              <p:cNvSpPr/>
              <p:nvPr/>
            </p:nvSpPr>
            <p:spPr bwMode="auto">
              <a:xfrm>
                <a:off x="840226" y="3180754"/>
                <a:ext cx="10450057" cy="813620"/>
              </a:xfrm>
              <a:prstGeom prst="rect">
                <a:avLst/>
              </a:pr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a:extLst>
                  <a:ext uri="{FF2B5EF4-FFF2-40B4-BE49-F238E27FC236}">
                    <a16:creationId xmlns:a16="http://schemas.microsoft.com/office/drawing/2014/main" id="{3D9FF93D-2911-440F-BFBA-61E0008735C3}"/>
                  </a:ext>
                </a:extLst>
              </p:cNvPr>
              <p:cNvSpPr/>
              <p:nvPr/>
            </p:nvSpPr>
            <p:spPr bwMode="auto">
              <a:xfrm>
                <a:off x="2707107" y="3668216"/>
                <a:ext cx="695511" cy="695511"/>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a:extLst>
                  <a:ext uri="{FF2B5EF4-FFF2-40B4-BE49-F238E27FC236}">
                    <a16:creationId xmlns:a16="http://schemas.microsoft.com/office/drawing/2014/main" id="{7BBEC842-6096-4CCB-996B-E95552E161E3}"/>
                  </a:ext>
                </a:extLst>
              </p:cNvPr>
              <p:cNvSpPr/>
              <p:nvPr/>
            </p:nvSpPr>
            <p:spPr bwMode="auto">
              <a:xfrm>
                <a:off x="4728917" y="3668216"/>
                <a:ext cx="695511" cy="695511"/>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a:extLst>
                  <a:ext uri="{FF2B5EF4-FFF2-40B4-BE49-F238E27FC236}">
                    <a16:creationId xmlns:a16="http://schemas.microsoft.com/office/drawing/2014/main" id="{90E2A51C-A493-45B2-868A-3D7C8CB8FB25}"/>
                  </a:ext>
                </a:extLst>
              </p:cNvPr>
              <p:cNvSpPr/>
              <p:nvPr/>
            </p:nvSpPr>
            <p:spPr bwMode="auto">
              <a:xfrm>
                <a:off x="6742697" y="3668216"/>
                <a:ext cx="695511" cy="695511"/>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a:extLst>
                  <a:ext uri="{FF2B5EF4-FFF2-40B4-BE49-F238E27FC236}">
                    <a16:creationId xmlns:a16="http://schemas.microsoft.com/office/drawing/2014/main" id="{28855DA6-DE3A-4AB5-B8D6-1768D19C83D3}"/>
                  </a:ext>
                </a:extLst>
              </p:cNvPr>
              <p:cNvSpPr/>
              <p:nvPr/>
            </p:nvSpPr>
            <p:spPr bwMode="auto">
              <a:xfrm>
                <a:off x="8785997" y="3668216"/>
                <a:ext cx="695511" cy="695511"/>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630BFB94-5FFE-464A-8E1E-495D11F20573}"/>
                  </a:ext>
                </a:extLst>
              </p:cNvPr>
              <p:cNvSpPr txBox="1"/>
              <p:nvPr/>
            </p:nvSpPr>
            <p:spPr>
              <a:xfrm>
                <a:off x="4706657" y="2862223"/>
                <a:ext cx="2778686" cy="627864"/>
              </a:xfrm>
              <a:prstGeom prst="rect">
                <a:avLst/>
              </a:prstGeom>
              <a:solidFill>
                <a:srgbClr val="00000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Systems of Record</a:t>
                </a:r>
              </a:p>
            </p:txBody>
          </p:sp>
          <p:sp>
            <p:nvSpPr>
              <p:cNvPr id="18" name="circle">
                <a:extLst>
                  <a:ext uri="{FF2B5EF4-FFF2-40B4-BE49-F238E27FC236}">
                    <a16:creationId xmlns:a16="http://schemas.microsoft.com/office/drawing/2014/main" id="{64870578-38ED-4847-8B50-EDB35B1955B3}"/>
                  </a:ext>
                </a:extLst>
              </p:cNvPr>
              <p:cNvSpPr>
                <a:spLocks noChangeAspect="1" noEditPoints="1"/>
              </p:cNvSpPr>
              <p:nvPr/>
            </p:nvSpPr>
            <p:spPr bwMode="auto">
              <a:xfrm>
                <a:off x="4897876" y="383005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9" name="graph_4">
                <a:extLst>
                  <a:ext uri="{FF2B5EF4-FFF2-40B4-BE49-F238E27FC236}">
                    <a16:creationId xmlns:a16="http://schemas.microsoft.com/office/drawing/2014/main" id="{42A76BAE-E8DA-4851-9002-E3FBAF0497F0}"/>
                  </a:ext>
                </a:extLst>
              </p:cNvPr>
              <p:cNvSpPr>
                <a:spLocks noChangeAspect="1" noEditPoints="1"/>
              </p:cNvSpPr>
              <p:nvPr/>
            </p:nvSpPr>
            <p:spPr bwMode="auto">
              <a:xfrm>
                <a:off x="6923011" y="3833091"/>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3" name="network_3">
                <a:extLst>
                  <a:ext uri="{FF2B5EF4-FFF2-40B4-BE49-F238E27FC236}">
                    <a16:creationId xmlns:a16="http://schemas.microsoft.com/office/drawing/2014/main" id="{425EBC2C-800E-4049-B81E-95FCEA139E13}"/>
                  </a:ext>
                </a:extLst>
              </p:cNvPr>
              <p:cNvSpPr>
                <a:spLocks noChangeAspect="1" noEditPoints="1"/>
              </p:cNvSpPr>
              <p:nvPr/>
            </p:nvSpPr>
            <p:spPr bwMode="auto">
              <a:xfrm>
                <a:off x="8956313" y="3833091"/>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Clipboard">
                <a:extLst>
                  <a:ext uri="{FF2B5EF4-FFF2-40B4-BE49-F238E27FC236}">
                    <a16:creationId xmlns:a16="http://schemas.microsoft.com/office/drawing/2014/main" id="{13C43D19-494F-4329-B487-6958BE482705}"/>
                  </a:ext>
                </a:extLst>
              </p:cNvPr>
              <p:cNvSpPr>
                <a:spLocks noChangeAspect="1" noEditPoints="1"/>
              </p:cNvSpPr>
              <p:nvPr/>
            </p:nvSpPr>
            <p:spPr bwMode="auto">
              <a:xfrm>
                <a:off x="2931101" y="3845586"/>
                <a:ext cx="247525" cy="34077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8" name="Group 27">
            <a:extLst>
              <a:ext uri="{FF2B5EF4-FFF2-40B4-BE49-F238E27FC236}">
                <a16:creationId xmlns:a16="http://schemas.microsoft.com/office/drawing/2014/main" id="{678092DB-F980-41FB-BCB0-CA63A5400FCF}"/>
              </a:ext>
            </a:extLst>
          </p:cNvPr>
          <p:cNvGrpSpPr/>
          <p:nvPr/>
        </p:nvGrpSpPr>
        <p:grpSpPr>
          <a:xfrm>
            <a:off x="840224" y="228446"/>
            <a:ext cx="10450057" cy="1906351"/>
            <a:chOff x="840226" y="4816724"/>
            <a:chExt cx="10450057" cy="1906351"/>
          </a:xfrm>
        </p:grpSpPr>
        <p:grpSp>
          <p:nvGrpSpPr>
            <p:cNvPr id="6" name="Group 5">
              <a:extLst>
                <a:ext uri="{FF2B5EF4-FFF2-40B4-BE49-F238E27FC236}">
                  <a16:creationId xmlns:a16="http://schemas.microsoft.com/office/drawing/2014/main" id="{1990CB90-6114-492A-9185-E7CD9F4DFD1E}"/>
                </a:ext>
              </a:extLst>
            </p:cNvPr>
            <p:cNvGrpSpPr/>
            <p:nvPr/>
          </p:nvGrpSpPr>
          <p:grpSpPr>
            <a:xfrm>
              <a:off x="840226" y="5133583"/>
              <a:ext cx="10450057" cy="1589492"/>
              <a:chOff x="840226" y="5133583"/>
              <a:chExt cx="10450057" cy="1589492"/>
            </a:xfrm>
          </p:grpSpPr>
          <p:sp>
            <p:nvSpPr>
              <p:cNvPr id="27" name="Rectangle 26">
                <a:extLst>
                  <a:ext uri="{FF2B5EF4-FFF2-40B4-BE49-F238E27FC236}">
                    <a16:creationId xmlns:a16="http://schemas.microsoft.com/office/drawing/2014/main" id="{7111C609-771C-4256-9A02-E6A1A5400E98}"/>
                  </a:ext>
                </a:extLst>
              </p:cNvPr>
              <p:cNvSpPr/>
              <p:nvPr/>
            </p:nvSpPr>
            <p:spPr bwMode="auto">
              <a:xfrm>
                <a:off x="840226" y="5133583"/>
                <a:ext cx="10450057" cy="813816"/>
              </a:xfrm>
              <a:prstGeom prst="rect">
                <a:avLst/>
              </a:pr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DC97D55-0EF6-4A21-8A89-D1E178AEEE56}"/>
                  </a:ext>
                </a:extLst>
              </p:cNvPr>
              <p:cNvSpPr/>
              <p:nvPr/>
            </p:nvSpPr>
            <p:spPr bwMode="auto">
              <a:xfrm>
                <a:off x="3745332" y="5584175"/>
                <a:ext cx="695511" cy="695511"/>
              </a:xfrm>
              <a:prstGeom prst="ellipse">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F99DAC52-E680-496E-B3AC-72DAEE204349}"/>
                  </a:ext>
                </a:extLst>
              </p:cNvPr>
              <p:cNvSpPr/>
              <p:nvPr/>
            </p:nvSpPr>
            <p:spPr bwMode="auto">
              <a:xfrm>
                <a:off x="5767142" y="5584175"/>
                <a:ext cx="695511" cy="695511"/>
              </a:xfrm>
              <a:prstGeom prst="ellipse">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A65147C7-194E-41C9-B2E4-3D2F3FCC93DD}"/>
                  </a:ext>
                </a:extLst>
              </p:cNvPr>
              <p:cNvSpPr/>
              <p:nvPr/>
            </p:nvSpPr>
            <p:spPr bwMode="auto">
              <a:xfrm>
                <a:off x="7780922" y="5584175"/>
                <a:ext cx="695511" cy="695511"/>
              </a:xfrm>
              <a:prstGeom prst="ellipse">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AEEDE182-D788-4C7C-BDE7-7860741F420B}"/>
                  </a:ext>
                </a:extLst>
              </p:cNvPr>
              <p:cNvSpPr txBox="1"/>
              <p:nvPr/>
            </p:nvSpPr>
            <p:spPr>
              <a:xfrm>
                <a:off x="3410463" y="6206010"/>
                <a:ext cx="1320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Web</a:t>
                </a:r>
              </a:p>
            </p:txBody>
          </p:sp>
          <p:sp>
            <p:nvSpPr>
              <p:cNvPr id="11" name="TextBox 10">
                <a:extLst>
                  <a:ext uri="{FF2B5EF4-FFF2-40B4-BE49-F238E27FC236}">
                    <a16:creationId xmlns:a16="http://schemas.microsoft.com/office/drawing/2014/main" id="{875AFF1D-14E6-4D3C-8EBE-CC6B2101D5DF}"/>
                  </a:ext>
                </a:extLst>
              </p:cNvPr>
              <p:cNvSpPr txBox="1"/>
              <p:nvPr/>
            </p:nvSpPr>
            <p:spPr>
              <a:xfrm>
                <a:off x="5436356" y="6206010"/>
                <a:ext cx="1320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Mobile</a:t>
                </a:r>
              </a:p>
            </p:txBody>
          </p:sp>
          <p:sp>
            <p:nvSpPr>
              <p:cNvPr id="12" name="TextBox 11">
                <a:extLst>
                  <a:ext uri="{FF2B5EF4-FFF2-40B4-BE49-F238E27FC236}">
                    <a16:creationId xmlns:a16="http://schemas.microsoft.com/office/drawing/2014/main" id="{E4D5D660-68C5-42DA-9C6A-C424EC1A0D31}"/>
                  </a:ext>
                </a:extLst>
              </p:cNvPr>
              <p:cNvSpPr txBox="1"/>
              <p:nvPr/>
            </p:nvSpPr>
            <p:spPr>
              <a:xfrm>
                <a:off x="7462249" y="6206010"/>
                <a:ext cx="1320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Chat</a:t>
                </a:r>
              </a:p>
            </p:txBody>
          </p:sp>
          <p:sp>
            <p:nvSpPr>
              <p:cNvPr id="20" name="globe_2">
                <a:extLst>
                  <a:ext uri="{FF2B5EF4-FFF2-40B4-BE49-F238E27FC236}">
                    <a16:creationId xmlns:a16="http://schemas.microsoft.com/office/drawing/2014/main" id="{63CB2040-B85A-4003-BA0E-49EC50D3988E}"/>
                  </a:ext>
                </a:extLst>
              </p:cNvPr>
              <p:cNvSpPr>
                <a:spLocks noChangeAspect="1" noEditPoints="1"/>
              </p:cNvSpPr>
              <p:nvPr/>
            </p:nvSpPr>
            <p:spPr bwMode="auto">
              <a:xfrm>
                <a:off x="3910207" y="5749050"/>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1" name="CellPhone_E8EA">
                <a:extLst>
                  <a:ext uri="{FF2B5EF4-FFF2-40B4-BE49-F238E27FC236}">
                    <a16:creationId xmlns:a16="http://schemas.microsoft.com/office/drawing/2014/main" id="{C5B0C24C-804B-4EF9-A126-088B5DB4FE13}"/>
                  </a:ext>
                </a:extLst>
              </p:cNvPr>
              <p:cNvSpPr>
                <a:spLocks noChangeAspect="1" noEditPoints="1"/>
              </p:cNvSpPr>
              <p:nvPr/>
            </p:nvSpPr>
            <p:spPr bwMode="auto">
              <a:xfrm>
                <a:off x="6005151" y="5749050"/>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2" name="speech_5">
                <a:extLst>
                  <a:ext uri="{FF2B5EF4-FFF2-40B4-BE49-F238E27FC236}">
                    <a16:creationId xmlns:a16="http://schemas.microsoft.com/office/drawing/2014/main" id="{3695358C-A5E8-41C1-BACC-EDB75B0B9DD5}"/>
                  </a:ext>
                </a:extLst>
              </p:cNvPr>
              <p:cNvSpPr>
                <a:spLocks noChangeAspect="1" noEditPoints="1"/>
              </p:cNvSpPr>
              <p:nvPr/>
            </p:nvSpPr>
            <p:spPr bwMode="auto">
              <a:xfrm>
                <a:off x="7923169" y="5771245"/>
                <a:ext cx="411017" cy="321371"/>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4" name="TextBox 3">
              <a:extLst>
                <a:ext uri="{FF2B5EF4-FFF2-40B4-BE49-F238E27FC236}">
                  <a16:creationId xmlns:a16="http://schemas.microsoft.com/office/drawing/2014/main" id="{4AE955D7-D475-4D97-B9E2-DBDC4ED8B434}"/>
                </a:ext>
              </a:extLst>
            </p:cNvPr>
            <p:cNvSpPr txBox="1"/>
            <p:nvPr/>
          </p:nvSpPr>
          <p:spPr>
            <a:xfrm>
              <a:off x="4276789" y="4816724"/>
              <a:ext cx="3638423" cy="627864"/>
            </a:xfrm>
            <a:prstGeom prst="rect">
              <a:avLst/>
            </a:prstGeom>
            <a:solidFill>
              <a:srgbClr val="00000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Systems of Engagement</a:t>
              </a:r>
            </a:p>
          </p:txBody>
        </p:sp>
      </p:grpSp>
      <p:sp>
        <p:nvSpPr>
          <p:cNvPr id="38" name="Rectangle 37">
            <a:extLst>
              <a:ext uri="{FF2B5EF4-FFF2-40B4-BE49-F238E27FC236}">
                <a16:creationId xmlns:a16="http://schemas.microsoft.com/office/drawing/2014/main" id="{7446AAED-1255-4A94-A9A8-8ADDEC82B2EB}"/>
              </a:ext>
            </a:extLst>
          </p:cNvPr>
          <p:cNvSpPr/>
          <p:nvPr/>
        </p:nvSpPr>
        <p:spPr bwMode="auto">
          <a:xfrm>
            <a:off x="18895" y="0"/>
            <a:ext cx="12192000" cy="6943219"/>
          </a:xfrm>
          <a:prstGeom prst="rect">
            <a:avLst/>
          </a:prstGeom>
          <a:gradFill flip="none" rotWithShape="1">
            <a:gsLst>
              <a:gs pos="95000">
                <a:srgbClr val="000000">
                  <a:alpha val="74000"/>
                </a:srgbClr>
              </a:gs>
              <a:gs pos="96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5BF9862-C236-43D6-B6FB-4533524F32B1}"/>
              </a:ext>
            </a:extLst>
          </p:cNvPr>
          <p:cNvGrpSpPr/>
          <p:nvPr/>
        </p:nvGrpSpPr>
        <p:grpSpPr>
          <a:xfrm>
            <a:off x="840226" y="2518904"/>
            <a:ext cx="10450057" cy="1572542"/>
            <a:chOff x="840226" y="1046082"/>
            <a:chExt cx="10450057" cy="1572542"/>
          </a:xfrm>
        </p:grpSpPr>
        <p:sp>
          <p:nvSpPr>
            <p:cNvPr id="36" name="Rectangle 35">
              <a:extLst>
                <a:ext uri="{FF2B5EF4-FFF2-40B4-BE49-F238E27FC236}">
                  <a16:creationId xmlns:a16="http://schemas.microsoft.com/office/drawing/2014/main" id="{A96A004E-83F8-4E55-892A-EB350B2BF664}"/>
                </a:ext>
              </a:extLst>
            </p:cNvPr>
            <p:cNvSpPr/>
            <p:nvPr/>
          </p:nvSpPr>
          <p:spPr bwMode="auto">
            <a:xfrm>
              <a:off x="840226" y="1353998"/>
              <a:ext cx="10450057" cy="813620"/>
            </a:xfrm>
            <a:prstGeom prst="rect">
              <a:avLst/>
            </a:prstGeom>
            <a:noFill/>
            <a:ln w="952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FA6D146F-61EA-4198-BF6E-F86952564F84}"/>
                </a:ext>
              </a:extLst>
            </p:cNvPr>
            <p:cNvSpPr/>
            <p:nvPr/>
          </p:nvSpPr>
          <p:spPr bwMode="auto">
            <a:xfrm>
              <a:off x="5640698" y="1708019"/>
              <a:ext cx="910605" cy="910605"/>
            </a:xfrm>
            <a:prstGeom prst="ellipse">
              <a:avLst/>
            </a:prstGeom>
            <a:solidFill>
              <a:schemeClr val="accent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C257E418-932C-4C4E-B0B5-A95543A00D21}"/>
                </a:ext>
              </a:extLst>
            </p:cNvPr>
            <p:cNvSpPr txBox="1"/>
            <p:nvPr/>
          </p:nvSpPr>
          <p:spPr>
            <a:xfrm>
              <a:off x="4346575" y="1046082"/>
              <a:ext cx="3498850" cy="627864"/>
            </a:xfrm>
            <a:prstGeom prst="rect">
              <a:avLst/>
            </a:prstGeom>
            <a:solidFill>
              <a:srgbClr val="00000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Semilight"/>
                  <a:ea typeface="+mn-ea"/>
                  <a:cs typeface="+mn-cs"/>
                </a:rPr>
                <a:t>Systems of Intelligence</a:t>
              </a:r>
            </a:p>
          </p:txBody>
        </p:sp>
        <p:sp>
          <p:nvSpPr>
            <p:cNvPr id="17" name="Brain_3">
              <a:extLst>
                <a:ext uri="{FF2B5EF4-FFF2-40B4-BE49-F238E27FC236}">
                  <a16:creationId xmlns:a16="http://schemas.microsoft.com/office/drawing/2014/main" id="{5483EF02-A535-4AC9-8789-910F2C4B7833}"/>
                </a:ext>
              </a:extLst>
            </p:cNvPr>
            <p:cNvSpPr>
              <a:spLocks noChangeAspect="1" noEditPoints="1"/>
            </p:cNvSpPr>
            <p:nvPr/>
          </p:nvSpPr>
          <p:spPr bwMode="auto">
            <a:xfrm>
              <a:off x="5809593" y="1855357"/>
              <a:ext cx="572814" cy="61592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08351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750"/>
                                        <p:tgtEl>
                                          <p:spTgt spid="38"/>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19671" y="17036"/>
            <a:ext cx="11655840" cy="899665"/>
          </a:xfrm>
          <a:effectLst>
            <a:glow rad="139700">
              <a:schemeClr val="accent4">
                <a:satMod val="175000"/>
                <a:alpha val="40000"/>
              </a:schemeClr>
            </a:glow>
          </a:effectLst>
        </p:spPr>
        <p:txBody>
          <a:bodyPr/>
          <a:lstStyle/>
          <a:p>
            <a:pPr algn="ctr"/>
            <a:r>
              <a:rPr lang="en-US" dirty="0">
                <a:solidFill>
                  <a:schemeClr val="bg1"/>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The Microsoft AI platform</a:t>
            </a:r>
            <a:br>
              <a:rPr lang="en-US" dirty="0">
                <a:solidFill>
                  <a:schemeClr val="bg1"/>
                </a:solidFill>
                <a:effectLst>
                  <a:outerShdw blurRad="38100" dist="38100" dir="2700000" algn="tl">
                    <a:srgbClr val="000000">
                      <a:alpha val="43137"/>
                    </a:srgbClr>
                  </a:outerShdw>
                </a:effectLst>
              </a:rPr>
            </a:br>
            <a:r>
              <a:rPr lang="en-US" sz="2400" i="1" dirty="0">
                <a:solidFill>
                  <a:schemeClr val="bg1"/>
                </a:solidFill>
                <a:effectLst>
                  <a:outerShdw blurRad="38100" dist="38100" dir="2700000" algn="tl">
                    <a:srgbClr val="000000">
                      <a:alpha val="43137"/>
                    </a:srgbClr>
                  </a:outerShdw>
                </a:effectLst>
              </a:rPr>
              <a:t>Cloud-powered AI for every developer </a:t>
            </a:r>
            <a:br>
              <a:rPr lang="en-US" dirty="0">
                <a:solidFill>
                  <a:schemeClr val="bg1"/>
                </a:solidFill>
                <a:effectLst>
                  <a:outerShdw blurRad="38100" dist="38100" dir="2700000" algn="tl">
                    <a:srgbClr val="000000">
                      <a:alpha val="43137"/>
                    </a:srgbClr>
                  </a:outerShdw>
                </a:effectLst>
              </a:rPr>
            </a:br>
            <a:endParaRPr lang="en-US" dirty="0">
              <a:solidFill>
                <a:schemeClr val="bg1"/>
              </a:solidFill>
              <a:effectLst>
                <a:outerShdw blurRad="38100" dist="38100" dir="2700000" algn="tl">
                  <a:srgbClr val="000000">
                    <a:alpha val="43137"/>
                  </a:srgbClr>
                </a:outerShdw>
              </a:effectLst>
            </a:endParaRP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551704"/>
            <a:ext cx="7979280" cy="2099164"/>
          </a:xfrm>
          <a:prstGeom prst="rect">
            <a:avLst/>
          </a:prstGeom>
          <a:solidFill>
            <a:srgbClr val="000103"/>
          </a:solidFill>
          <a:ln w="15875">
            <a:solidFill>
              <a:schemeClr val="bg1"/>
            </a:solidFill>
            <a:prstDash val="solid"/>
            <a:headEnd type="none"/>
            <a:tailEnd type="non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687246"/>
            <a:ext cx="7979280" cy="2452908"/>
          </a:xfrm>
          <a:prstGeom prst="rect">
            <a:avLst/>
          </a:prstGeom>
          <a:solidFill>
            <a:srgbClr val="000103"/>
          </a:solidFill>
          <a:ln w="15875">
            <a:solidFill>
              <a:schemeClr val="bg1"/>
            </a:solidFill>
            <a:prstDash val="solid"/>
            <a:headEnd type="none"/>
            <a:tailEnd type="non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551704"/>
            <a:ext cx="3530371" cy="4588450"/>
          </a:xfrm>
          <a:prstGeom prst="rect">
            <a:avLst/>
          </a:prstGeom>
          <a:solidFill>
            <a:srgbClr val="000103"/>
          </a:solidFill>
          <a:ln w="15875">
            <a:solidFill>
              <a:schemeClr val="bg1"/>
            </a:solidFill>
            <a:prstDash val="solid"/>
            <a:headEnd type="none"/>
            <a:tailEnd type="non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74596" y="2250954"/>
            <a:ext cx="7541184" cy="1033075"/>
            <a:chOff x="474596" y="2143386"/>
            <a:chExt cx="7541184" cy="1033075"/>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5930786" y="2564178"/>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Framework</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74596" y="2146535"/>
              <a:ext cx="2826751"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74598" y="2581778"/>
              <a:ext cx="2826750"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5930786" y="2161608"/>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3484754" y="2143386"/>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3484755" y="2573588"/>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245526"/>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291431"/>
            <a:ext cx="3357630" cy="3597894"/>
            <a:chOff x="8283071" y="2183863"/>
            <a:chExt cx="3357630" cy="3597894"/>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extLst/>
            </p:nvPr>
          </p:nvSpPr>
          <p:spPr bwMode="auto">
            <a:xfrm>
              <a:off x="8440738" y="5524172"/>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extLst/>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850044"/>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139705"/>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669722"/>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Tools</a:t>
            </a:r>
          </a:p>
        </p:txBody>
      </p:sp>
      <p:grpSp>
        <p:nvGrpSpPr>
          <p:cNvPr id="3" name="Group 2">
            <a:extLst>
              <a:ext uri="{FF2B5EF4-FFF2-40B4-BE49-F238E27FC236}">
                <a16:creationId xmlns:a16="http://schemas.microsoft.com/office/drawing/2014/main" id="{BB430111-EED4-40D0-A147-663EBA4E73B7}"/>
              </a:ext>
            </a:extLst>
          </p:cNvPr>
          <p:cNvGrpSpPr/>
          <p:nvPr/>
        </p:nvGrpSpPr>
        <p:grpSpPr>
          <a:xfrm>
            <a:off x="9612657" y="3342044"/>
            <a:ext cx="893470" cy="893470"/>
            <a:chOff x="10087818" y="119840"/>
            <a:chExt cx="893470" cy="893470"/>
          </a:xfrm>
          <a:effectLst>
            <a:glow rad="139700">
              <a:schemeClr val="accent4">
                <a:satMod val="175000"/>
                <a:alpha val="40000"/>
              </a:schemeClr>
            </a:glow>
          </a:effectLst>
        </p:grpSpPr>
        <p:sp>
          <p:nvSpPr>
            <p:cNvPr id="2" name="Oval 1">
              <a:extLst>
                <a:ext uri="{FF2B5EF4-FFF2-40B4-BE49-F238E27FC236}">
                  <a16:creationId xmlns:a16="http://schemas.microsoft.com/office/drawing/2014/main" id="{F8FEECFF-E0B5-42C2-A476-E42D680DF292}"/>
                </a:ext>
              </a:extLst>
            </p:cNvPr>
            <p:cNvSpPr/>
            <p:nvPr/>
          </p:nvSpPr>
          <p:spPr bwMode="auto">
            <a:xfrm>
              <a:off x="10087818" y="119840"/>
              <a:ext cx="893470" cy="89347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10404722" y="383695"/>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2920ACE7-EA5D-4644-A468-E6C716CEDAE4}"/>
              </a:ext>
            </a:extLst>
          </p:cNvPr>
          <p:cNvGrpSpPr/>
          <p:nvPr/>
        </p:nvGrpSpPr>
        <p:grpSpPr>
          <a:xfrm>
            <a:off x="3807078" y="2517190"/>
            <a:ext cx="914400" cy="914400"/>
            <a:chOff x="4744269" y="3350307"/>
            <a:chExt cx="914400" cy="914400"/>
          </a:xfrm>
          <a:effectLst>
            <a:glow rad="139700">
              <a:schemeClr val="accent4">
                <a:satMod val="175000"/>
                <a:alpha val="40000"/>
              </a:schemeClr>
            </a:glow>
          </a:effectLst>
        </p:grpSpPr>
        <p:sp>
          <p:nvSpPr>
            <p:cNvPr id="4" name="Oval 3">
              <a:extLst>
                <a:ext uri="{FF2B5EF4-FFF2-40B4-BE49-F238E27FC236}">
                  <a16:creationId xmlns:a16="http://schemas.microsoft.com/office/drawing/2014/main" id="{10EF2D3C-F058-4169-A72F-3F6F96840520}"/>
                </a:ext>
              </a:extLst>
            </p:cNvPr>
            <p:cNvSpPr/>
            <p:nvPr/>
          </p:nvSpPr>
          <p:spPr bwMode="auto">
            <a:xfrm>
              <a:off x="4744269" y="3350307"/>
              <a:ext cx="914400" cy="914400"/>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hand_2">
              <a:extLst>
                <a:ext uri="{FF2B5EF4-FFF2-40B4-BE49-F238E27FC236}">
                  <a16:creationId xmlns:a16="http://schemas.microsoft.com/office/drawing/2014/main" id="{B79281A1-333E-4D04-B863-5AEB509D9BA8}"/>
                </a:ext>
              </a:extLst>
            </p:cNvPr>
            <p:cNvSpPr>
              <a:spLocks noChangeAspect="1"/>
            </p:cNvSpPr>
            <p:nvPr/>
          </p:nvSpPr>
          <p:spPr bwMode="auto">
            <a:xfrm>
              <a:off x="4995729" y="3705098"/>
              <a:ext cx="411480" cy="20481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A9A574C1-AC95-4FE2-A9FD-87ADF6FD0634}"/>
              </a:ext>
            </a:extLst>
          </p:cNvPr>
          <p:cNvGrpSpPr/>
          <p:nvPr/>
        </p:nvGrpSpPr>
        <p:grpSpPr>
          <a:xfrm>
            <a:off x="3807078" y="4819080"/>
            <a:ext cx="914400" cy="914400"/>
            <a:chOff x="3807078" y="4868342"/>
            <a:chExt cx="914400" cy="914400"/>
          </a:xfrm>
          <a:effectLst>
            <a:glow rad="139700">
              <a:schemeClr val="accent4">
                <a:satMod val="175000"/>
                <a:alpha val="40000"/>
              </a:schemeClr>
            </a:glow>
          </a:effectLst>
        </p:grpSpPr>
        <p:sp>
          <p:nvSpPr>
            <p:cNvPr id="51" name="Oval 50">
              <a:extLst>
                <a:ext uri="{FF2B5EF4-FFF2-40B4-BE49-F238E27FC236}">
                  <a16:creationId xmlns:a16="http://schemas.microsoft.com/office/drawing/2014/main" id="{C9B0E76C-F0C7-489D-BE06-6E34DDB0D6B9}"/>
                </a:ext>
              </a:extLst>
            </p:cNvPr>
            <p:cNvSpPr/>
            <p:nvPr/>
          </p:nvSpPr>
          <p:spPr bwMode="auto">
            <a:xfrm>
              <a:off x="3807078" y="4868342"/>
              <a:ext cx="914400" cy="914400"/>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1676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846266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48148E-6 L -4.16667E-6 -0.03519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5"/>
                                        </p:tgtEl>
                                        <p:attrNameLst>
                                          <p:attrName>ppt_w</p:attrName>
                                        </p:attrNameLst>
                                      </p:cBhvr>
                                      <p:tavLst>
                                        <p:tav tm="0">
                                          <p:val>
                                            <p:strVal val="ppt_w"/>
                                          </p:val>
                                        </p:tav>
                                        <p:tav tm="100000">
                                          <p:val>
                                            <p:fltVal val="0"/>
                                          </p:val>
                                        </p:tav>
                                      </p:tavLst>
                                    </p:anim>
                                    <p:anim calcmode="lin" valueType="num">
                                      <p:cBhvr>
                                        <p:cTn id="9" dur="500"/>
                                        <p:tgtEl>
                                          <p:spTgt spid="5"/>
                                        </p:tgtEl>
                                        <p:attrNameLst>
                                          <p:attrName>ppt_h</p:attrName>
                                        </p:attrNameLst>
                                      </p:cBhvr>
                                      <p:tavLst>
                                        <p:tav tm="0">
                                          <p:val>
                                            <p:strVal val="ppt_h"/>
                                          </p:val>
                                        </p:tav>
                                        <p:tav tm="100000">
                                          <p:val>
                                            <p:fltVal val="0"/>
                                          </p:val>
                                        </p:tav>
                                      </p:tavLst>
                                    </p:anim>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3.7037E-6 L -4.16667E-6 -0.0551 " pathEditMode="relative" rAng="0" ptsTypes="AA">
                                      <p:cBhvr>
                                        <p:cTn id="19" dur="500" fill="hold"/>
                                        <p:tgtEl>
                                          <p:spTgt spid="154"/>
                                        </p:tgtEl>
                                        <p:attrNameLst>
                                          <p:attrName>ppt_x</p:attrName>
                                          <p:attrName>ppt_y</p:attrName>
                                        </p:attrNameLst>
                                      </p:cBhvr>
                                      <p:rCtr x="0" y="-2755"/>
                                    </p:animMotion>
                                  </p:childTnLst>
                                </p:cTn>
                              </p:par>
                              <p:par>
                                <p:cTn id="20" presetID="53" presetClass="exit" presetSubtype="32" fill="hold" nodeType="with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28"/>
                                        </p:tgtEl>
                                        <p:attrNameLst>
                                          <p:attrName>style.visibility</p:attrName>
                                        </p:attrNameLst>
                                      </p:cBhvr>
                                      <p:to>
                                        <p:strVal val="visible"/>
                                      </p:to>
                                    </p:set>
                                    <p:animEffect transition="in" filter="fade">
                                      <p:cBhvr>
                                        <p:cTn id="28" dur="500"/>
                                        <p:tgtEl>
                                          <p:spTgt spid="12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4.44444E-6 L 3.75E-6 -0.15787 " pathEditMode="relative" rAng="0" ptsTypes="AA">
                                      <p:cBhvr>
                                        <p:cTn id="32" dur="500" fill="hold"/>
                                        <p:tgtEl>
                                          <p:spTgt spid="155"/>
                                        </p:tgtEl>
                                        <p:attrNameLst>
                                          <p:attrName>ppt_x</p:attrName>
                                          <p:attrName>ppt_y</p:attrName>
                                        </p:attrNameLst>
                                      </p:cBhvr>
                                      <p:rCtr x="0" y="-7894"/>
                                    </p:animMotion>
                                  </p:childTnLst>
                                </p:cTn>
                              </p:par>
                              <p:par>
                                <p:cTn id="33" presetID="53" presetClass="exit" presetSubtype="32" fill="hold" nodeType="withEffect">
                                  <p:stCondLst>
                                    <p:cond delay="0"/>
                                  </p:stCondLst>
                                  <p:childTnLst>
                                    <p:anim calcmode="lin" valueType="num">
                                      <p:cBhvr>
                                        <p:cTn id="34" dur="500"/>
                                        <p:tgtEl>
                                          <p:spTgt spid="3"/>
                                        </p:tgtEl>
                                        <p:attrNameLst>
                                          <p:attrName>ppt_w</p:attrName>
                                        </p:attrNameLst>
                                      </p:cBhvr>
                                      <p:tavLst>
                                        <p:tav tm="0">
                                          <p:val>
                                            <p:strVal val="ppt_w"/>
                                          </p:val>
                                        </p:tav>
                                        <p:tav tm="100000">
                                          <p:val>
                                            <p:fltVal val="0"/>
                                          </p:val>
                                        </p:tav>
                                      </p:tavLst>
                                    </p:anim>
                                    <p:anim calcmode="lin" valueType="num">
                                      <p:cBhvr>
                                        <p:cTn id="35" dur="500"/>
                                        <p:tgtEl>
                                          <p:spTgt spid="3"/>
                                        </p:tgtEl>
                                        <p:attrNameLst>
                                          <p:attrName>ppt_h</p:attrName>
                                        </p:attrNameLst>
                                      </p:cBhvr>
                                      <p:tavLst>
                                        <p:tav tm="0">
                                          <p:val>
                                            <p:strVal val="ppt_h"/>
                                          </p:val>
                                        </p:tav>
                                        <p:tav tm="100000">
                                          <p:val>
                                            <p:fltVal val="0"/>
                                          </p:val>
                                        </p:tav>
                                      </p:tavLst>
                                    </p:anim>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103"/>
        </a:solidFill>
        <a:effectLst/>
      </p:bgPr>
    </p:bg>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35E45D8-DD41-4FEF-9443-94FFB8EF4451}"/>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98" normalizeH="0" baseline="0" noProof="0" dirty="0">
                <a:ln w="3175">
                  <a:noFill/>
                </a:ln>
                <a:gradFill>
                  <a:gsLst>
                    <a:gs pos="0">
                      <a:srgbClr val="FFFFFF"/>
                    </a:gs>
                    <a:gs pos="100000">
                      <a:srgbClr val="FFFFFF"/>
                    </a:gs>
                  </a:gsLst>
                  <a:lin ang="5400000" scaled="0"/>
                </a:gradFill>
                <a:effectLst/>
                <a:uLnTx/>
                <a:uFillTx/>
                <a:latin typeface="Segoe Semibold"/>
                <a:ea typeface="+mn-ea"/>
                <a:cs typeface="Segoe UI" pitchFamily="34" charset="0"/>
              </a:rPr>
              <a:t>Azure Machine Learning</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1543960" y="1100393"/>
            <a:ext cx="9119646"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745" b="0" i="1"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rPr>
              <a:t>Productive, Scale-out, Full-lifecycle AI Development</a:t>
            </a: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008868" y="-4047475"/>
            <a:ext cx="174265" cy="12192000"/>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12">
            <a:extLst>
              <a:ext uri="{FF2B5EF4-FFF2-40B4-BE49-F238E27FC236}">
                <a16:creationId xmlns:a16="http://schemas.microsoft.com/office/drawing/2014/main" id="{727DBD29-5AA4-4C0D-9260-BED2D3B0E20A}"/>
              </a:ext>
            </a:extLst>
          </p:cNvPr>
          <p:cNvSpPr txBox="1"/>
          <p:nvPr/>
        </p:nvSpPr>
        <p:spPr>
          <a:xfrm>
            <a:off x="7975820" y="4548089"/>
            <a:ext cx="3902483" cy="1309488"/>
          </a:xfrm>
          <a:prstGeom prst="rect">
            <a:avLst/>
          </a:prstGeom>
          <a:noFill/>
        </p:spPr>
        <p:txBody>
          <a:bodyPr wrap="square" lIns="93234" tIns="149175" rIns="186468" bIns="14917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242953" rtl="0" eaLnBrk="1" fontAlgn="auto" latinLnBrk="0" hangingPunct="1">
              <a:lnSpc>
                <a:spcPct val="9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Semilight" charset="0"/>
                <a:ea typeface="Segoe UI Semilight" charset="0"/>
                <a:cs typeface="Segoe UI Semilight" charset="0"/>
              </a:rPr>
              <a:t>Model Management</a:t>
            </a:r>
          </a:p>
          <a:p>
            <a:pPr marL="0" marR="0" lvl="0" indent="0" algn="ctr" defTabSz="1242953" rtl="0" eaLnBrk="1" fontAlgn="auto" latinLnBrk="0" hangingPunct="1">
              <a:lnSpc>
                <a:spcPct val="90000"/>
              </a:lnSpc>
              <a:spcBef>
                <a:spcPts val="0"/>
              </a:spcBef>
              <a:spcAft>
                <a:spcPts val="0"/>
              </a:spcAft>
              <a:buClrTx/>
              <a:buSzTx/>
              <a:buFontTx/>
              <a:buNone/>
              <a:tabLst/>
              <a:defRPr/>
            </a:pPr>
            <a:r>
              <a:rPr kumimoji="0" lang="en-US" sz="2040" b="0" i="1" u="none" strike="noStrike" kern="0" cap="none" spc="0" normalizeH="0" baseline="0" noProof="0" dirty="0">
                <a:ln>
                  <a:noFill/>
                </a:ln>
                <a:solidFill>
                  <a:prstClr val="white"/>
                </a:solidFill>
                <a:effectLst/>
                <a:uLnTx/>
                <a:uFillTx/>
                <a:latin typeface="Segoe UI Semilight" charset="0"/>
                <a:ea typeface="Segoe UI Semilight" charset="0"/>
                <a:cs typeface="Segoe UI Semilight" charset="0"/>
              </a:rPr>
              <a:t>Deploy, Version, Manage &amp; Monitor Models</a:t>
            </a:r>
          </a:p>
        </p:txBody>
      </p:sp>
      <p:sp>
        <p:nvSpPr>
          <p:cNvPr id="23" name="TextBox 9">
            <a:extLst>
              <a:ext uri="{FF2B5EF4-FFF2-40B4-BE49-F238E27FC236}">
                <a16:creationId xmlns:a16="http://schemas.microsoft.com/office/drawing/2014/main" id="{6608E32C-440D-42FC-9AAB-7E2443F9874E}"/>
              </a:ext>
            </a:extLst>
          </p:cNvPr>
          <p:cNvSpPr txBox="1"/>
          <p:nvPr/>
        </p:nvSpPr>
        <p:spPr>
          <a:xfrm>
            <a:off x="422564" y="4492048"/>
            <a:ext cx="3297863" cy="1421570"/>
          </a:xfrm>
          <a:prstGeom prst="rect">
            <a:avLst/>
          </a:prstGeom>
          <a:noFill/>
        </p:spPr>
        <p:txBody>
          <a:bodyPr wrap="square" lIns="93234" tIns="149175" rIns="186468" bIns="14917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Semilight" charset="0"/>
                <a:ea typeface="Segoe UI Semilight" charset="0"/>
                <a:cs typeface="Segoe UI Semilight" charset="0"/>
              </a:rPr>
              <a:t>Workbench</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1" u="none" strike="noStrike" kern="1200" cap="none" spc="0" normalizeH="0" baseline="0" noProof="0" dirty="0">
                <a:ln>
                  <a:noFill/>
                </a:ln>
                <a:solidFill>
                  <a:prstClr val="white"/>
                </a:solidFill>
                <a:effectLst/>
                <a:uLnTx/>
                <a:uFillTx/>
                <a:latin typeface="Segoe UI Semilight" charset="0"/>
                <a:ea typeface="Segoe UI Semilight" charset="0"/>
                <a:cs typeface="Segoe UI Semilight" charset="0"/>
              </a:rPr>
              <a:t>Wrangle Data, Build models, Deploy &amp; Manage </a:t>
            </a:r>
          </a:p>
        </p:txBody>
      </p:sp>
      <p:sp>
        <p:nvSpPr>
          <p:cNvPr id="24" name="TextBox 6">
            <a:extLst>
              <a:ext uri="{FF2B5EF4-FFF2-40B4-BE49-F238E27FC236}">
                <a16:creationId xmlns:a16="http://schemas.microsoft.com/office/drawing/2014/main" id="{78764BA1-4422-40DF-9110-6B5B3419D1AF}"/>
              </a:ext>
            </a:extLst>
          </p:cNvPr>
          <p:cNvSpPr txBox="1"/>
          <p:nvPr/>
        </p:nvSpPr>
        <p:spPr>
          <a:xfrm>
            <a:off x="4066805" y="4492048"/>
            <a:ext cx="3562638" cy="1421570"/>
          </a:xfrm>
          <a:prstGeom prst="rect">
            <a:avLst/>
          </a:prstGeom>
          <a:noFill/>
        </p:spPr>
        <p:txBody>
          <a:bodyPr wrap="square" lIns="93234" tIns="149175" rIns="186468" bIns="14917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Segoe UI Semilight" charset="0"/>
                <a:ea typeface="Segoe UI Semilight" charset="0"/>
                <a:cs typeface="Segoe UI Semilight" charset="0"/>
              </a:rPr>
              <a:t>Experimentation</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1" u="none" strike="noStrike" kern="1200" cap="none" spc="0" normalizeH="0" baseline="0" noProof="0" dirty="0">
                <a:ln>
                  <a:noFill/>
                </a:ln>
                <a:solidFill>
                  <a:prstClr val="white"/>
                </a:solidFill>
                <a:effectLst/>
                <a:uLnTx/>
                <a:uFillTx/>
                <a:latin typeface="Segoe UI Semilight" charset="0"/>
                <a:ea typeface="Segoe UI Semilight" charset="0"/>
                <a:cs typeface="Segoe UI Semilight" charset="0"/>
              </a:rPr>
              <a:t>Boost productivity with Spark, GPUs and agile development.</a:t>
            </a:r>
          </a:p>
        </p:txBody>
      </p:sp>
      <p:grpSp>
        <p:nvGrpSpPr>
          <p:cNvPr id="27" name="Group 26">
            <a:extLst>
              <a:ext uri="{FF2B5EF4-FFF2-40B4-BE49-F238E27FC236}">
                <a16:creationId xmlns:a16="http://schemas.microsoft.com/office/drawing/2014/main" id="{176646A7-E8F9-4050-A239-4E9E76626B0C}"/>
              </a:ext>
            </a:extLst>
          </p:cNvPr>
          <p:cNvGrpSpPr/>
          <p:nvPr/>
        </p:nvGrpSpPr>
        <p:grpSpPr>
          <a:xfrm>
            <a:off x="9244667" y="2960948"/>
            <a:ext cx="1352091" cy="1352091"/>
            <a:chOff x="9223821" y="2471995"/>
            <a:chExt cx="1501550" cy="1501550"/>
          </a:xfrm>
          <a:solidFill>
            <a:srgbClr val="0078D7"/>
          </a:solidFill>
          <a:effectLst>
            <a:glow rad="139700">
              <a:schemeClr val="accent5">
                <a:satMod val="175000"/>
                <a:alpha val="40000"/>
              </a:schemeClr>
            </a:glow>
          </a:effectLst>
        </p:grpSpPr>
        <p:sp>
          <p:nvSpPr>
            <p:cNvPr id="39" name="Oval 38">
              <a:extLst>
                <a:ext uri="{FF2B5EF4-FFF2-40B4-BE49-F238E27FC236}">
                  <a16:creationId xmlns:a16="http://schemas.microsoft.com/office/drawing/2014/main" id="{8E16D016-68CF-44D6-A004-22E160240158}"/>
                </a:ext>
              </a:extLst>
            </p:cNvPr>
            <p:cNvSpPr/>
            <p:nvPr/>
          </p:nvSpPr>
          <p:spPr bwMode="auto">
            <a:xfrm>
              <a:off x="9223821" y="2471995"/>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prstClr val="white"/>
                </a:solidFill>
                <a:effectLst/>
                <a:uLnTx/>
                <a:uFillTx/>
                <a:latin typeface="Segoe UI Semilight"/>
                <a:ea typeface="Segoe UI" pitchFamily="34" charset="0"/>
                <a:cs typeface="Segoe UI" pitchFamily="34" charset="0"/>
              </a:endParaRPr>
            </a:p>
          </p:txBody>
        </p:sp>
        <p:sp>
          <p:nvSpPr>
            <p:cNvPr id="40"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rnd">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8D0F46FC-B94C-40E9-A759-CFFF62DF8A38}"/>
              </a:ext>
            </a:extLst>
          </p:cNvPr>
          <p:cNvGrpSpPr/>
          <p:nvPr/>
        </p:nvGrpSpPr>
        <p:grpSpPr>
          <a:xfrm>
            <a:off x="5146628" y="2943766"/>
            <a:ext cx="1352091" cy="1352091"/>
            <a:chOff x="5464695" y="2452914"/>
            <a:chExt cx="1501550" cy="1501550"/>
          </a:xfrm>
          <a:solidFill>
            <a:srgbClr val="0078D7"/>
          </a:solidFill>
          <a:effectLst>
            <a:glow rad="139700">
              <a:schemeClr val="accent5">
                <a:satMod val="175000"/>
                <a:alpha val="40000"/>
              </a:schemeClr>
            </a:glow>
          </a:effectLst>
        </p:grpSpPr>
        <p:sp>
          <p:nvSpPr>
            <p:cNvPr id="29" name="Oval 28">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prstClr val="white"/>
                </a:solidFill>
                <a:effectLst/>
                <a:uLnTx/>
                <a:uFillTx/>
                <a:latin typeface="Segoe UI Semilight"/>
                <a:ea typeface="Segoe UI" pitchFamily="34" charset="0"/>
                <a:cs typeface="Segoe UI" pitchFamily="34" charset="0"/>
              </a:endParaRPr>
            </a:p>
          </p:txBody>
        </p:sp>
        <p:grpSp>
          <p:nvGrpSpPr>
            <p:cNvPr id="30" name="Group 29">
              <a:extLst>
                <a:ext uri="{FF2B5EF4-FFF2-40B4-BE49-F238E27FC236}">
                  <a16:creationId xmlns:a16="http://schemas.microsoft.com/office/drawing/2014/main" id="{A2703AEC-FB38-4968-A888-C86B7876F34A}"/>
                </a:ext>
              </a:extLst>
            </p:cNvPr>
            <p:cNvGrpSpPr/>
            <p:nvPr/>
          </p:nvGrpSpPr>
          <p:grpSpPr>
            <a:xfrm rot="2700000">
              <a:off x="5871475" y="2772370"/>
              <a:ext cx="688021" cy="862668"/>
              <a:chOff x="13906501" y="3886200"/>
              <a:chExt cx="619125" cy="776287"/>
            </a:xfrm>
            <a:grpFill/>
          </p:grpSpPr>
          <p:sp>
            <p:nvSpPr>
              <p:cNvPr id="32"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0225" rtl="0"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endParaRPr>
              </a:p>
            </p:txBody>
          </p:sp>
          <p:sp>
            <p:nvSpPr>
              <p:cNvPr id="33"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0225" rtl="0"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endParaRPr>
              </a:p>
            </p:txBody>
          </p:sp>
          <p:sp>
            <p:nvSpPr>
              <p:cNvPr id="34"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0225" rtl="0"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endParaRPr>
              </a:p>
            </p:txBody>
          </p:sp>
          <p:sp>
            <p:nvSpPr>
              <p:cNvPr id="35"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0225" rtl="0"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endParaRPr>
              </a:p>
            </p:txBody>
          </p:sp>
          <p:sp>
            <p:nvSpPr>
              <p:cNvPr id="36"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0225" rtl="0"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endParaRPr>
              </a:p>
            </p:txBody>
          </p:sp>
          <p:sp>
            <p:nvSpPr>
              <p:cNvPr id="37"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0225" rtl="0"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endParaRPr>
              </a:p>
            </p:txBody>
          </p:sp>
          <p:sp>
            <p:nvSpPr>
              <p:cNvPr id="38"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grpFill/>
              <a:ln w="15875" cap="flat">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0225" rtl="0" eaLnBrk="0" fontAlgn="base" latinLnBrk="0" hangingPunct="0">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panose="020B0502040204020203" pitchFamily="34" charset="0"/>
                  <a:ea typeface="MS PGothic" panose="020B0600070205080204" pitchFamily="34" charset="-128"/>
                  <a:cs typeface="+mn-cs"/>
                </a:endParaRPr>
              </a:p>
            </p:txBody>
          </p:sp>
        </p:grpSp>
      </p:grpSp>
      <p:grpSp>
        <p:nvGrpSpPr>
          <p:cNvPr id="42" name="Group 41">
            <a:extLst>
              <a:ext uri="{FF2B5EF4-FFF2-40B4-BE49-F238E27FC236}">
                <a16:creationId xmlns:a16="http://schemas.microsoft.com/office/drawing/2014/main" id="{6E4A48C8-6804-4D81-8E94-64CAF4141DE6}"/>
              </a:ext>
            </a:extLst>
          </p:cNvPr>
          <p:cNvGrpSpPr/>
          <p:nvPr/>
        </p:nvGrpSpPr>
        <p:grpSpPr>
          <a:xfrm>
            <a:off x="981456" y="3032492"/>
            <a:ext cx="2029480" cy="1407184"/>
            <a:chOff x="7894637" y="1937584"/>
            <a:chExt cx="2126056" cy="1407278"/>
          </a:xfrm>
        </p:grpSpPr>
        <p:grpSp>
          <p:nvGrpSpPr>
            <p:cNvPr id="43" name="Group 42">
              <a:extLst>
                <a:ext uri="{FF2B5EF4-FFF2-40B4-BE49-F238E27FC236}">
                  <a16:creationId xmlns:a16="http://schemas.microsoft.com/office/drawing/2014/main" id="{8483BA7A-9BCC-48FE-A807-7017F379785A}"/>
                </a:ext>
              </a:extLst>
            </p:cNvPr>
            <p:cNvGrpSpPr/>
            <p:nvPr/>
          </p:nvGrpSpPr>
          <p:grpSpPr>
            <a:xfrm>
              <a:off x="7894637" y="1937584"/>
              <a:ext cx="2126056" cy="1407278"/>
              <a:chOff x="825403" y="2619284"/>
              <a:chExt cx="4325333" cy="2646787"/>
            </a:xfrm>
          </p:grpSpPr>
          <p:pic>
            <p:nvPicPr>
              <p:cNvPr id="48" name="Graphic 47">
                <a:extLst>
                  <a:ext uri="{FF2B5EF4-FFF2-40B4-BE49-F238E27FC236}">
                    <a16:creationId xmlns:a16="http://schemas.microsoft.com/office/drawing/2014/main" id="{05B3FE38-D670-434E-9BB6-7A3EA3D24C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403" y="5086844"/>
                <a:ext cx="4325333" cy="179227"/>
              </a:xfrm>
              <a:prstGeom prst="rect">
                <a:avLst/>
              </a:prstGeom>
            </p:spPr>
          </p:pic>
          <p:pic>
            <p:nvPicPr>
              <p:cNvPr id="55" name="Graphic 54">
                <a:extLst>
                  <a:ext uri="{FF2B5EF4-FFF2-40B4-BE49-F238E27FC236}">
                    <a16:creationId xmlns:a16="http://schemas.microsoft.com/office/drawing/2014/main" id="{9A763065-6A96-47CC-8876-BA16D9F8DA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0236" y="5079163"/>
                <a:ext cx="860287" cy="77664"/>
              </a:xfrm>
              <a:prstGeom prst="rect">
                <a:avLst/>
              </a:prstGeom>
            </p:spPr>
          </p:pic>
          <p:cxnSp>
            <p:nvCxnSpPr>
              <p:cNvPr id="56" name="Straight Connector 55">
                <a:extLst>
                  <a:ext uri="{FF2B5EF4-FFF2-40B4-BE49-F238E27FC236}">
                    <a16:creationId xmlns:a16="http://schemas.microsoft.com/office/drawing/2014/main" id="{9CDDD480-BEB1-401B-B833-5976CA98AAE6}"/>
                  </a:ext>
                </a:extLst>
              </p:cNvPr>
              <p:cNvCxnSpPr>
                <a:cxnSpLocks/>
              </p:cNvCxnSpPr>
              <p:nvPr/>
            </p:nvCxnSpPr>
            <p:spPr>
              <a:xfrm>
                <a:off x="825403" y="5092979"/>
                <a:ext cx="4324990" cy="0"/>
              </a:xfrm>
              <a:prstGeom prst="line">
                <a:avLst/>
              </a:prstGeom>
              <a:noFill/>
              <a:ln w="38100" cap="flat" cmpd="sng" algn="ctr">
                <a:solidFill>
                  <a:srgbClr val="4F504F"/>
                </a:solidFill>
                <a:prstDash val="solid"/>
                <a:headEnd type="none"/>
                <a:tailEnd type="none"/>
              </a:ln>
              <a:effectLst/>
            </p:spPr>
          </p:cxnSp>
          <p:pic>
            <p:nvPicPr>
              <p:cNvPr id="57" name="Picture 56">
                <a:extLst>
                  <a:ext uri="{FF2B5EF4-FFF2-40B4-BE49-F238E27FC236}">
                    <a16:creationId xmlns:a16="http://schemas.microsoft.com/office/drawing/2014/main" id="{26298283-1DBA-4F49-8027-65CF217AA89B}"/>
                  </a:ext>
                </a:extLst>
              </p:cNvPr>
              <p:cNvPicPr>
                <a:picLocks noChangeAspect="1"/>
              </p:cNvPicPr>
              <p:nvPr/>
            </p:nvPicPr>
            <p:blipFill rotWithShape="1">
              <a:blip r:embed="rId7">
                <a:extLst>
                  <a:ext uri="{28A0092B-C50C-407E-A947-70E740481C1C}">
                    <a14:useLocalDpi xmlns:a14="http://schemas.microsoft.com/office/drawing/2010/main" val="0"/>
                  </a:ext>
                </a:extLst>
              </a:blip>
              <a:srcRect r="32978" b="18899"/>
              <a:stretch/>
            </p:blipFill>
            <p:spPr>
              <a:xfrm>
                <a:off x="1291009" y="2738999"/>
                <a:ext cx="3458909" cy="2353980"/>
              </a:xfrm>
              <a:prstGeom prst="rect">
                <a:avLst/>
              </a:prstGeom>
            </p:spPr>
          </p:pic>
          <p:pic>
            <p:nvPicPr>
              <p:cNvPr id="58" name="Graphic 57">
                <a:extLst>
                  <a:ext uri="{FF2B5EF4-FFF2-40B4-BE49-F238E27FC236}">
                    <a16:creationId xmlns:a16="http://schemas.microsoft.com/office/drawing/2014/main" id="{E3E76861-52C1-4976-B0A1-D25A378C88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6508" y="2619284"/>
                <a:ext cx="3727911" cy="2485274"/>
              </a:xfrm>
              <a:prstGeom prst="rect">
                <a:avLst/>
              </a:prstGeom>
            </p:spPr>
          </p:pic>
        </p:grpSp>
        <p:pic>
          <p:nvPicPr>
            <p:cNvPr id="44" name="Picture 43">
              <a:extLst>
                <a:ext uri="{FF2B5EF4-FFF2-40B4-BE49-F238E27FC236}">
                  <a16:creationId xmlns:a16="http://schemas.microsoft.com/office/drawing/2014/main" id="{F73AD4D2-5130-4E48-8DE7-652CDEF3F305}"/>
                </a:ext>
              </a:extLst>
            </p:cNvPr>
            <p:cNvPicPr>
              <a:picLocks noChangeAspect="1"/>
            </p:cNvPicPr>
            <p:nvPr/>
          </p:nvPicPr>
          <p:blipFill>
            <a:blip r:embed="rId10"/>
            <a:stretch>
              <a:fillRect/>
            </a:stretch>
          </p:blipFill>
          <p:spPr>
            <a:xfrm>
              <a:off x="8199437" y="2027105"/>
              <a:ext cx="1656801" cy="1197935"/>
            </a:xfrm>
            <a:prstGeom prst="rect">
              <a:avLst/>
            </a:prstGeom>
          </p:spPr>
        </p:pic>
      </p:grpSp>
    </p:spTree>
    <p:extLst>
      <p:ext uri="{BB962C8B-B14F-4D97-AF65-F5344CB8AC3E}">
        <p14:creationId xmlns:p14="http://schemas.microsoft.com/office/powerpoint/2010/main" val="261105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10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2ADDF2A-F601-4160-81CB-DA75931FE623}"/>
              </a:ext>
            </a:extLst>
          </p:cNvPr>
          <p:cNvSpPr/>
          <p:nvPr/>
        </p:nvSpPr>
        <p:spPr>
          <a:xfrm>
            <a:off x="405757" y="2001635"/>
            <a:ext cx="11500214" cy="2899543"/>
          </a:xfrm>
          <a:prstGeom prst="rect">
            <a:avLst/>
          </a:prstGeom>
          <a:solidFill>
            <a:srgbClr val="000000"/>
          </a:solidFill>
          <a:ln w="12700" cap="flat" cmpd="sng" algn="ctr">
            <a:noFill/>
            <a:prstDash val="solid"/>
            <a:miter lim="800000"/>
          </a:ln>
          <a:effectLst>
            <a:glow rad="101600">
              <a:schemeClr val="accent5">
                <a:satMod val="175000"/>
                <a:alpha val="40000"/>
              </a:schemeClr>
            </a:glo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501C833E-AF6C-42F4-B47E-DA7C5A1C2857}"/>
              </a:ext>
            </a:extLst>
          </p:cNvPr>
          <p:cNvSpPr txBox="1"/>
          <p:nvPr/>
        </p:nvSpPr>
        <p:spPr>
          <a:xfrm>
            <a:off x="464345" y="2760644"/>
            <a:ext cx="2695176" cy="95410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3Dumb" pitchFamily="2" charset="0"/>
                <a:cs typeface="Segoe UI" panose="020B0502040204020203" pitchFamily="34" charset="0"/>
              </a:rPr>
              <a:t>AI-powered Data Wrangling</a:t>
            </a:r>
          </a:p>
        </p:txBody>
      </p:sp>
      <p:sp>
        <p:nvSpPr>
          <p:cNvPr id="19" name="TextBox 18">
            <a:extLst>
              <a:ext uri="{FF2B5EF4-FFF2-40B4-BE49-F238E27FC236}">
                <a16:creationId xmlns:a16="http://schemas.microsoft.com/office/drawing/2014/main" id="{77E22800-49C4-4363-9B29-65F7D1F0B778}"/>
              </a:ext>
            </a:extLst>
          </p:cNvPr>
          <p:cNvSpPr txBox="1"/>
          <p:nvPr/>
        </p:nvSpPr>
        <p:spPr>
          <a:xfrm>
            <a:off x="2800698" y="2909032"/>
            <a:ext cx="1139572" cy="657331"/>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panose="020B0502040204020203" pitchFamily="34" charset="0"/>
                <a:ea typeface="3Dumb" pitchFamily="2" charset="0"/>
                <a:cs typeface="Segoe UI" panose="020B0502040204020203" pitchFamily="34" charset="0"/>
              </a:rPr>
              <a:t>+</a:t>
            </a:r>
          </a:p>
        </p:txBody>
      </p:sp>
      <p:sp>
        <p:nvSpPr>
          <p:cNvPr id="20" name="TextBox 19">
            <a:extLst>
              <a:ext uri="{FF2B5EF4-FFF2-40B4-BE49-F238E27FC236}">
                <a16:creationId xmlns:a16="http://schemas.microsoft.com/office/drawing/2014/main" id="{5755CF8A-C0BC-4FAB-919B-1BF9D40DE587}"/>
              </a:ext>
            </a:extLst>
          </p:cNvPr>
          <p:cNvSpPr txBox="1"/>
          <p:nvPr/>
        </p:nvSpPr>
        <p:spPr>
          <a:xfrm>
            <a:off x="3581447" y="2760644"/>
            <a:ext cx="2285764" cy="95410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3Dumb" pitchFamily="2" charset="0"/>
                <a:cs typeface="Segoe UI" panose="020B0502040204020203" pitchFamily="34" charset="0"/>
              </a:rPr>
              <a:t>E2E ML Dev</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3Dumb" pitchFamily="2" charset="0"/>
                <a:cs typeface="Segoe UI" panose="020B0502040204020203" pitchFamily="34" charset="0"/>
              </a:rPr>
              <a:t>Productivity</a:t>
            </a:r>
          </a:p>
        </p:txBody>
      </p:sp>
      <p:sp>
        <p:nvSpPr>
          <p:cNvPr id="21" name="TextBox 20">
            <a:extLst>
              <a:ext uri="{FF2B5EF4-FFF2-40B4-BE49-F238E27FC236}">
                <a16:creationId xmlns:a16="http://schemas.microsoft.com/office/drawing/2014/main" id="{DBF63D2A-FE2D-4527-8F4F-BCA23CEBD082}"/>
              </a:ext>
            </a:extLst>
          </p:cNvPr>
          <p:cNvSpPr txBox="1"/>
          <p:nvPr/>
        </p:nvSpPr>
        <p:spPr>
          <a:xfrm>
            <a:off x="5508388" y="2909032"/>
            <a:ext cx="1139572" cy="657331"/>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panose="020B0502040204020203" pitchFamily="34" charset="0"/>
                <a:ea typeface="3Dumb" pitchFamily="2" charset="0"/>
                <a:cs typeface="Segoe UI" panose="020B0502040204020203" pitchFamily="34" charset="0"/>
              </a:rPr>
              <a:t>+</a:t>
            </a:r>
          </a:p>
        </p:txBody>
      </p:sp>
      <p:sp>
        <p:nvSpPr>
          <p:cNvPr id="22" name="TextBox 21">
            <a:extLst>
              <a:ext uri="{FF2B5EF4-FFF2-40B4-BE49-F238E27FC236}">
                <a16:creationId xmlns:a16="http://schemas.microsoft.com/office/drawing/2014/main" id="{3F5A6EF8-7403-4488-8BE8-8D6CCE6CBD35}"/>
              </a:ext>
            </a:extLst>
          </p:cNvPr>
          <p:cNvSpPr txBox="1"/>
          <p:nvPr/>
        </p:nvSpPr>
        <p:spPr>
          <a:xfrm>
            <a:off x="6289137" y="2760644"/>
            <a:ext cx="2119695" cy="95410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panose="020B0502040204020203" pitchFamily="34" charset="0"/>
                <a:ea typeface="3Dumb" pitchFamily="2" charset="0"/>
                <a:cs typeface="Segoe UI" panose="020B0502040204020203" pitchFamily="34" charset="0"/>
              </a:rPr>
              <a:t>Deploy Anywhere</a:t>
            </a:r>
          </a:p>
        </p:txBody>
      </p:sp>
      <p:sp>
        <p:nvSpPr>
          <p:cNvPr id="23" name="TextBox 22">
            <a:extLst>
              <a:ext uri="{FF2B5EF4-FFF2-40B4-BE49-F238E27FC236}">
                <a16:creationId xmlns:a16="http://schemas.microsoft.com/office/drawing/2014/main" id="{F76A1A2C-AAC5-47C7-957B-3CB1E65FBD0A}"/>
              </a:ext>
            </a:extLst>
          </p:cNvPr>
          <p:cNvSpPr txBox="1"/>
          <p:nvPr/>
        </p:nvSpPr>
        <p:spPr>
          <a:xfrm>
            <a:off x="8050009" y="2909032"/>
            <a:ext cx="1139572" cy="657331"/>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panose="020B0502040204020203" pitchFamily="34" charset="0"/>
                <a:ea typeface="3Dumb" pitchFamily="2" charset="0"/>
                <a:cs typeface="Segoe UI" panose="020B0502040204020203" pitchFamily="34" charset="0"/>
              </a:rPr>
              <a:t>=</a:t>
            </a:r>
          </a:p>
        </p:txBody>
      </p:sp>
      <p:sp>
        <p:nvSpPr>
          <p:cNvPr id="24" name="TextBox 23">
            <a:extLst>
              <a:ext uri="{FF2B5EF4-FFF2-40B4-BE49-F238E27FC236}">
                <a16:creationId xmlns:a16="http://schemas.microsoft.com/office/drawing/2014/main" id="{4286FC09-96CC-4279-ACDC-7CE46D5F6D8A}"/>
              </a:ext>
            </a:extLst>
          </p:cNvPr>
          <p:cNvSpPr txBox="1"/>
          <p:nvPr/>
        </p:nvSpPr>
        <p:spPr>
          <a:xfrm>
            <a:off x="8830759" y="2760644"/>
            <a:ext cx="2996628" cy="95410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C000"/>
                </a:solidFill>
                <a:effectLst/>
                <a:uLnTx/>
                <a:uFillTx/>
                <a:latin typeface="Segoe UI" panose="020B0502040204020203" pitchFamily="34" charset="0"/>
                <a:ea typeface="3Dumb" pitchFamily="2" charset="0"/>
                <a:cs typeface="Segoe UI" panose="020B0502040204020203" pitchFamily="34" charset="0"/>
              </a:rPr>
              <a:t>E2E Tooling for AI Development</a:t>
            </a:r>
          </a:p>
        </p:txBody>
      </p:sp>
      <p:sp>
        <p:nvSpPr>
          <p:cNvPr id="25" name="TextBox 24">
            <a:extLst>
              <a:ext uri="{FF2B5EF4-FFF2-40B4-BE49-F238E27FC236}">
                <a16:creationId xmlns:a16="http://schemas.microsoft.com/office/drawing/2014/main" id="{B0BB2229-D918-46C9-B8B8-E99AF663D370}"/>
              </a:ext>
            </a:extLst>
          </p:cNvPr>
          <p:cNvSpPr txBox="1"/>
          <p:nvPr/>
        </p:nvSpPr>
        <p:spPr>
          <a:xfrm>
            <a:off x="906987" y="3898059"/>
            <a:ext cx="1749590" cy="343443"/>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alibri" panose="020F0502020204030204"/>
                <a:ea typeface="+mn-ea"/>
                <a:cs typeface="+mn-cs"/>
              </a:rPr>
              <a:t>Program Synthesis</a:t>
            </a:r>
          </a:p>
        </p:txBody>
      </p:sp>
      <p:sp>
        <p:nvSpPr>
          <p:cNvPr id="26" name="TextBox 25">
            <a:extLst>
              <a:ext uri="{FF2B5EF4-FFF2-40B4-BE49-F238E27FC236}">
                <a16:creationId xmlns:a16="http://schemas.microsoft.com/office/drawing/2014/main" id="{7FF93A83-E35E-4878-B0E2-C813D16E5F9A}"/>
              </a:ext>
            </a:extLst>
          </p:cNvPr>
          <p:cNvSpPr txBox="1"/>
          <p:nvPr/>
        </p:nvSpPr>
        <p:spPr>
          <a:xfrm>
            <a:off x="6410369" y="3777393"/>
            <a:ext cx="2327219" cy="58477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alibri" panose="020F0502020204030204"/>
                <a:ea typeface="+mn-ea"/>
                <a:cs typeface="+mn-cs"/>
              </a:rPr>
              <a:t>Docker, Spark, IOT Edge, On prem, AWS/GCP…</a:t>
            </a:r>
          </a:p>
        </p:txBody>
      </p:sp>
      <p:grpSp>
        <p:nvGrpSpPr>
          <p:cNvPr id="27" name="Group 26">
            <a:extLst>
              <a:ext uri="{FF2B5EF4-FFF2-40B4-BE49-F238E27FC236}">
                <a16:creationId xmlns:a16="http://schemas.microsoft.com/office/drawing/2014/main" id="{26D7179A-6D42-4796-AA64-7DC9E249768A}"/>
              </a:ext>
            </a:extLst>
          </p:cNvPr>
          <p:cNvGrpSpPr/>
          <p:nvPr/>
        </p:nvGrpSpPr>
        <p:grpSpPr>
          <a:xfrm>
            <a:off x="3517814" y="3757855"/>
            <a:ext cx="2337371" cy="623850"/>
            <a:chOff x="3517814" y="3499121"/>
            <a:chExt cx="2337371" cy="623850"/>
          </a:xfrm>
        </p:grpSpPr>
        <p:sp>
          <p:nvSpPr>
            <p:cNvPr id="28" name="TextBox 27">
              <a:extLst>
                <a:ext uri="{FF2B5EF4-FFF2-40B4-BE49-F238E27FC236}">
                  <a16:creationId xmlns:a16="http://schemas.microsoft.com/office/drawing/2014/main" id="{A08644DB-1285-48DB-924F-19C5913AF356}"/>
                </a:ext>
              </a:extLst>
            </p:cNvPr>
            <p:cNvSpPr txBox="1"/>
            <p:nvPr/>
          </p:nvSpPr>
          <p:spPr>
            <a:xfrm>
              <a:off x="3517814" y="3499121"/>
              <a:ext cx="2337371" cy="33855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alibri" panose="020F0502020204030204"/>
                  <a:ea typeface="+mn-ea"/>
                  <a:cs typeface="+mn-cs"/>
                </a:rPr>
                <a:t>SPARK, GPU, Open Source</a:t>
              </a:r>
            </a:p>
          </p:txBody>
        </p:sp>
        <p:sp>
          <p:nvSpPr>
            <p:cNvPr id="29" name="TextBox 28">
              <a:extLst>
                <a:ext uri="{FF2B5EF4-FFF2-40B4-BE49-F238E27FC236}">
                  <a16:creationId xmlns:a16="http://schemas.microsoft.com/office/drawing/2014/main" id="{218ED877-0E69-4A7E-BB65-841FE4A6016C}"/>
                </a:ext>
              </a:extLst>
            </p:cNvPr>
            <p:cNvSpPr txBox="1"/>
            <p:nvPr/>
          </p:nvSpPr>
          <p:spPr>
            <a:xfrm>
              <a:off x="3619914" y="3786231"/>
              <a:ext cx="2054002" cy="336740"/>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B050"/>
                  </a:solidFill>
                  <a:effectLst/>
                  <a:uLnTx/>
                  <a:uFillTx/>
                  <a:latin typeface="Calibri" panose="020F0502020204030204"/>
                  <a:ea typeface="+mn-ea"/>
                  <a:cs typeface="+mn-cs"/>
                </a:rPr>
                <a:t>Lifecycle Management</a:t>
              </a:r>
            </a:p>
          </p:txBody>
        </p:sp>
      </p:grpSp>
      <p:sp>
        <p:nvSpPr>
          <p:cNvPr id="15" name="Title 1">
            <a:extLst>
              <a:ext uri="{FF2B5EF4-FFF2-40B4-BE49-F238E27FC236}">
                <a16:creationId xmlns:a16="http://schemas.microsoft.com/office/drawing/2014/main" id="{5B109D31-155D-487F-A7A3-A5D35842382D}"/>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98" normalizeH="0" baseline="0" noProof="0" dirty="0">
                <a:ln w="3175">
                  <a:noFill/>
                </a:ln>
                <a:gradFill>
                  <a:gsLst>
                    <a:gs pos="0">
                      <a:srgbClr val="FFFFFF"/>
                    </a:gs>
                    <a:gs pos="100000">
                      <a:srgbClr val="FFFFFF"/>
                    </a:gs>
                  </a:gsLst>
                  <a:lin ang="5400000" scaled="0"/>
                </a:gradFill>
                <a:effectLst/>
                <a:uLnTx/>
                <a:uFillTx/>
                <a:latin typeface="Segoe Semibold"/>
                <a:ea typeface="+mn-ea"/>
                <a:cs typeface="Segoe UI" pitchFamily="34" charset="0"/>
              </a:rPr>
              <a:t>Azure Machine Learning</a:t>
            </a:r>
          </a:p>
        </p:txBody>
      </p:sp>
      <p:sp>
        <p:nvSpPr>
          <p:cNvPr id="30" name="Title 1">
            <a:extLst>
              <a:ext uri="{FF2B5EF4-FFF2-40B4-BE49-F238E27FC236}">
                <a16:creationId xmlns:a16="http://schemas.microsoft.com/office/drawing/2014/main" id="{25FF63E7-691F-4B99-89EB-2C825E320E7F}"/>
              </a:ext>
            </a:extLst>
          </p:cNvPr>
          <p:cNvSpPr txBox="1">
            <a:spLocks/>
          </p:cNvSpPr>
          <p:nvPr/>
        </p:nvSpPr>
        <p:spPr>
          <a:xfrm>
            <a:off x="1543960" y="1100393"/>
            <a:ext cx="9119646"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745" b="0" i="1" u="none" strike="noStrike" kern="1200" cap="none" spc="0" normalizeH="0" baseline="0" noProof="0" dirty="0">
                <a:ln w="3175">
                  <a:noFill/>
                </a:ln>
                <a:solidFill>
                  <a:prstClr val="white"/>
                </a:solidFill>
                <a:effectLst/>
                <a:uLnTx/>
                <a:uFillTx/>
                <a:latin typeface="Segoe UI" panose="020B0502040204020203" pitchFamily="34" charset="0"/>
                <a:ea typeface="+mn-ea"/>
                <a:cs typeface="Segoe UI" pitchFamily="34" charset="0"/>
              </a:rPr>
              <a:t>Productive, Scale-out, Full-lifecycle AI Development</a:t>
            </a:r>
          </a:p>
        </p:txBody>
      </p:sp>
    </p:spTree>
    <p:extLst>
      <p:ext uri="{BB962C8B-B14F-4D97-AF65-F5344CB8AC3E}">
        <p14:creationId xmlns:p14="http://schemas.microsoft.com/office/powerpoint/2010/main" val="17006178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50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50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5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100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3500"/>
                            </p:stCondLst>
                            <p:childTnLst>
                              <p:par>
                                <p:cTn id="32" presetID="1" presetClass="entr" presetSubtype="0" fill="hold" grpId="0" nodeType="afterEffect">
                                  <p:stCondLst>
                                    <p:cond delay="50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103"/>
        </a:solidFill>
        <a:effectLst/>
      </p:bgPr>
    </p:bg>
    <p:spTree>
      <p:nvGrpSpPr>
        <p:cNvPr id="1" name=""/>
        <p:cNvGrpSpPr/>
        <p:nvPr/>
      </p:nvGrpSpPr>
      <p:grpSpPr>
        <a:xfrm>
          <a:off x="0" y="0"/>
          <a:ext cx="0" cy="0"/>
          <a:chOff x="0" y="0"/>
          <a:chExt cx="0" cy="0"/>
        </a:xfrm>
      </p:grpSpPr>
      <p:pic>
        <p:nvPicPr>
          <p:cNvPr id="18" name="Picture 6" descr="IMG_0055">
            <a:extLst>
              <a:ext uri="{FF2B5EF4-FFF2-40B4-BE49-F238E27FC236}">
                <a16:creationId xmlns:a16="http://schemas.microsoft.com/office/drawing/2014/main" id="{E0CB116E-8230-4283-8B9E-D5F9BE6AC9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518"/>
          <a:stretch/>
        </p:blipFill>
        <p:spPr bwMode="auto">
          <a:xfrm>
            <a:off x="4208462" y="0"/>
            <a:ext cx="7983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D9B9A6-A866-409E-AC8E-D62054C5474E}"/>
              </a:ext>
            </a:extLst>
          </p:cNvPr>
          <p:cNvSpPr/>
          <p:nvPr/>
        </p:nvSpPr>
        <p:spPr>
          <a:xfrm>
            <a:off x="113667" y="518614"/>
            <a:ext cx="3972887" cy="6134425"/>
          </a:xfrm>
          <a:prstGeom prst="rect">
            <a:avLst/>
          </a:prstGeom>
          <a:noFill/>
          <a:ln w="12700" cap="flat" cmpd="sng" algn="ctr">
            <a:noFill/>
            <a:prstDash val="solid"/>
            <a:miter lim="800000"/>
          </a:ln>
          <a:effectLst>
            <a:glow rad="228600">
              <a:srgbClr val="FFC000">
                <a:satMod val="175000"/>
                <a:alpha val="40000"/>
              </a:srgbClr>
            </a:glow>
          </a:effectLst>
        </p:spPr>
        <p:txBody>
          <a:bodyPr rtlCol="0" anchor="ctr"/>
          <a:lstStyle/>
          <a:p>
            <a:pPr lvl="0" algn="ctr" defTabSz="914225">
              <a:defRPr/>
            </a:pPr>
            <a:r>
              <a:rPr lang="en-US" sz="4000" i="1" spc="-150" dirty="0">
                <a:latin typeface="Segoe UI Semibold" panose="020B0702040204020203" pitchFamily="34" charset="0"/>
                <a:cs typeface="Segoe UI Semibold" panose="020B0702040204020203" pitchFamily="34" charset="0"/>
              </a:rPr>
              <a:t>2. Building custom AI models from data</a:t>
            </a:r>
            <a:endParaRPr kumimoji="0" lang="en-US" sz="4000" b="0" i="0" u="none" strike="noStrike" kern="0" cap="none" spc="0" normalizeH="0" baseline="0" noProof="0" dirty="0">
              <a:ln>
                <a:noFill/>
              </a:ln>
              <a:solidFill>
                <a:prstClr val="white"/>
              </a:solidFill>
              <a:effectLst/>
              <a:uLnTx/>
              <a:uFillTx/>
              <a:latin typeface="Calibri" panose="020F0502020204030204"/>
            </a:endParaRPr>
          </a:p>
        </p:txBody>
      </p:sp>
      <p:grpSp>
        <p:nvGrpSpPr>
          <p:cNvPr id="15" name="Group 14">
            <a:extLst>
              <a:ext uri="{FF2B5EF4-FFF2-40B4-BE49-F238E27FC236}">
                <a16:creationId xmlns:a16="http://schemas.microsoft.com/office/drawing/2014/main" id="{684B64E2-D60C-485B-ACFD-4C421F484C8A}"/>
              </a:ext>
            </a:extLst>
          </p:cNvPr>
          <p:cNvGrpSpPr/>
          <p:nvPr/>
        </p:nvGrpSpPr>
        <p:grpSpPr>
          <a:xfrm>
            <a:off x="620150" y="1238771"/>
            <a:ext cx="982786" cy="982786"/>
            <a:chOff x="460853" y="2487611"/>
            <a:chExt cx="1002493" cy="1002492"/>
          </a:xfrm>
        </p:grpSpPr>
        <p:sp>
          <p:nvSpPr>
            <p:cNvPr id="16" name="Oval 15">
              <a:extLst>
                <a:ext uri="{FF2B5EF4-FFF2-40B4-BE49-F238E27FC236}">
                  <a16:creationId xmlns:a16="http://schemas.microsoft.com/office/drawing/2014/main" id="{C6026FEB-D5F1-4B85-8245-CC7D22BCE6F5}"/>
                </a:ext>
              </a:extLst>
            </p:cNvPr>
            <p:cNvSpPr/>
            <p:nvPr/>
          </p:nvSpPr>
          <p:spPr bwMode="auto">
            <a:xfrm>
              <a:off x="460853" y="2487611"/>
              <a:ext cx="1002493" cy="1002492"/>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E1E29A3E-818F-4781-BC75-D61A3DC1AAD8}"/>
                </a:ext>
              </a:extLst>
            </p:cNvPr>
            <p:cNvPicPr>
              <a:picLocks noChangeAspect="1"/>
            </p:cNvPicPr>
            <p:nvPr/>
          </p:nvPicPr>
          <p:blipFill>
            <a:blip r:embed="rId4"/>
            <a:stretch>
              <a:fillRect/>
            </a:stretch>
          </p:blipFill>
          <p:spPr>
            <a:xfrm>
              <a:off x="699949" y="2735851"/>
              <a:ext cx="524301" cy="506012"/>
            </a:xfrm>
            <a:prstGeom prst="rect">
              <a:avLst/>
            </a:prstGeom>
          </p:spPr>
        </p:pic>
      </p:grpSp>
      <p:sp>
        <p:nvSpPr>
          <p:cNvPr id="2" name="Rectangle 1">
            <a:extLst>
              <a:ext uri="{FF2B5EF4-FFF2-40B4-BE49-F238E27FC236}">
                <a16:creationId xmlns:a16="http://schemas.microsoft.com/office/drawing/2014/main" id="{B7422502-47BC-4F53-A512-EBF7F11E8E11}"/>
              </a:ext>
            </a:extLst>
          </p:cNvPr>
          <p:cNvSpPr/>
          <p:nvPr/>
        </p:nvSpPr>
        <p:spPr>
          <a:xfrm>
            <a:off x="1787184" y="1482131"/>
            <a:ext cx="2018501" cy="535531"/>
          </a:xfrm>
          <a:prstGeom prst="rect">
            <a:avLst/>
          </a:prstGeom>
        </p:spPr>
        <p:txBody>
          <a:bodyPr wrap="none">
            <a:spAutoFit/>
          </a:bodyPr>
          <a:lstStyle/>
          <a:p>
            <a:pPr lvl="0" defTabSz="914367">
              <a:lnSpc>
                <a:spcPct val="90000"/>
              </a:lnSpc>
              <a:spcBef>
                <a:spcPts val="196"/>
              </a:spcBef>
              <a:defRPr/>
            </a:pPr>
            <a:r>
              <a:rPr lang="en-US" sz="3200" i="1" kern="0" dirty="0">
                <a:ln w="3175">
                  <a:noFill/>
                </a:ln>
                <a:gradFill>
                  <a:gsLst>
                    <a:gs pos="5195">
                      <a:prstClr val="white"/>
                    </a:gs>
                    <a:gs pos="18000">
                      <a:prstClr val="white"/>
                    </a:gs>
                  </a:gsLst>
                  <a:lin ang="5400000" scaled="1"/>
                </a:gradFill>
                <a:latin typeface="Segoe UI" panose="020B0502040204020203" pitchFamily="34" charset="0"/>
                <a:cs typeface="Segoe UI" panose="020B0502040204020203" pitchFamily="34" charset="0"/>
              </a:rPr>
              <a:t>Reasoning</a:t>
            </a:r>
          </a:p>
        </p:txBody>
      </p:sp>
    </p:spTree>
    <p:extLst>
      <p:ext uri="{BB962C8B-B14F-4D97-AF65-F5344CB8AC3E}">
        <p14:creationId xmlns:p14="http://schemas.microsoft.com/office/powerpoint/2010/main" val="25093685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10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4FE91E3-0EFA-4C6F-9AC7-A856F09C884B}"/>
              </a:ext>
            </a:extLst>
          </p:cNvPr>
          <p:cNvSpPr/>
          <p:nvPr/>
        </p:nvSpPr>
        <p:spPr>
          <a:xfrm>
            <a:off x="350044" y="1904793"/>
            <a:ext cx="11559219" cy="2899543"/>
          </a:xfrm>
          <a:prstGeom prst="rect">
            <a:avLst/>
          </a:prstGeom>
          <a:solidFill>
            <a:srgbClr val="000000"/>
          </a:solidFill>
          <a:ln>
            <a:no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95567FC2-01DD-4EBD-B572-725FFECA6D50}"/>
              </a:ext>
            </a:extLst>
          </p:cNvPr>
          <p:cNvGrpSpPr/>
          <p:nvPr/>
        </p:nvGrpSpPr>
        <p:grpSpPr>
          <a:xfrm>
            <a:off x="737662" y="2396611"/>
            <a:ext cx="3768497" cy="1813637"/>
            <a:chOff x="737662" y="2396611"/>
            <a:chExt cx="3768497" cy="1813637"/>
          </a:xfrm>
        </p:grpSpPr>
        <p:sp>
          <p:nvSpPr>
            <p:cNvPr id="23" name="Rectangle 41">
              <a:extLst>
                <a:ext uri="{FF2B5EF4-FFF2-40B4-BE49-F238E27FC236}">
                  <a16:creationId xmlns:a16="http://schemas.microsoft.com/office/drawing/2014/main" id="{97EB6B32-CADD-4216-AC19-46C15852269C}"/>
                </a:ext>
              </a:extLst>
            </p:cNvPr>
            <p:cNvSpPr>
              <a:spLocks noChangeArrowheads="1"/>
            </p:cNvSpPr>
            <p:nvPr/>
          </p:nvSpPr>
          <p:spPr bwMode="auto">
            <a:xfrm>
              <a:off x="1168292" y="2396611"/>
              <a:ext cx="161262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34445"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Data Prep</a:t>
              </a:r>
            </a:p>
          </p:txBody>
        </p:sp>
        <p:sp>
          <p:nvSpPr>
            <p:cNvPr id="34" name="Rectangle 213">
              <a:extLst>
                <a:ext uri="{FF2B5EF4-FFF2-40B4-BE49-F238E27FC236}">
                  <a16:creationId xmlns:a16="http://schemas.microsoft.com/office/drawing/2014/main" id="{79D6E26C-75BB-4E20-ADA6-9CC91B4C1A56}"/>
                </a:ext>
              </a:extLst>
            </p:cNvPr>
            <p:cNvSpPr/>
            <p:nvPr/>
          </p:nvSpPr>
          <p:spPr>
            <a:xfrm>
              <a:off x="737662" y="3156113"/>
              <a:ext cx="3768497" cy="1054135"/>
            </a:xfrm>
            <a:prstGeom prst="rect">
              <a:avLst/>
            </a:prstGeom>
          </p:spPr>
          <p:txBody>
            <a:bodyPr wrap="square">
              <a:spAutoFit/>
            </a:bodyPr>
            <a:lstStyle/>
            <a:p>
              <a:pPr marL="342900" marR="0" lvl="0" indent="-342900" algn="l" defTabSz="932597" rtl="0" eaLnBrk="1" fontAlgn="auto" latinLnBrk="0" hangingPunct="1">
                <a:lnSpc>
                  <a:spcPct val="150000"/>
                </a:lnSpc>
                <a:spcBef>
                  <a:spcPts val="0"/>
                </a:spcBef>
                <a:spcAft>
                  <a:spcPts val="277"/>
                </a:spcAft>
                <a:buClrTx/>
                <a:buSzTx/>
                <a:buFont typeface="Arial" panose="020B0604020202020204" pitchFamily="34" charset="0"/>
                <a:buChar char="•"/>
                <a:tabLst/>
                <a:defRPr/>
              </a:pPr>
              <a:r>
                <a:rPr kumimoji="0" lang="en-US" sz="2000" b="1" i="0" u="none" strike="noStrike" kern="0" cap="none" spc="50" normalizeH="0" baseline="0" noProof="0" dirty="0">
                  <a:ln>
                    <a:noFill/>
                  </a:ln>
                  <a:solidFill>
                    <a:prstClr val="white"/>
                  </a:solidFill>
                  <a:effectLst/>
                  <a:uLnTx/>
                  <a:uFillTx/>
                  <a:latin typeface="Segoe UI Semibold" charset="0"/>
                  <a:ea typeface="+mn-ea"/>
                  <a:cs typeface="Segoe UI Semibold" charset="0"/>
                </a:rPr>
                <a:t>Snow Leopard Imagery</a:t>
              </a:r>
            </a:p>
            <a:p>
              <a:pPr marL="342900" marR="0" lvl="0" indent="-342900" algn="l" defTabSz="932597" rtl="0" eaLnBrk="1" fontAlgn="auto" latinLnBrk="0" hangingPunct="1">
                <a:lnSpc>
                  <a:spcPct val="150000"/>
                </a:lnSpc>
                <a:spcBef>
                  <a:spcPts val="0"/>
                </a:spcBef>
                <a:spcAft>
                  <a:spcPts val="277"/>
                </a:spcAft>
                <a:buClrTx/>
                <a:buSzTx/>
                <a:buFont typeface="Arial" panose="020B0604020202020204" pitchFamily="34" charset="0"/>
                <a:buChar char="•"/>
                <a:tabLst/>
                <a:defRPr/>
              </a:pPr>
              <a:r>
                <a:rPr kumimoji="0" lang="en-US" sz="2000" b="1" i="0" u="none" strike="noStrike" kern="0" cap="none" spc="50" normalizeH="0" baseline="0" noProof="0" dirty="0">
                  <a:ln>
                    <a:noFill/>
                  </a:ln>
                  <a:solidFill>
                    <a:prstClr val="white"/>
                  </a:solidFill>
                  <a:effectLst/>
                  <a:uLnTx/>
                  <a:uFillTx/>
                  <a:latin typeface="Segoe UI Semibold" charset="0"/>
                  <a:ea typeface="+mn-ea"/>
                  <a:cs typeface="Segoe UI Semibold" charset="0"/>
                </a:rPr>
                <a:t>Code-free data wrangling</a:t>
              </a:r>
            </a:p>
          </p:txBody>
        </p:sp>
      </p:grpSp>
      <p:cxnSp>
        <p:nvCxnSpPr>
          <p:cNvPr id="48" name="Straight Connector 132">
            <a:extLst>
              <a:ext uri="{FF2B5EF4-FFF2-40B4-BE49-F238E27FC236}">
                <a16:creationId xmlns:a16="http://schemas.microsoft.com/office/drawing/2014/main" id="{944C71A3-8C2A-476F-B7C3-76CF152AC86B}"/>
              </a:ext>
            </a:extLst>
          </p:cNvPr>
          <p:cNvCxnSpPr>
            <a:cxnSpLocks/>
          </p:cNvCxnSpPr>
          <p:nvPr/>
        </p:nvCxnSpPr>
        <p:spPr>
          <a:xfrm>
            <a:off x="4384566" y="3497879"/>
            <a:ext cx="427478" cy="0"/>
          </a:xfrm>
          <a:prstGeom prst="line">
            <a:avLst/>
          </a:prstGeom>
          <a:solidFill>
            <a:srgbClr val="FFFFFF">
              <a:lumMod val="85000"/>
            </a:srgbClr>
          </a:solidFill>
          <a:ln w="19050" cap="flat" cmpd="sng" algn="ctr">
            <a:solidFill>
              <a:schemeClr val="accent4">
                <a:lumMod val="60000"/>
                <a:lumOff val="40000"/>
              </a:schemeClr>
            </a:solidFill>
            <a:prstDash val="dash"/>
            <a:headEnd type="none"/>
            <a:tailEnd type="triangle"/>
          </a:ln>
          <a:effectLst/>
        </p:spPr>
      </p:cxnSp>
      <p:cxnSp>
        <p:nvCxnSpPr>
          <p:cNvPr id="49" name="Straight Connector 132">
            <a:extLst>
              <a:ext uri="{FF2B5EF4-FFF2-40B4-BE49-F238E27FC236}">
                <a16:creationId xmlns:a16="http://schemas.microsoft.com/office/drawing/2014/main" id="{85C058A8-719F-491B-888E-B9E1E336C1F2}"/>
              </a:ext>
            </a:extLst>
          </p:cNvPr>
          <p:cNvCxnSpPr>
            <a:cxnSpLocks/>
          </p:cNvCxnSpPr>
          <p:nvPr/>
        </p:nvCxnSpPr>
        <p:spPr>
          <a:xfrm>
            <a:off x="8308740" y="3519532"/>
            <a:ext cx="427478" cy="0"/>
          </a:xfrm>
          <a:prstGeom prst="line">
            <a:avLst/>
          </a:prstGeom>
          <a:solidFill>
            <a:srgbClr val="FFFFFF">
              <a:lumMod val="85000"/>
            </a:srgbClr>
          </a:solidFill>
          <a:ln w="19050" cap="flat" cmpd="sng" algn="ctr">
            <a:solidFill>
              <a:schemeClr val="accent4">
                <a:lumMod val="60000"/>
                <a:lumOff val="40000"/>
              </a:schemeClr>
            </a:solidFill>
            <a:prstDash val="dash"/>
            <a:headEnd type="none"/>
            <a:tailEnd type="triangle"/>
          </a:ln>
          <a:effectLst/>
        </p:spPr>
      </p:cxnSp>
      <p:grpSp>
        <p:nvGrpSpPr>
          <p:cNvPr id="3" name="Group 2">
            <a:extLst>
              <a:ext uri="{FF2B5EF4-FFF2-40B4-BE49-F238E27FC236}">
                <a16:creationId xmlns:a16="http://schemas.microsoft.com/office/drawing/2014/main" id="{B365A9D5-C83D-469D-84F0-FB9168A957EF}"/>
              </a:ext>
            </a:extLst>
          </p:cNvPr>
          <p:cNvGrpSpPr/>
          <p:nvPr/>
        </p:nvGrpSpPr>
        <p:grpSpPr>
          <a:xfrm>
            <a:off x="4920548" y="2389684"/>
            <a:ext cx="3189439" cy="1801929"/>
            <a:chOff x="4920548" y="2389684"/>
            <a:chExt cx="3189439" cy="1801929"/>
          </a:xfrm>
        </p:grpSpPr>
        <p:sp>
          <p:nvSpPr>
            <p:cNvPr id="24" name="Rectangle 41">
              <a:extLst>
                <a:ext uri="{FF2B5EF4-FFF2-40B4-BE49-F238E27FC236}">
                  <a16:creationId xmlns:a16="http://schemas.microsoft.com/office/drawing/2014/main" id="{9993BFEE-FC09-416A-8F7F-8EA744CE02F4}"/>
                </a:ext>
              </a:extLst>
            </p:cNvPr>
            <p:cNvSpPr>
              <a:spLocks noChangeArrowheads="1"/>
            </p:cNvSpPr>
            <p:nvPr/>
          </p:nvSpPr>
          <p:spPr bwMode="auto">
            <a:xfrm>
              <a:off x="5268933" y="2389684"/>
              <a:ext cx="249267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34445"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Model Training</a:t>
              </a:r>
            </a:p>
          </p:txBody>
        </p:sp>
        <p:sp>
          <p:nvSpPr>
            <p:cNvPr id="50" name="Rectangle 213">
              <a:extLst>
                <a:ext uri="{FF2B5EF4-FFF2-40B4-BE49-F238E27FC236}">
                  <a16:creationId xmlns:a16="http://schemas.microsoft.com/office/drawing/2014/main" id="{C0AAE4A4-12A0-4338-8D3D-9121E071B9F1}"/>
                </a:ext>
              </a:extLst>
            </p:cNvPr>
            <p:cNvSpPr/>
            <p:nvPr/>
          </p:nvSpPr>
          <p:spPr>
            <a:xfrm>
              <a:off x="4920548" y="3137478"/>
              <a:ext cx="3189439" cy="1054135"/>
            </a:xfrm>
            <a:prstGeom prst="rect">
              <a:avLst/>
            </a:prstGeom>
          </p:spPr>
          <p:txBody>
            <a:bodyPr wrap="square">
              <a:spAutoFit/>
            </a:bodyPr>
            <a:lstStyle/>
            <a:p>
              <a:pPr marL="342900" marR="0" lvl="0" indent="-342900" algn="l" defTabSz="932597" rtl="0" eaLnBrk="1" fontAlgn="auto" latinLnBrk="0" hangingPunct="1">
                <a:lnSpc>
                  <a:spcPct val="150000"/>
                </a:lnSpc>
                <a:spcBef>
                  <a:spcPts val="0"/>
                </a:spcBef>
                <a:spcAft>
                  <a:spcPts val="277"/>
                </a:spcAft>
                <a:buClrTx/>
                <a:buSzTx/>
                <a:buFont typeface="Arial" panose="020B0604020202020204" pitchFamily="34" charset="0"/>
                <a:buChar char="•"/>
                <a:tabLst/>
                <a:defRPr/>
              </a:pPr>
              <a:r>
                <a:rPr lang="en-US" sz="2000" b="1" kern="0" spc="50" dirty="0">
                  <a:solidFill>
                    <a:prstClr val="white"/>
                  </a:solidFill>
                  <a:latin typeface="Segoe UI Semibold" charset="0"/>
                  <a:cs typeface="Segoe UI Semibold" charset="0"/>
                </a:rPr>
                <a:t>Azure ML Workbench</a:t>
              </a:r>
              <a:endParaRPr kumimoji="0" lang="en-US" sz="2000" b="1" i="0" u="none" strike="noStrike" kern="0" cap="none" spc="50" normalizeH="0" baseline="0" noProof="0" dirty="0">
                <a:ln>
                  <a:noFill/>
                </a:ln>
                <a:solidFill>
                  <a:prstClr val="white"/>
                </a:solidFill>
                <a:effectLst/>
                <a:uLnTx/>
                <a:uFillTx/>
                <a:latin typeface="Segoe UI Semibold" charset="0"/>
                <a:ea typeface="+mn-ea"/>
                <a:cs typeface="Segoe UI Semibold" charset="0"/>
              </a:endParaRPr>
            </a:p>
            <a:p>
              <a:pPr marL="342900" marR="0" lvl="0" indent="-342900" algn="l" defTabSz="932597" rtl="0" eaLnBrk="1" fontAlgn="auto" latinLnBrk="0" hangingPunct="1">
                <a:lnSpc>
                  <a:spcPct val="150000"/>
                </a:lnSpc>
                <a:spcBef>
                  <a:spcPts val="0"/>
                </a:spcBef>
                <a:spcAft>
                  <a:spcPts val="277"/>
                </a:spcAft>
                <a:buClrTx/>
                <a:buSzTx/>
                <a:buFont typeface="Arial" panose="020B0604020202020204" pitchFamily="34" charset="0"/>
                <a:buChar char="•"/>
                <a:tabLst/>
                <a:defRPr/>
              </a:pPr>
              <a:r>
                <a:rPr kumimoji="0" lang="en-US" sz="2000" b="1" i="0" u="none" strike="noStrike" kern="0" cap="none" spc="50" normalizeH="0" baseline="0" noProof="0" dirty="0">
                  <a:ln>
                    <a:noFill/>
                  </a:ln>
                  <a:solidFill>
                    <a:prstClr val="white"/>
                  </a:solidFill>
                  <a:effectLst/>
                  <a:uLnTx/>
                  <a:uFillTx/>
                  <a:latin typeface="Segoe UI Semibold" charset="0"/>
                  <a:ea typeface="+mn-ea"/>
                  <a:cs typeface="Segoe UI Semibold" charset="0"/>
                </a:rPr>
                <a:t>Train on HDI Spark</a:t>
              </a:r>
            </a:p>
          </p:txBody>
        </p:sp>
      </p:grpSp>
      <p:grpSp>
        <p:nvGrpSpPr>
          <p:cNvPr id="5" name="Group 4">
            <a:extLst>
              <a:ext uri="{FF2B5EF4-FFF2-40B4-BE49-F238E27FC236}">
                <a16:creationId xmlns:a16="http://schemas.microsoft.com/office/drawing/2014/main" id="{98B9841E-073F-4D4E-B626-A7998CCA6059}"/>
              </a:ext>
            </a:extLst>
          </p:cNvPr>
          <p:cNvGrpSpPr/>
          <p:nvPr/>
        </p:nvGrpSpPr>
        <p:grpSpPr>
          <a:xfrm>
            <a:off x="9076663" y="2389684"/>
            <a:ext cx="2762047" cy="2054466"/>
            <a:chOff x="9383562" y="2389684"/>
            <a:chExt cx="2455148" cy="2054466"/>
          </a:xfrm>
        </p:grpSpPr>
        <p:sp>
          <p:nvSpPr>
            <p:cNvPr id="26" name="Rectangle 41">
              <a:extLst>
                <a:ext uri="{FF2B5EF4-FFF2-40B4-BE49-F238E27FC236}">
                  <a16:creationId xmlns:a16="http://schemas.microsoft.com/office/drawing/2014/main" id="{BB9E6C28-A9AC-4590-A1AE-BF972B555886}"/>
                </a:ext>
              </a:extLst>
            </p:cNvPr>
            <p:cNvSpPr>
              <a:spLocks noChangeArrowheads="1"/>
            </p:cNvSpPr>
            <p:nvPr/>
          </p:nvSpPr>
          <p:spPr bwMode="auto">
            <a:xfrm>
              <a:off x="9383562" y="2389684"/>
              <a:ext cx="175714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634445"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Deploy model</a:t>
              </a:r>
            </a:p>
          </p:txBody>
        </p:sp>
        <p:sp>
          <p:nvSpPr>
            <p:cNvPr id="51" name="Rectangle 213">
              <a:extLst>
                <a:ext uri="{FF2B5EF4-FFF2-40B4-BE49-F238E27FC236}">
                  <a16:creationId xmlns:a16="http://schemas.microsoft.com/office/drawing/2014/main" id="{F676C199-F19F-4524-B29F-079F0624B07E}"/>
                </a:ext>
              </a:extLst>
            </p:cNvPr>
            <p:cNvSpPr/>
            <p:nvPr/>
          </p:nvSpPr>
          <p:spPr>
            <a:xfrm>
              <a:off x="9383562" y="2889878"/>
              <a:ext cx="2455148" cy="1554272"/>
            </a:xfrm>
            <a:prstGeom prst="rect">
              <a:avLst/>
            </a:prstGeom>
          </p:spPr>
          <p:txBody>
            <a:bodyPr wrap="square">
              <a:spAutoFit/>
            </a:bodyPr>
            <a:lstStyle/>
            <a:p>
              <a:pPr marL="342900" marR="0" lvl="0" indent="-342900" algn="l" defTabSz="932597" rtl="0" eaLnBrk="1" fontAlgn="auto" latinLnBrk="0" hangingPunct="1">
                <a:lnSpc>
                  <a:spcPct val="150000"/>
                </a:lnSpc>
                <a:spcBef>
                  <a:spcPts val="0"/>
                </a:spcBef>
                <a:spcAft>
                  <a:spcPts val="277"/>
                </a:spcAft>
                <a:buClrTx/>
                <a:buSzTx/>
                <a:buFont typeface="Arial" panose="020B0604020202020204" pitchFamily="34" charset="0"/>
                <a:buChar char="•"/>
                <a:tabLst/>
                <a:defRPr/>
              </a:pPr>
              <a:r>
                <a:rPr kumimoji="0" lang="en-US" sz="2000" b="1" i="0" u="none" strike="noStrike" kern="0" cap="none" spc="50" normalizeH="0" baseline="0" noProof="0" dirty="0">
                  <a:ln>
                    <a:noFill/>
                  </a:ln>
                  <a:solidFill>
                    <a:prstClr val="white"/>
                  </a:solidFill>
                  <a:effectLst/>
                  <a:uLnTx/>
                  <a:uFillTx/>
                  <a:latin typeface="Segoe UI Semibold" charset="0"/>
                  <a:ea typeface="+mn-ea"/>
                  <a:cs typeface="Segoe UI Semibold" charset="0"/>
                </a:rPr>
                <a:t>Spark Streaming</a:t>
              </a:r>
            </a:p>
            <a:p>
              <a:pPr marL="342900" marR="0" lvl="0" indent="-342900" algn="l" defTabSz="932597" rtl="0" eaLnBrk="1" fontAlgn="auto" latinLnBrk="0" hangingPunct="1">
                <a:lnSpc>
                  <a:spcPct val="150000"/>
                </a:lnSpc>
                <a:spcBef>
                  <a:spcPts val="0"/>
                </a:spcBef>
                <a:spcAft>
                  <a:spcPts val="277"/>
                </a:spcAft>
                <a:buClrTx/>
                <a:buSzTx/>
                <a:buFont typeface="Arial" panose="020B0604020202020204" pitchFamily="34" charset="0"/>
                <a:buChar char="•"/>
                <a:tabLst/>
                <a:defRPr/>
              </a:pPr>
              <a:r>
                <a:rPr lang="en-US" sz="2000" b="1" kern="0" spc="50" dirty="0" err="1">
                  <a:solidFill>
                    <a:prstClr val="white"/>
                  </a:solidFill>
                  <a:latin typeface="Segoe UI Semibold" charset="0"/>
                  <a:cs typeface="Segoe UI Semibold" charset="0"/>
                </a:rPr>
                <a:t>Dockerize</a:t>
              </a:r>
              <a:endParaRPr kumimoji="0" lang="en-US" sz="2000" b="1" i="0" u="none" strike="noStrike" kern="0" cap="none" spc="50" normalizeH="0" baseline="0" noProof="0" dirty="0">
                <a:ln>
                  <a:noFill/>
                </a:ln>
                <a:solidFill>
                  <a:prstClr val="white"/>
                </a:solidFill>
                <a:effectLst/>
                <a:uLnTx/>
                <a:uFillTx/>
                <a:latin typeface="Segoe UI Semibold" charset="0"/>
                <a:ea typeface="+mn-ea"/>
                <a:cs typeface="Segoe UI Semibold" charset="0"/>
              </a:endParaRPr>
            </a:p>
            <a:p>
              <a:pPr marL="342900" marR="0" lvl="0" indent="-342900" algn="l" defTabSz="932597" rtl="0" eaLnBrk="1" fontAlgn="auto" latinLnBrk="0" hangingPunct="1">
                <a:lnSpc>
                  <a:spcPct val="150000"/>
                </a:lnSpc>
                <a:spcBef>
                  <a:spcPts val="0"/>
                </a:spcBef>
                <a:spcAft>
                  <a:spcPts val="277"/>
                </a:spcAft>
                <a:buClrTx/>
                <a:buSzTx/>
                <a:buFont typeface="Arial" panose="020B0604020202020204" pitchFamily="34" charset="0"/>
                <a:buChar char="•"/>
                <a:tabLst/>
                <a:defRPr/>
              </a:pPr>
              <a:r>
                <a:rPr kumimoji="0" lang="en-US" sz="2000" b="1" i="0" u="none" strike="noStrike" kern="0" cap="none" spc="50" normalizeH="0" baseline="0" noProof="0" dirty="0">
                  <a:ln>
                    <a:noFill/>
                  </a:ln>
                  <a:solidFill>
                    <a:prstClr val="white"/>
                  </a:solidFill>
                  <a:effectLst/>
                  <a:uLnTx/>
                  <a:uFillTx/>
                  <a:latin typeface="Segoe UI Semibold" charset="0"/>
                  <a:ea typeface="+mn-ea"/>
                  <a:cs typeface="Segoe UI Semibold" charset="0"/>
                </a:rPr>
                <a:t>Web service</a:t>
              </a:r>
            </a:p>
          </p:txBody>
        </p:sp>
      </p:grpSp>
      <p:sp>
        <p:nvSpPr>
          <p:cNvPr id="14" name="Title 1">
            <a:extLst>
              <a:ext uri="{FF2B5EF4-FFF2-40B4-BE49-F238E27FC236}">
                <a16:creationId xmlns:a16="http://schemas.microsoft.com/office/drawing/2014/main" id="{22475D45-CE3A-42F8-AB49-53D758B37E07}"/>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98" normalizeH="0" baseline="0" noProof="0" dirty="0">
                <a:ln w="3175">
                  <a:noFill/>
                </a:ln>
                <a:gradFill>
                  <a:gsLst>
                    <a:gs pos="0">
                      <a:srgbClr val="FFFFFF"/>
                    </a:gs>
                    <a:gs pos="100000">
                      <a:srgbClr val="FFFFFF"/>
                    </a:gs>
                  </a:gsLst>
                  <a:lin ang="5400000" scaled="0"/>
                </a:gradFill>
                <a:effectLst/>
                <a:uLnTx/>
                <a:uFillTx/>
                <a:latin typeface="Segoe Semibold"/>
                <a:ea typeface="+mn-ea"/>
                <a:cs typeface="Segoe UI" pitchFamily="34" charset="0"/>
              </a:rPr>
              <a:t>Azure Machine Learning Demo</a:t>
            </a:r>
          </a:p>
        </p:txBody>
      </p:sp>
    </p:spTree>
    <p:extLst>
      <p:ext uri="{BB962C8B-B14F-4D97-AF65-F5344CB8AC3E}">
        <p14:creationId xmlns:p14="http://schemas.microsoft.com/office/powerpoint/2010/main" val="332446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4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B9551A-225A-4222-83F1-B72DD8516C67}"/>
              </a:ext>
            </a:extLst>
          </p:cNvPr>
          <p:cNvSpPr/>
          <p:nvPr/>
        </p:nvSpPr>
        <p:spPr>
          <a:xfrm>
            <a:off x="0" y="0"/>
            <a:ext cx="12192000"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6" descr="IMG_0055">
            <a:extLst>
              <a:ext uri="{FF2B5EF4-FFF2-40B4-BE49-F238E27FC236}">
                <a16:creationId xmlns:a16="http://schemas.microsoft.com/office/drawing/2014/main" id="{9D0CF18F-61B3-4E1A-97D4-224C51C74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518"/>
          <a:stretch/>
        </p:blipFill>
        <p:spPr bwMode="auto">
          <a:xfrm>
            <a:off x="4208462" y="0"/>
            <a:ext cx="7983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BF631B18-665E-4167-AC49-15D41DA693A0}"/>
              </a:ext>
            </a:extLst>
          </p:cNvPr>
          <p:cNvSpPr txBox="1">
            <a:spLocks/>
          </p:cNvSpPr>
          <p:nvPr/>
        </p:nvSpPr>
        <p:spPr>
          <a:xfrm>
            <a:off x="286243" y="432947"/>
            <a:ext cx="2317843"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bg1"/>
                </a:solidFill>
                <a:latin typeface="Segoe UI Semibold" panose="020B0702040204020203" pitchFamily="34" charset="0"/>
                <a:cs typeface="Segoe UI Semibold" panose="020B0702040204020203" pitchFamily="34" charset="0"/>
              </a:rPr>
              <a:t>DEMO</a:t>
            </a:r>
          </a:p>
        </p:txBody>
      </p:sp>
      <p:sp>
        <p:nvSpPr>
          <p:cNvPr id="7" name="Text Placeholder 1">
            <a:extLst>
              <a:ext uri="{FF2B5EF4-FFF2-40B4-BE49-F238E27FC236}">
                <a16:creationId xmlns:a16="http://schemas.microsoft.com/office/drawing/2014/main" id="{B2CAF42B-411B-4E55-B6FE-76B3CD1AFD0F}"/>
              </a:ext>
            </a:extLst>
          </p:cNvPr>
          <p:cNvSpPr txBox="1">
            <a:spLocks/>
          </p:cNvSpPr>
          <p:nvPr/>
        </p:nvSpPr>
        <p:spPr>
          <a:xfrm>
            <a:off x="191074" y="4355274"/>
            <a:ext cx="4380925" cy="1792326"/>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137" kern="1200" spc="0" baseline="0">
                <a:gradFill>
                  <a:gsLst>
                    <a:gs pos="91000">
                      <a:schemeClr val="tx1"/>
                    </a:gs>
                    <a:gs pos="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00B050"/>
                </a:solidFill>
                <a:effectLst/>
                <a:uLnTx/>
                <a:uFillTx/>
                <a:latin typeface="Segoe UI Light"/>
                <a:ea typeface="+mn-ea"/>
                <a:cs typeface="+mn-cs"/>
              </a:rPr>
              <a:t>Mark Hamilton</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de-DE" sz="2800" b="0"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Software Engineer</a:t>
            </a:r>
          </a:p>
          <a:p>
            <a:pPr lvl="0">
              <a:defRPr/>
            </a:pPr>
            <a:r>
              <a:rPr lang="de-DE" sz="1800" dirty="0">
                <a:solidFill>
                  <a:srgbClr val="00B050"/>
                </a:solidFill>
                <a:latin typeface="Segoe UI Light" panose="020B0502040204020203" pitchFamily="34" charset="0"/>
                <a:cs typeface="Segoe UI Light" panose="020B0502040204020203" pitchFamily="34" charset="0"/>
              </a:rPr>
              <a:t>       </a:t>
            </a:r>
            <a:r>
              <a:rPr lang="de-DE" sz="2400" dirty="0">
                <a:solidFill>
                  <a:srgbClr val="00B050"/>
                </a:solidFill>
                <a:latin typeface="Segoe UI Light" panose="020B0502040204020203" pitchFamily="34" charset="0"/>
                <a:cs typeface="Segoe UI Light" panose="020B0502040204020203" pitchFamily="34" charset="0"/>
              </a:rPr>
              <a:t>github.com/mhamilton723</a:t>
            </a:r>
            <a:endParaRPr kumimoji="0" lang="de-DE" sz="1800" b="0"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endParaRPr>
          </a:p>
          <a:p>
            <a:pPr lvl="0">
              <a:defRPr/>
            </a:pPr>
            <a:r>
              <a:rPr lang="de-DE" sz="2800" dirty="0">
                <a:solidFill>
                  <a:srgbClr val="00B050"/>
                </a:solidFill>
                <a:latin typeface="Segoe UI Light" panose="020B0502040204020203" pitchFamily="34" charset="0"/>
                <a:cs typeface="Segoe UI Light" panose="020B0502040204020203" pitchFamily="34" charset="0"/>
              </a:rPr>
              <a:t>    </a:t>
            </a:r>
            <a:endParaRPr kumimoji="0" lang="de-DE" sz="2800" b="0"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endParaRPr>
          </a:p>
        </p:txBody>
      </p:sp>
      <p:pic>
        <p:nvPicPr>
          <p:cNvPr id="10" name="Picture 9">
            <a:extLst>
              <a:ext uri="{FF2B5EF4-FFF2-40B4-BE49-F238E27FC236}">
                <a16:creationId xmlns:a16="http://schemas.microsoft.com/office/drawing/2014/main" id="{7577D403-1845-44B2-AFD5-A4BF1EB17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680" y="1856787"/>
            <a:ext cx="1905000" cy="1905000"/>
          </a:xfrm>
          <a:prstGeom prst="rect">
            <a:avLst/>
          </a:prstGeom>
        </p:spPr>
      </p:pic>
      <p:pic>
        <p:nvPicPr>
          <p:cNvPr id="5" name="Graphic 4">
            <a:extLst>
              <a:ext uri="{FF2B5EF4-FFF2-40B4-BE49-F238E27FC236}">
                <a16:creationId xmlns:a16="http://schemas.microsoft.com/office/drawing/2014/main" id="{620F9ECA-614A-423E-A367-8F46A59D23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680" y="5403623"/>
            <a:ext cx="304800" cy="304800"/>
          </a:xfrm>
          <a:prstGeom prst="rect">
            <a:avLst/>
          </a:prstGeom>
        </p:spPr>
      </p:pic>
    </p:spTree>
    <p:extLst>
      <p:ext uri="{BB962C8B-B14F-4D97-AF65-F5344CB8AC3E}">
        <p14:creationId xmlns:p14="http://schemas.microsoft.com/office/powerpoint/2010/main" val="1742622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CBD6BA3E-B6F1-4A44-B445-6C7D94FB7E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8471" y="847899"/>
            <a:ext cx="6681189" cy="3539413"/>
          </a:xfrm>
        </p:spPr>
      </p:pic>
      <p:pic>
        <p:nvPicPr>
          <p:cNvPr id="9" name="Picture 8">
            <a:extLst>
              <a:ext uri="{FF2B5EF4-FFF2-40B4-BE49-F238E27FC236}">
                <a16:creationId xmlns:a16="http://schemas.microsoft.com/office/drawing/2014/main" id="{805A6AAC-59D9-4C0F-BA8E-CF09365000E8}"/>
              </a:ext>
            </a:extLst>
          </p:cNvPr>
          <p:cNvPicPr>
            <a:picLocks noChangeAspect="1"/>
          </p:cNvPicPr>
          <p:nvPr/>
        </p:nvPicPr>
        <p:blipFill>
          <a:blip r:embed="rId4"/>
          <a:stretch>
            <a:fillRect/>
          </a:stretch>
        </p:blipFill>
        <p:spPr>
          <a:xfrm>
            <a:off x="5408819" y="4518132"/>
            <a:ext cx="3325091" cy="2304966"/>
          </a:xfrm>
          <a:prstGeom prst="rect">
            <a:avLst/>
          </a:prstGeom>
        </p:spPr>
      </p:pic>
      <p:pic>
        <p:nvPicPr>
          <p:cNvPr id="10" name="Picture 9">
            <a:extLst>
              <a:ext uri="{FF2B5EF4-FFF2-40B4-BE49-F238E27FC236}">
                <a16:creationId xmlns:a16="http://schemas.microsoft.com/office/drawing/2014/main" id="{D1BF84EA-6E5A-44FB-A2D5-8EBE13925F1D}"/>
              </a:ext>
            </a:extLst>
          </p:cNvPr>
          <p:cNvPicPr>
            <a:picLocks noChangeAspect="1"/>
          </p:cNvPicPr>
          <p:nvPr/>
        </p:nvPicPr>
        <p:blipFill>
          <a:blip r:embed="rId5"/>
          <a:stretch>
            <a:fillRect/>
          </a:stretch>
        </p:blipFill>
        <p:spPr>
          <a:xfrm>
            <a:off x="8805952" y="4518132"/>
            <a:ext cx="3243707" cy="2304966"/>
          </a:xfrm>
          <a:prstGeom prst="rect">
            <a:avLst/>
          </a:prstGeom>
        </p:spPr>
      </p:pic>
      <p:sp>
        <p:nvSpPr>
          <p:cNvPr id="12" name="Title 1">
            <a:extLst>
              <a:ext uri="{FF2B5EF4-FFF2-40B4-BE49-F238E27FC236}">
                <a16:creationId xmlns:a16="http://schemas.microsoft.com/office/drawing/2014/main" id="{F0EA4899-502C-47D7-993A-A94D247CFF07}"/>
              </a:ext>
            </a:extLst>
          </p:cNvPr>
          <p:cNvSpPr txBox="1">
            <a:spLocks/>
          </p:cNvSpPr>
          <p:nvPr/>
        </p:nvSpPr>
        <p:spPr>
          <a:xfrm>
            <a:off x="244414" y="18673"/>
            <a:ext cx="11818491" cy="7904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4400" spc="-98" dirty="0">
                <a:gradFill>
                  <a:gsLst>
                    <a:gs pos="0">
                      <a:srgbClr val="FFFFFF"/>
                    </a:gs>
                    <a:gs pos="100000">
                      <a:srgbClr val="FFFFFF"/>
                    </a:gs>
                  </a:gsLst>
                  <a:lin ang="5400000" scaled="0"/>
                </a:gradFill>
                <a:latin typeface="Segoe Semibold"/>
              </a:rPr>
              <a:t>Visual Studio Tools for AI</a:t>
            </a:r>
            <a:endParaRPr sz="4400" spc="-98" dirty="0">
              <a:gradFill>
                <a:gsLst>
                  <a:gs pos="0">
                    <a:srgbClr val="FFFFFF"/>
                  </a:gs>
                  <a:gs pos="100000">
                    <a:srgbClr val="FFFFFF"/>
                  </a:gs>
                </a:gsLst>
                <a:lin ang="5400000" scaled="0"/>
              </a:gradFill>
              <a:latin typeface="Segoe Semibold"/>
            </a:endParaRPr>
          </a:p>
        </p:txBody>
      </p:sp>
      <p:sp>
        <p:nvSpPr>
          <p:cNvPr id="14" name="Rectangle 13">
            <a:extLst>
              <a:ext uri="{FF2B5EF4-FFF2-40B4-BE49-F238E27FC236}">
                <a16:creationId xmlns:a16="http://schemas.microsoft.com/office/drawing/2014/main" id="{C88BC4B7-B66A-4D4D-9B91-2A5CF69024E1}"/>
              </a:ext>
            </a:extLst>
          </p:cNvPr>
          <p:cNvSpPr/>
          <p:nvPr/>
        </p:nvSpPr>
        <p:spPr>
          <a:xfrm>
            <a:off x="115262" y="1394809"/>
            <a:ext cx="5176194" cy="4708981"/>
          </a:xfrm>
          <a:prstGeom prst="rect">
            <a:avLst/>
          </a:prstGeom>
        </p:spPr>
        <p:txBody>
          <a:bodyPr wrap="square">
            <a:spAutoFit/>
          </a:bodyPr>
          <a:lstStyle/>
          <a:p>
            <a:pPr marL="342900" indent="-342900">
              <a:buFont typeface="Arial" panose="020B0604020202020204" pitchFamily="34" charset="0"/>
              <a:buChar char="•"/>
            </a:pPr>
            <a:r>
              <a:rPr lang="en-US" sz="2800" dirty="0">
                <a:solidFill>
                  <a:schemeClr val="bg1"/>
                </a:solidFill>
                <a:latin typeface="Segoe UI" panose="020B0502040204020203" pitchFamily="34" charset="0"/>
                <a:ea typeface="+mj-ea"/>
                <a:cs typeface="Segoe UI" panose="020B0502040204020203" pitchFamily="34" charset="0"/>
              </a:rPr>
              <a:t>Integrated with Azure Machine Learning</a:t>
            </a:r>
          </a:p>
          <a:p>
            <a:pPr marL="342900" indent="-342900">
              <a:buFont typeface="Arial" panose="020B0604020202020204" pitchFamily="34" charset="0"/>
              <a:buChar char="•"/>
            </a:pPr>
            <a:endParaRPr lang="en-US" sz="2800" dirty="0">
              <a:solidFill>
                <a:schemeClr val="bg1"/>
              </a:solidFill>
              <a:latin typeface="Segoe UI" panose="020B0502040204020203" pitchFamily="34" charset="0"/>
              <a:ea typeface="+mj-ea"/>
              <a:cs typeface="Segoe UI" panose="020B0502040204020203" pitchFamily="34" charset="0"/>
            </a:endParaRPr>
          </a:p>
          <a:p>
            <a:pPr marL="342900" indent="-342900">
              <a:buFont typeface="Arial" panose="020B0604020202020204" pitchFamily="34" charset="0"/>
              <a:buChar char="•"/>
            </a:pPr>
            <a:r>
              <a:rPr lang="en-US" sz="2800" dirty="0">
                <a:solidFill>
                  <a:schemeClr val="bg1"/>
                </a:solidFill>
                <a:latin typeface="Segoe UI" panose="020B0502040204020203" pitchFamily="34" charset="0"/>
                <a:cs typeface="Segoe UI" panose="020B0502040204020203" pitchFamily="34" charset="0"/>
              </a:rPr>
              <a:t>Create new deep learning projects easily</a:t>
            </a:r>
          </a:p>
          <a:p>
            <a:pPr marL="342900" indent="-342900">
              <a:buFont typeface="Arial" panose="020B0604020202020204" pitchFamily="34" charset="0"/>
              <a:buChar char="•"/>
            </a:pPr>
            <a:endParaRPr lang="en-US" sz="2800" dirty="0">
              <a:solidFill>
                <a:schemeClr val="bg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800" dirty="0">
                <a:solidFill>
                  <a:schemeClr val="bg1"/>
                </a:solidFill>
                <a:latin typeface="Segoe UI" panose="020B0502040204020203" pitchFamily="34" charset="0"/>
                <a:cs typeface="Segoe UI" panose="020B0502040204020203" pitchFamily="34" charset="0"/>
              </a:rPr>
              <a:t>Scale Out with Azure Batch AI</a:t>
            </a:r>
          </a:p>
          <a:p>
            <a:pPr marL="342900" indent="-342900">
              <a:buFont typeface="Arial" panose="020B0604020202020204" pitchFamily="34" charset="0"/>
              <a:buChar char="•"/>
            </a:pPr>
            <a:endParaRPr lang="en-US" sz="2800" dirty="0">
              <a:solidFill>
                <a:schemeClr val="bg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800" dirty="0">
                <a:solidFill>
                  <a:schemeClr val="bg1"/>
                </a:solidFill>
                <a:latin typeface="Segoe UI" panose="020B0502040204020203" pitchFamily="34" charset="0"/>
                <a:cs typeface="Segoe UI" panose="020B0502040204020203" pitchFamily="34" charset="0"/>
              </a:rPr>
              <a:t>Monitor model training progress &amp; GPU utilization</a:t>
            </a:r>
          </a:p>
          <a:p>
            <a:pPr marL="342900" indent="-342900">
              <a:buFont typeface="Arial" panose="020B0604020202020204" pitchFamily="34" charset="0"/>
              <a:buChar char="•"/>
            </a:pPr>
            <a:endParaRPr lang="en-US" sz="2000" dirty="0">
              <a:solidFill>
                <a:schemeClr val="bg1"/>
              </a:solidFill>
              <a:latin typeface="Segoe UI" panose="020B0502040204020203" pitchFamily="34" charset="0"/>
              <a:cs typeface="Segoe UI" panose="020B0502040204020203" pitchFamily="34" charset="0"/>
            </a:endParaRPr>
          </a:p>
        </p:txBody>
      </p:sp>
      <p:sp>
        <p:nvSpPr>
          <p:cNvPr id="16" name="Title 1">
            <a:extLst>
              <a:ext uri="{FF2B5EF4-FFF2-40B4-BE49-F238E27FC236}">
                <a16:creationId xmlns:a16="http://schemas.microsoft.com/office/drawing/2014/main" id="{B10EF300-9095-41B9-BFF0-033C54C6601C}"/>
              </a:ext>
            </a:extLst>
          </p:cNvPr>
          <p:cNvSpPr txBox="1">
            <a:spLocks/>
          </p:cNvSpPr>
          <p:nvPr/>
        </p:nvSpPr>
        <p:spPr>
          <a:xfrm rot="2297231">
            <a:off x="8630520" y="418494"/>
            <a:ext cx="5430230" cy="596562"/>
          </a:xfrm>
          <a:prstGeom prst="rect">
            <a:avLst/>
          </a:prstGeom>
          <a:solidFill>
            <a:srgbClr val="92D050"/>
          </a:solidFill>
          <a:effectLst>
            <a:outerShdw blurRad="190500" algn="ctr" rotWithShape="0">
              <a:prstClr val="black">
                <a:alpha val="40000"/>
              </a:prstClr>
            </a:outerShdw>
          </a:effectLst>
        </p:spPr>
        <p:txBody>
          <a:bodyPr wrap="square" tIns="89642" bIns="89642"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98" normalizeH="0" baseline="0" noProof="0" dirty="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Announcing</a:t>
            </a:r>
          </a:p>
        </p:txBody>
      </p:sp>
    </p:spTree>
    <p:extLst>
      <p:ext uri="{BB962C8B-B14F-4D97-AF65-F5344CB8AC3E}">
        <p14:creationId xmlns:p14="http://schemas.microsoft.com/office/powerpoint/2010/main" val="111876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alpha val="3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65" y="487"/>
            <a:ext cx="12190271" cy="6857027"/>
          </a:xfrm>
          <a:prstGeom prst="rect">
            <a:avLst/>
          </a:prstGeom>
        </p:spPr>
      </p:pic>
      <p:sp>
        <p:nvSpPr>
          <p:cNvPr id="25" name="Rectangle 24"/>
          <p:cNvSpPr/>
          <p:nvPr/>
        </p:nvSpPr>
        <p:spPr bwMode="auto">
          <a:xfrm>
            <a:off x="865" y="-154056"/>
            <a:ext cx="12192000" cy="701157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 name="Freeform: Shape 43"/>
          <p:cNvSpPr/>
          <p:nvPr/>
        </p:nvSpPr>
        <p:spPr bwMode="auto">
          <a:xfrm rot="2631744">
            <a:off x="3606144" y="1253492"/>
            <a:ext cx="4840133" cy="4698419"/>
          </a:xfrm>
          <a:custGeom>
            <a:avLst/>
            <a:gdLst>
              <a:gd name="connsiteX0" fmla="*/ 887683 w 4937188"/>
              <a:gd name="connsiteY0" fmla="*/ 661586 h 4792632"/>
              <a:gd name="connsiteX1" fmla="*/ 3921477 w 4937188"/>
              <a:gd name="connsiteY1" fmla="*/ 437789 h 4792632"/>
              <a:gd name="connsiteX2" fmla="*/ 4729979 w 4937188"/>
              <a:gd name="connsiteY2" fmla="*/ 3370418 h 4792632"/>
              <a:gd name="connsiteX3" fmla="*/ 2010102 w 4937188"/>
              <a:gd name="connsiteY3" fmla="*/ 4732862 h 4792632"/>
              <a:gd name="connsiteX4" fmla="*/ 148970 w 4937188"/>
              <a:gd name="connsiteY4" fmla="*/ 2541894 h 4792632"/>
              <a:gd name="connsiteX5" fmla="*/ 145743 w 4937188"/>
              <a:gd name="connsiteY5" fmla="*/ 2340904 h 4792632"/>
              <a:gd name="connsiteX6" fmla="*/ 0 w 4937188"/>
              <a:gd name="connsiteY6" fmla="*/ 2340904 h 4792632"/>
              <a:gd name="connsiteX7" fmla="*/ 347406 w 4937188"/>
              <a:gd name="connsiteY7" fmla="*/ 2029356 h 4792632"/>
              <a:gd name="connsiteX8" fmla="*/ 612082 w 4937188"/>
              <a:gd name="connsiteY8" fmla="*/ 2340904 h 4792632"/>
              <a:gd name="connsiteX9" fmla="*/ 462156 w 4937188"/>
              <a:gd name="connsiteY9" fmla="*/ 2340904 h 4792632"/>
              <a:gd name="connsiteX10" fmla="*/ 465074 w 4937188"/>
              <a:gd name="connsiteY10" fmla="*/ 2522639 h 4792632"/>
              <a:gd name="connsiteX11" fmla="*/ 2080239 w 4937188"/>
              <a:gd name="connsiteY11" fmla="*/ 4424049 h 4792632"/>
              <a:gd name="connsiteX12" fmla="*/ 4440658 w 4937188"/>
              <a:gd name="connsiteY12" fmla="*/ 3241665 h 4792632"/>
              <a:gd name="connsiteX13" fmla="*/ 3739006 w 4937188"/>
              <a:gd name="connsiteY13" fmla="*/ 696612 h 4792632"/>
              <a:gd name="connsiteX14" fmla="*/ 1106159 w 4937188"/>
              <a:gd name="connsiteY14" fmla="*/ 890832 h 47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7188" h="4792632">
                <a:moveTo>
                  <a:pt x="887683" y="661586"/>
                </a:moveTo>
                <a:cubicBezTo>
                  <a:pt x="1715856" y="-127677"/>
                  <a:pt x="2986454" y="-221406"/>
                  <a:pt x="3921477" y="437789"/>
                </a:cubicBezTo>
                <a:cubicBezTo>
                  <a:pt x="4856500" y="1096983"/>
                  <a:pt x="5195113" y="2325211"/>
                  <a:pt x="4729979" y="3370418"/>
                </a:cubicBezTo>
                <a:cubicBezTo>
                  <a:pt x="4264846" y="4415625"/>
                  <a:pt x="3125721" y="4986236"/>
                  <a:pt x="2010102" y="4732862"/>
                </a:cubicBezTo>
                <a:cubicBezTo>
                  <a:pt x="964208" y="4495325"/>
                  <a:pt x="212503" y="3595703"/>
                  <a:pt x="148970" y="2541894"/>
                </a:cubicBezTo>
                <a:lnTo>
                  <a:pt x="145743" y="2340904"/>
                </a:lnTo>
                <a:lnTo>
                  <a:pt x="0" y="2340904"/>
                </a:lnTo>
                <a:lnTo>
                  <a:pt x="347406" y="2029356"/>
                </a:lnTo>
                <a:lnTo>
                  <a:pt x="612082" y="2340904"/>
                </a:lnTo>
                <a:lnTo>
                  <a:pt x="462156" y="2340904"/>
                </a:lnTo>
                <a:lnTo>
                  <a:pt x="465074" y="2522639"/>
                </a:lnTo>
                <a:cubicBezTo>
                  <a:pt x="520210" y="3437177"/>
                  <a:pt x="1172570" y="4217904"/>
                  <a:pt x="2080239" y="4424049"/>
                </a:cubicBezTo>
                <a:cubicBezTo>
                  <a:pt x="3048419" y="4643937"/>
                  <a:pt x="4036997" y="4148737"/>
                  <a:pt x="4440658" y="3241665"/>
                </a:cubicBezTo>
                <a:cubicBezTo>
                  <a:pt x="4844319" y="2334592"/>
                  <a:pt x="4550457" y="1268687"/>
                  <a:pt x="3739006" y="696612"/>
                </a:cubicBezTo>
                <a:cubicBezTo>
                  <a:pt x="2927556" y="124536"/>
                  <a:pt x="1824880" y="205878"/>
                  <a:pt x="1106159" y="890832"/>
                </a:cubicBezTo>
                <a:close/>
              </a:path>
            </a:pathLst>
          </a:cu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45" name="Group 44"/>
          <p:cNvGrpSpPr/>
          <p:nvPr/>
        </p:nvGrpSpPr>
        <p:grpSpPr>
          <a:xfrm>
            <a:off x="3655989" y="3908050"/>
            <a:ext cx="774826" cy="774826"/>
            <a:chOff x="3938652" y="4914721"/>
            <a:chExt cx="790363" cy="790363"/>
          </a:xfrm>
        </p:grpSpPr>
        <p:sp>
          <p:nvSpPr>
            <p:cNvPr id="46" name="Oval 45"/>
            <p:cNvSpPr/>
            <p:nvPr/>
          </p:nvSpPr>
          <p:spPr bwMode="auto">
            <a:xfrm>
              <a:off x="3938652" y="4914721"/>
              <a:ext cx="790363" cy="790363"/>
            </a:xfrm>
            <a:prstGeom prst="ellipse">
              <a:avLst/>
            </a:prstGeom>
            <a:solidFill>
              <a:schemeClr val="tx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47" name="Group 46"/>
            <p:cNvGrpSpPr>
              <a:grpSpLocks noChangeAspect="1"/>
            </p:cNvGrpSpPr>
            <p:nvPr/>
          </p:nvGrpSpPr>
          <p:grpSpPr>
            <a:xfrm>
              <a:off x="4169768" y="5105368"/>
              <a:ext cx="328133" cy="415428"/>
              <a:chOff x="2425165" y="4255211"/>
              <a:chExt cx="587874" cy="743970"/>
            </a:xfrm>
            <a:solidFill>
              <a:schemeClr val="accent5"/>
            </a:solidFill>
          </p:grpSpPr>
          <p:sp>
            <p:nvSpPr>
              <p:cNvPr id="48" name="Rectangle 47"/>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25" tIns="45612" rIns="45612" bIns="91225" numCol="1" spcCol="0" rtlCol="0" fromWordArt="0" anchor="b" anchorCtr="0" forceAA="0" compatLnSpc="1">
                <a:prstTxWarp prst="textNoShape">
                  <a:avLst/>
                </a:prstTxWarp>
                <a:noAutofit/>
              </a:bodyPr>
              <a:lstStyle/>
              <a:p>
                <a:pPr marL="0" marR="0" lvl="0" indent="0" algn="ctr" defTabSz="89385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49"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 name="Rectangle 48"/>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25" tIns="45612" rIns="45612" bIns="91225" numCol="1" spcCol="0" rtlCol="0" fromWordArt="0" anchor="b" anchorCtr="0" forceAA="0" compatLnSpc="1">
                <a:prstTxWarp prst="textNoShape">
                  <a:avLst/>
                </a:prstTxWarp>
                <a:noAutofit/>
              </a:bodyPr>
              <a:lstStyle/>
              <a:p>
                <a:pPr marL="0" marR="0" lvl="0" indent="0" algn="ctr" defTabSz="89385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49"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25" tIns="45612" rIns="45612" bIns="91225" numCol="1" spcCol="0" rtlCol="0" fromWordArt="0" anchor="b" anchorCtr="0" forceAA="0" compatLnSpc="1">
                <a:prstTxWarp prst="textNoShape">
                  <a:avLst/>
                </a:prstTxWarp>
                <a:noAutofit/>
              </a:bodyPr>
              <a:lstStyle/>
              <a:p>
                <a:pPr marL="0" marR="0" lvl="0" indent="0" algn="ctr" defTabSz="89385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49"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 name="Rectangle 51"/>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25" tIns="45612" rIns="45612" bIns="91225" numCol="1" spcCol="0" rtlCol="0" fromWordArt="0" anchor="b" anchorCtr="0" forceAA="0" compatLnSpc="1">
                <a:prstTxWarp prst="textNoShape">
                  <a:avLst/>
                </a:prstTxWarp>
                <a:noAutofit/>
              </a:bodyPr>
              <a:lstStyle/>
              <a:p>
                <a:pPr marL="0" marR="0" lvl="0" indent="0" algn="ctr" defTabSz="89385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49"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25" tIns="45612" rIns="45612" bIns="91225" numCol="1" spcCol="0" rtlCol="0" fromWordArt="0" anchor="b" anchorCtr="0" forceAA="0" compatLnSpc="1">
                <a:prstTxWarp prst="textNoShape">
                  <a:avLst/>
                </a:prstTxWarp>
                <a:noAutofit/>
              </a:bodyPr>
              <a:lstStyle/>
              <a:p>
                <a:pPr marL="0" marR="0" lvl="0" indent="0" algn="ctr" defTabSz="893857"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49"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80" name="Group 79"/>
          <p:cNvGrpSpPr/>
          <p:nvPr/>
        </p:nvGrpSpPr>
        <p:grpSpPr>
          <a:xfrm>
            <a:off x="7741187" y="4056286"/>
            <a:ext cx="774826" cy="774826"/>
            <a:chOff x="7653902" y="4914721"/>
            <a:chExt cx="790363" cy="790363"/>
          </a:xfrm>
        </p:grpSpPr>
        <p:sp>
          <p:nvSpPr>
            <p:cNvPr id="81" name="Oval 80"/>
            <p:cNvSpPr/>
            <p:nvPr/>
          </p:nvSpPr>
          <p:spPr bwMode="auto">
            <a:xfrm>
              <a:off x="7653902" y="4914721"/>
              <a:ext cx="790363" cy="790363"/>
            </a:xfrm>
            <a:prstGeom prst="ellipse">
              <a:avLst/>
            </a:prstGeom>
            <a:solidFill>
              <a:schemeClr val="tx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2"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56" name="Group 55"/>
          <p:cNvGrpSpPr/>
          <p:nvPr/>
        </p:nvGrpSpPr>
        <p:grpSpPr>
          <a:xfrm>
            <a:off x="6108794" y="1055384"/>
            <a:ext cx="774826" cy="774826"/>
            <a:chOff x="5837983" y="1424586"/>
            <a:chExt cx="790363" cy="790363"/>
          </a:xfrm>
        </p:grpSpPr>
        <p:sp>
          <p:nvSpPr>
            <p:cNvPr id="57" name="Oval 56"/>
            <p:cNvSpPr/>
            <p:nvPr/>
          </p:nvSpPr>
          <p:spPr bwMode="auto">
            <a:xfrm>
              <a:off x="5837983" y="1424586"/>
              <a:ext cx="790363" cy="790363"/>
            </a:xfrm>
            <a:prstGeom prst="ellipse">
              <a:avLst/>
            </a:prstGeom>
            <a:solidFill>
              <a:schemeClr val="tx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64" name="Group 63"/>
            <p:cNvGrpSpPr/>
            <p:nvPr/>
          </p:nvGrpSpPr>
          <p:grpSpPr>
            <a:xfrm>
              <a:off x="6030154" y="1611807"/>
              <a:ext cx="347460" cy="347460"/>
              <a:chOff x="5212256" y="3177412"/>
              <a:chExt cx="657029" cy="643889"/>
            </a:xfrm>
            <a:solidFill>
              <a:schemeClr val="accent5"/>
            </a:solidFill>
          </p:grpSpPr>
          <p:sp>
            <p:nvSpPr>
              <p:cNvPr id="65"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274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274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274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274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24" name="Rectangle 23">
            <a:extLst>
              <a:ext uri="{FF2B5EF4-FFF2-40B4-BE49-F238E27FC236}">
                <a16:creationId xmlns:a16="http://schemas.microsoft.com/office/drawing/2014/main" id="{0B7E6627-A88D-49FF-B771-78029BF8D0D7}"/>
              </a:ext>
            </a:extLst>
          </p:cNvPr>
          <p:cNvSpPr/>
          <p:nvPr/>
        </p:nvSpPr>
        <p:spPr>
          <a:xfrm>
            <a:off x="143691" y="95577"/>
            <a:ext cx="11903603" cy="843891"/>
          </a:xfrm>
          <a:prstGeom prst="rect">
            <a:avLst/>
          </a:prstGeom>
          <a:solidFill>
            <a:srgbClr val="000000"/>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4800" b="0" i="1" u="none" strike="noStrike" kern="1200" cap="none" spc="0" normalizeH="0" baseline="0" noProof="0" dirty="0">
                <a:ln>
                  <a:noFill/>
                </a:ln>
                <a:solidFill>
                  <a:srgbClr val="00B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AI @ the Edge</a:t>
            </a:r>
            <a:endParaRPr kumimoji="0" lang="en-US"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D25BAE13-A7FC-4D29-B398-F5A5BD6EC982}"/>
              </a:ext>
            </a:extLst>
          </p:cNvPr>
          <p:cNvPicPr>
            <a:picLocks noChangeAspect="1"/>
          </p:cNvPicPr>
          <p:nvPr/>
        </p:nvPicPr>
        <p:blipFill>
          <a:blip r:embed="rId4"/>
          <a:stretch>
            <a:fillRect/>
          </a:stretch>
        </p:blipFill>
        <p:spPr>
          <a:xfrm>
            <a:off x="5012527" y="2856648"/>
            <a:ext cx="2027365" cy="1144703"/>
          </a:xfrm>
          <a:prstGeom prst="rect">
            <a:avLst/>
          </a:prstGeom>
        </p:spPr>
      </p:pic>
    </p:spTree>
    <p:extLst>
      <p:ext uri="{BB962C8B-B14F-4D97-AF65-F5344CB8AC3E}">
        <p14:creationId xmlns:p14="http://schemas.microsoft.com/office/powerpoint/2010/main" val="3966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53" presetClass="entr" presetSubtype="16" fill="hold" nodeType="with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p:cTn id="12" dur="500" fill="hold"/>
                                        <p:tgtEl>
                                          <p:spTgt spid="80"/>
                                        </p:tgtEl>
                                        <p:attrNameLst>
                                          <p:attrName>ppt_w</p:attrName>
                                        </p:attrNameLst>
                                      </p:cBhvr>
                                      <p:tavLst>
                                        <p:tav tm="0">
                                          <p:val>
                                            <p:fltVal val="0"/>
                                          </p:val>
                                        </p:tav>
                                        <p:tav tm="100000">
                                          <p:val>
                                            <p:strVal val="#ppt_w"/>
                                          </p:val>
                                        </p:tav>
                                      </p:tavLst>
                                    </p:anim>
                                    <p:anim calcmode="lin" valueType="num">
                                      <p:cBhvr>
                                        <p:cTn id="13" dur="500" fill="hold"/>
                                        <p:tgtEl>
                                          <p:spTgt spid="80"/>
                                        </p:tgtEl>
                                        <p:attrNameLst>
                                          <p:attrName>ppt_h</p:attrName>
                                        </p:attrNameLst>
                                      </p:cBhvr>
                                      <p:tavLst>
                                        <p:tav tm="0">
                                          <p:val>
                                            <p:fltVal val="0"/>
                                          </p:val>
                                        </p:tav>
                                        <p:tav tm="100000">
                                          <p:val>
                                            <p:strVal val="#ppt_h"/>
                                          </p:val>
                                        </p:tav>
                                      </p:tavLst>
                                    </p:anim>
                                    <p:animEffect transition="in" filter="fade">
                                      <p:cBhvr>
                                        <p:cTn id="14" dur="500"/>
                                        <p:tgtEl>
                                          <p:spTgt spid="80"/>
                                        </p:tgtEl>
                                      </p:cBhvr>
                                    </p:animEffect>
                                  </p:childTnLst>
                                </p:cTn>
                              </p:par>
                              <p:par>
                                <p:cTn id="15" presetID="53" presetClass="entr" presetSubtype="16"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500" fill="hold"/>
                                        <p:tgtEl>
                                          <p:spTgt spid="45"/>
                                        </p:tgtEl>
                                        <p:attrNameLst>
                                          <p:attrName>ppt_w</p:attrName>
                                        </p:attrNameLst>
                                      </p:cBhvr>
                                      <p:tavLst>
                                        <p:tav tm="0">
                                          <p:val>
                                            <p:fltVal val="0"/>
                                          </p:val>
                                        </p:tav>
                                        <p:tav tm="100000">
                                          <p:val>
                                            <p:strVal val="#ppt_w"/>
                                          </p:val>
                                        </p:tav>
                                      </p:tavLst>
                                    </p:anim>
                                    <p:anim calcmode="lin" valueType="num">
                                      <p:cBhvr>
                                        <p:cTn id="18" dur="500" fill="hold"/>
                                        <p:tgtEl>
                                          <p:spTgt spid="45"/>
                                        </p:tgtEl>
                                        <p:attrNameLst>
                                          <p:attrName>ppt_h</p:attrName>
                                        </p:attrNameLst>
                                      </p:cBhvr>
                                      <p:tavLst>
                                        <p:tav tm="0">
                                          <p:val>
                                            <p:fltVal val="0"/>
                                          </p:val>
                                        </p:tav>
                                        <p:tav tm="100000">
                                          <p:val>
                                            <p:strVal val="#ppt_h"/>
                                          </p:val>
                                        </p:tav>
                                      </p:tavLst>
                                    </p:anim>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10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2676B8-88A9-4E41-9BEC-DF13D28DEC54}"/>
              </a:ext>
            </a:extLst>
          </p:cNvPr>
          <p:cNvPicPr>
            <a:picLocks noChangeAspect="1"/>
          </p:cNvPicPr>
          <p:nvPr/>
        </p:nvPicPr>
        <p:blipFill rotWithShape="1">
          <a:blip r:embed="rId3">
            <a:extLst>
              <a:ext uri="{28A0092B-C50C-407E-A947-70E740481C1C}">
                <a14:useLocalDpi xmlns:a14="http://schemas.microsoft.com/office/drawing/2010/main" val="0"/>
              </a:ext>
            </a:extLst>
          </a:blip>
          <a:srcRect l="43169"/>
          <a:stretch/>
        </p:blipFill>
        <p:spPr>
          <a:xfrm>
            <a:off x="5263115" y="0"/>
            <a:ext cx="6928885" cy="6858000"/>
          </a:xfrm>
          <a:prstGeom prst="rect">
            <a:avLst/>
          </a:prstGeom>
        </p:spPr>
      </p:pic>
      <p:sp>
        <p:nvSpPr>
          <p:cNvPr id="11" name="Rectangle 10">
            <a:extLst>
              <a:ext uri="{FF2B5EF4-FFF2-40B4-BE49-F238E27FC236}">
                <a16:creationId xmlns:a16="http://schemas.microsoft.com/office/drawing/2014/main" id="{F37B1EDB-D18F-499E-B2A9-9F105C629859}"/>
              </a:ext>
            </a:extLst>
          </p:cNvPr>
          <p:cNvSpPr/>
          <p:nvPr/>
        </p:nvSpPr>
        <p:spPr>
          <a:xfrm>
            <a:off x="420741" y="723575"/>
            <a:ext cx="3972887" cy="6134425"/>
          </a:xfrm>
          <a:prstGeom prst="rect">
            <a:avLst/>
          </a:prstGeom>
          <a:noFill/>
          <a:ln w="12700" cap="flat" cmpd="sng" algn="ctr">
            <a:noFill/>
            <a:prstDash val="solid"/>
            <a:miter lim="800000"/>
          </a:ln>
          <a:effectLst>
            <a:glow rad="228600">
              <a:srgbClr val="FFC000">
                <a:satMod val="175000"/>
                <a:alpha val="40000"/>
              </a:srgbClr>
            </a:glow>
          </a:effectLst>
        </p:spPr>
        <p:txBody>
          <a:bodyPr rtlCol="0" anchor="ctr"/>
          <a:lstStyle/>
          <a:p>
            <a:pPr lvl="0" algn="ctr" defTabSz="914225">
              <a:defRPr/>
            </a:pPr>
            <a:r>
              <a:rPr lang="en-US" sz="4000" i="1" spc="-150" dirty="0">
                <a:latin typeface="Segoe UI Semibold" panose="020B0702040204020203" pitchFamily="34" charset="0"/>
                <a:cs typeface="Segoe UI Semibold" panose="020B0702040204020203" pitchFamily="34" charset="0"/>
              </a:rPr>
              <a:t>3. Real-time AI on mobile phones and the edge.</a:t>
            </a:r>
            <a:endParaRPr kumimoji="0" lang="en-US" sz="4000" b="0" i="0" u="none" strike="noStrike" kern="0" cap="none" spc="0" normalizeH="0" baseline="0" noProof="0" dirty="0">
              <a:ln>
                <a:noFill/>
              </a:ln>
              <a:solidFill>
                <a:prstClr val="white"/>
              </a:solidFill>
              <a:effectLst/>
              <a:uLnTx/>
              <a:uFillTx/>
              <a:latin typeface="Calibri" panose="020F0502020204030204"/>
            </a:endParaRPr>
          </a:p>
        </p:txBody>
      </p:sp>
      <p:grpSp>
        <p:nvGrpSpPr>
          <p:cNvPr id="12" name="Group 11">
            <a:extLst>
              <a:ext uri="{FF2B5EF4-FFF2-40B4-BE49-F238E27FC236}">
                <a16:creationId xmlns:a16="http://schemas.microsoft.com/office/drawing/2014/main" id="{05EB6151-09D4-4B7A-AECD-A2BB77D61D55}"/>
              </a:ext>
            </a:extLst>
          </p:cNvPr>
          <p:cNvGrpSpPr/>
          <p:nvPr/>
        </p:nvGrpSpPr>
        <p:grpSpPr>
          <a:xfrm>
            <a:off x="899928" y="1238771"/>
            <a:ext cx="982786" cy="982786"/>
            <a:chOff x="460853" y="2487611"/>
            <a:chExt cx="1002493" cy="1002492"/>
          </a:xfrm>
        </p:grpSpPr>
        <p:sp>
          <p:nvSpPr>
            <p:cNvPr id="13" name="Oval 12">
              <a:extLst>
                <a:ext uri="{FF2B5EF4-FFF2-40B4-BE49-F238E27FC236}">
                  <a16:creationId xmlns:a16="http://schemas.microsoft.com/office/drawing/2014/main" id="{06618F30-5D17-442B-8FAD-E8FA42ECF517}"/>
                </a:ext>
              </a:extLst>
            </p:cNvPr>
            <p:cNvSpPr/>
            <p:nvPr/>
          </p:nvSpPr>
          <p:spPr bwMode="auto">
            <a:xfrm>
              <a:off x="460853" y="2487611"/>
              <a:ext cx="1002493" cy="1002492"/>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A60634AE-72DC-4B5C-A358-4E167A1E2052}"/>
                </a:ext>
              </a:extLst>
            </p:cNvPr>
            <p:cNvPicPr>
              <a:picLocks noChangeAspect="1"/>
            </p:cNvPicPr>
            <p:nvPr/>
          </p:nvPicPr>
          <p:blipFill>
            <a:blip r:embed="rId4"/>
            <a:stretch>
              <a:fillRect/>
            </a:stretch>
          </p:blipFill>
          <p:spPr>
            <a:xfrm>
              <a:off x="699949" y="2735851"/>
              <a:ext cx="524301" cy="506012"/>
            </a:xfrm>
            <a:prstGeom prst="rect">
              <a:avLst/>
            </a:prstGeom>
          </p:spPr>
        </p:pic>
      </p:grpSp>
      <p:sp>
        <p:nvSpPr>
          <p:cNvPr id="15" name="Rectangle 14">
            <a:extLst>
              <a:ext uri="{FF2B5EF4-FFF2-40B4-BE49-F238E27FC236}">
                <a16:creationId xmlns:a16="http://schemas.microsoft.com/office/drawing/2014/main" id="{2D06B7D9-C944-4D40-8DC7-94825E8D5FFE}"/>
              </a:ext>
            </a:extLst>
          </p:cNvPr>
          <p:cNvSpPr/>
          <p:nvPr/>
        </p:nvSpPr>
        <p:spPr>
          <a:xfrm>
            <a:off x="2066962" y="1482131"/>
            <a:ext cx="2018501" cy="535531"/>
          </a:xfrm>
          <a:prstGeom prst="rect">
            <a:avLst/>
          </a:prstGeom>
        </p:spPr>
        <p:txBody>
          <a:bodyPr wrap="none">
            <a:spAutoFit/>
          </a:bodyPr>
          <a:lstStyle/>
          <a:p>
            <a:pPr lvl="0" defTabSz="914367">
              <a:lnSpc>
                <a:spcPct val="90000"/>
              </a:lnSpc>
              <a:spcBef>
                <a:spcPts val="196"/>
              </a:spcBef>
              <a:defRPr/>
            </a:pPr>
            <a:r>
              <a:rPr lang="en-US" sz="3200" i="1" kern="0" dirty="0">
                <a:ln w="3175">
                  <a:noFill/>
                </a:ln>
                <a:gradFill>
                  <a:gsLst>
                    <a:gs pos="5195">
                      <a:prstClr val="white"/>
                    </a:gs>
                    <a:gs pos="18000">
                      <a:prstClr val="white"/>
                    </a:gs>
                  </a:gsLst>
                  <a:lin ang="5400000" scaled="1"/>
                </a:gradFill>
                <a:latin typeface="Segoe UI" panose="020B0502040204020203" pitchFamily="34" charset="0"/>
                <a:cs typeface="Segoe UI" panose="020B0502040204020203" pitchFamily="34" charset="0"/>
              </a:rPr>
              <a:t>Reasoning</a:t>
            </a:r>
          </a:p>
        </p:txBody>
      </p:sp>
    </p:spTree>
    <p:extLst>
      <p:ext uri="{BB962C8B-B14F-4D97-AF65-F5344CB8AC3E}">
        <p14:creationId xmlns:p14="http://schemas.microsoft.com/office/powerpoint/2010/main" val="12287816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19671" y="64844"/>
            <a:ext cx="11655840" cy="899665"/>
          </a:xfrm>
          <a:effectLst>
            <a:glow rad="139700">
              <a:schemeClr val="accent4">
                <a:satMod val="175000"/>
                <a:alpha val="40000"/>
              </a:schemeClr>
            </a:glow>
          </a:effectLst>
        </p:spPr>
        <p:txBody>
          <a:bodyPr/>
          <a:lstStyle/>
          <a:p>
            <a:pPr algn="ctr"/>
            <a:r>
              <a:rPr lang="en-US" dirty="0">
                <a:solidFill>
                  <a:schemeClr val="bg1"/>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The Microsoft AI platform</a:t>
            </a:r>
            <a:br>
              <a:rPr lang="en-US" dirty="0">
                <a:solidFill>
                  <a:schemeClr val="bg1"/>
                </a:solidFill>
                <a:effectLst>
                  <a:outerShdw blurRad="38100" dist="38100" dir="2700000" algn="tl">
                    <a:srgbClr val="000000">
                      <a:alpha val="43137"/>
                    </a:srgbClr>
                  </a:outerShdw>
                </a:effectLst>
              </a:rPr>
            </a:br>
            <a:r>
              <a:rPr lang="en-US" sz="2400" i="1" dirty="0">
                <a:solidFill>
                  <a:schemeClr val="bg1"/>
                </a:solidFill>
                <a:effectLst>
                  <a:outerShdw blurRad="38100" dist="38100" dir="2700000" algn="tl">
                    <a:srgbClr val="000000">
                      <a:alpha val="43137"/>
                    </a:srgbClr>
                  </a:outerShdw>
                </a:effectLst>
              </a:rPr>
              <a:t>Cloud-powered AI for every developer </a:t>
            </a:r>
            <a:br>
              <a:rPr lang="en-US" dirty="0">
                <a:solidFill>
                  <a:schemeClr val="bg1"/>
                </a:solidFill>
                <a:effectLst>
                  <a:outerShdw blurRad="38100" dist="38100" dir="2700000" algn="tl">
                    <a:srgbClr val="000000">
                      <a:alpha val="43137"/>
                    </a:srgbClr>
                  </a:outerShdw>
                </a:effectLst>
              </a:rPr>
            </a:br>
            <a:endParaRPr lang="en-US" dirty="0">
              <a:solidFill>
                <a:schemeClr val="bg1"/>
              </a:solidFill>
              <a:effectLst>
                <a:outerShdw blurRad="38100" dist="38100" dir="2700000" algn="tl">
                  <a:srgbClr val="000000">
                    <a:alpha val="43137"/>
                  </a:srgbClr>
                </a:outerShdw>
              </a:effectLst>
            </a:endParaRP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595536"/>
            <a:ext cx="7979280" cy="2099164"/>
          </a:xfrm>
          <a:prstGeom prst="rect">
            <a:avLst/>
          </a:prstGeom>
          <a:solidFill>
            <a:srgbClr val="000103"/>
          </a:solidFill>
          <a:ln w="15875">
            <a:solidFill>
              <a:schemeClr val="bg1"/>
            </a:solidFill>
            <a:prstDash val="solid"/>
            <a:headEnd type="none"/>
            <a:tailEnd type="non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731078"/>
            <a:ext cx="7979280" cy="2452908"/>
          </a:xfrm>
          <a:prstGeom prst="rect">
            <a:avLst/>
          </a:prstGeom>
          <a:solidFill>
            <a:srgbClr val="000103"/>
          </a:solidFill>
          <a:ln w="15875">
            <a:solidFill>
              <a:schemeClr val="bg1"/>
            </a:solidFill>
            <a:prstDash val="solid"/>
            <a:headEnd type="none"/>
            <a:tailEnd type="non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595536"/>
            <a:ext cx="3530371" cy="4588450"/>
          </a:xfrm>
          <a:prstGeom prst="rect">
            <a:avLst/>
          </a:prstGeom>
          <a:solidFill>
            <a:srgbClr val="000103"/>
          </a:solidFill>
          <a:ln w="15875">
            <a:solidFill>
              <a:schemeClr val="bg1"/>
            </a:solidFill>
            <a:prstDash val="solid"/>
            <a:headEnd type="none"/>
            <a:tailEnd type="none"/>
          </a:ln>
          <a:effectLst>
            <a:glow rad="1397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8938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1835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7135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Tools</a:t>
            </a:r>
          </a:p>
        </p:txBody>
      </p:sp>
      <p:grpSp>
        <p:nvGrpSpPr>
          <p:cNvPr id="3" name="Group 2">
            <a:extLst>
              <a:ext uri="{FF2B5EF4-FFF2-40B4-BE49-F238E27FC236}">
                <a16:creationId xmlns:a16="http://schemas.microsoft.com/office/drawing/2014/main" id="{BB430111-EED4-40D0-A147-663EBA4E73B7}"/>
              </a:ext>
            </a:extLst>
          </p:cNvPr>
          <p:cNvGrpSpPr/>
          <p:nvPr/>
        </p:nvGrpSpPr>
        <p:grpSpPr>
          <a:xfrm>
            <a:off x="9612657" y="3385876"/>
            <a:ext cx="893470" cy="893470"/>
            <a:chOff x="10087818" y="119840"/>
            <a:chExt cx="893470" cy="893470"/>
          </a:xfrm>
          <a:effectLst>
            <a:glow rad="139700">
              <a:schemeClr val="accent4">
                <a:satMod val="175000"/>
                <a:alpha val="40000"/>
              </a:schemeClr>
            </a:glow>
          </a:effectLst>
        </p:grpSpPr>
        <p:sp>
          <p:nvSpPr>
            <p:cNvPr id="2" name="Oval 1">
              <a:extLst>
                <a:ext uri="{FF2B5EF4-FFF2-40B4-BE49-F238E27FC236}">
                  <a16:creationId xmlns:a16="http://schemas.microsoft.com/office/drawing/2014/main" id="{F8FEECFF-E0B5-42C2-A476-E42D680DF292}"/>
                </a:ext>
              </a:extLst>
            </p:cNvPr>
            <p:cNvSpPr/>
            <p:nvPr/>
          </p:nvSpPr>
          <p:spPr bwMode="auto">
            <a:xfrm>
              <a:off x="10087818" y="119840"/>
              <a:ext cx="893470" cy="89347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10404722" y="383695"/>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2920ACE7-EA5D-4644-A468-E6C716CEDAE4}"/>
              </a:ext>
            </a:extLst>
          </p:cNvPr>
          <p:cNvGrpSpPr/>
          <p:nvPr/>
        </p:nvGrpSpPr>
        <p:grpSpPr>
          <a:xfrm>
            <a:off x="3807078" y="2561022"/>
            <a:ext cx="914400" cy="914400"/>
            <a:chOff x="4744269" y="3350307"/>
            <a:chExt cx="914400" cy="914400"/>
          </a:xfrm>
          <a:effectLst>
            <a:glow rad="139700">
              <a:schemeClr val="accent4">
                <a:satMod val="175000"/>
                <a:alpha val="40000"/>
              </a:schemeClr>
            </a:glow>
          </a:effectLst>
        </p:grpSpPr>
        <p:sp>
          <p:nvSpPr>
            <p:cNvPr id="4" name="Oval 3">
              <a:extLst>
                <a:ext uri="{FF2B5EF4-FFF2-40B4-BE49-F238E27FC236}">
                  <a16:creationId xmlns:a16="http://schemas.microsoft.com/office/drawing/2014/main" id="{10EF2D3C-F058-4169-A72F-3F6F96840520}"/>
                </a:ext>
              </a:extLst>
            </p:cNvPr>
            <p:cNvSpPr/>
            <p:nvPr/>
          </p:nvSpPr>
          <p:spPr bwMode="auto">
            <a:xfrm>
              <a:off x="4744269" y="3350307"/>
              <a:ext cx="914400" cy="914400"/>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hand_2">
              <a:extLst>
                <a:ext uri="{FF2B5EF4-FFF2-40B4-BE49-F238E27FC236}">
                  <a16:creationId xmlns:a16="http://schemas.microsoft.com/office/drawing/2014/main" id="{B79281A1-333E-4D04-B863-5AEB509D9BA8}"/>
                </a:ext>
              </a:extLst>
            </p:cNvPr>
            <p:cNvSpPr>
              <a:spLocks noChangeAspect="1"/>
            </p:cNvSpPr>
            <p:nvPr/>
          </p:nvSpPr>
          <p:spPr bwMode="auto">
            <a:xfrm>
              <a:off x="4995729" y="3705098"/>
              <a:ext cx="411480" cy="20481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A9A574C1-AC95-4FE2-A9FD-87ADF6FD0634}"/>
              </a:ext>
            </a:extLst>
          </p:cNvPr>
          <p:cNvGrpSpPr/>
          <p:nvPr/>
        </p:nvGrpSpPr>
        <p:grpSpPr>
          <a:xfrm>
            <a:off x="3807078" y="4862912"/>
            <a:ext cx="914400" cy="914400"/>
            <a:chOff x="3807078" y="4868342"/>
            <a:chExt cx="914400" cy="914400"/>
          </a:xfrm>
          <a:effectLst>
            <a:glow rad="139700">
              <a:schemeClr val="accent4">
                <a:satMod val="175000"/>
                <a:alpha val="40000"/>
              </a:schemeClr>
            </a:glow>
          </a:effectLst>
        </p:grpSpPr>
        <p:sp>
          <p:nvSpPr>
            <p:cNvPr id="51" name="Oval 50">
              <a:extLst>
                <a:ext uri="{FF2B5EF4-FFF2-40B4-BE49-F238E27FC236}">
                  <a16:creationId xmlns:a16="http://schemas.microsoft.com/office/drawing/2014/main" id="{C9B0E76C-F0C7-489D-BE06-6E34DDB0D6B9}"/>
                </a:ext>
              </a:extLst>
            </p:cNvPr>
            <p:cNvSpPr/>
            <p:nvPr/>
          </p:nvSpPr>
          <p:spPr bwMode="auto">
            <a:xfrm>
              <a:off x="3807078" y="4868342"/>
              <a:ext cx="914400" cy="914400"/>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1676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62709795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4B0E5B-5276-4356-B0B7-A0D10D7CABC5}"/>
              </a:ext>
            </a:extLst>
          </p:cNvPr>
          <p:cNvSpPr txBox="1"/>
          <p:nvPr/>
        </p:nvSpPr>
        <p:spPr>
          <a:xfrm>
            <a:off x="504105" y="381284"/>
            <a:ext cx="10992261" cy="1015663"/>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uLnTx/>
                <a:uFillTx/>
                <a:latin typeface="Calibri" panose="020F0502020204030204"/>
                <a:ea typeface="+mn-ea"/>
                <a:cs typeface="+mn-cs"/>
              </a:rPr>
              <a:t>Skin Cancer</a:t>
            </a:r>
          </a:p>
        </p:txBody>
      </p:sp>
      <p:pic>
        <p:nvPicPr>
          <p:cNvPr id="4" name="Picture 3">
            <a:extLst>
              <a:ext uri="{FF2B5EF4-FFF2-40B4-BE49-F238E27FC236}">
                <a16:creationId xmlns:a16="http://schemas.microsoft.com/office/drawing/2014/main" id="{6B851025-310A-4BB2-B2B0-00F38F3BB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165" y="2517980"/>
            <a:ext cx="8474142" cy="3020040"/>
          </a:xfrm>
          <a:prstGeom prst="rect">
            <a:avLst/>
          </a:prstGeom>
        </p:spPr>
      </p:pic>
    </p:spTree>
    <p:extLst>
      <p:ext uri="{BB962C8B-B14F-4D97-AF65-F5344CB8AC3E}">
        <p14:creationId xmlns:p14="http://schemas.microsoft.com/office/powerpoint/2010/main" val="1705525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A3A8E362-48C7-4595-9782-E85341966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08" y="4098058"/>
            <a:ext cx="6045200" cy="2356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Freeform 40">
            <a:extLst>
              <a:ext uri="{FF2B5EF4-FFF2-40B4-BE49-F238E27FC236}">
                <a16:creationId xmlns:a16="http://schemas.microsoft.com/office/drawing/2014/main" id="{3FB423E9-EFFB-401B-B4AC-6062E0E6E63E}"/>
              </a:ext>
            </a:extLst>
          </p:cNvPr>
          <p:cNvSpPr>
            <a:spLocks/>
          </p:cNvSpPr>
          <p:nvPr/>
        </p:nvSpPr>
        <p:spPr bwMode="auto">
          <a:xfrm>
            <a:off x="152805" y="1071892"/>
            <a:ext cx="3486150" cy="1439604"/>
          </a:xfrm>
          <a:custGeom>
            <a:avLst/>
            <a:gdLst>
              <a:gd name="T0" fmla="*/ 1337 w 2196"/>
              <a:gd name="T1" fmla="*/ 1207 h 1207"/>
              <a:gd name="T2" fmla="*/ 990 w 2196"/>
              <a:gd name="T3" fmla="*/ 1207 h 1207"/>
              <a:gd name="T4" fmla="*/ 723 w 2196"/>
              <a:gd name="T5" fmla="*/ 1207 h 1207"/>
              <a:gd name="T6" fmla="*/ 531 w 2196"/>
              <a:gd name="T7" fmla="*/ 1207 h 1207"/>
              <a:gd name="T8" fmla="*/ 397 w 2196"/>
              <a:gd name="T9" fmla="*/ 1207 h 1207"/>
              <a:gd name="T10" fmla="*/ 316 w 2196"/>
              <a:gd name="T11" fmla="*/ 1207 h 1207"/>
              <a:gd name="T12" fmla="*/ 270 w 2196"/>
              <a:gd name="T13" fmla="*/ 1207 h 1207"/>
              <a:gd name="T14" fmla="*/ 248 w 2196"/>
              <a:gd name="T15" fmla="*/ 1207 h 1207"/>
              <a:gd name="T16" fmla="*/ 163 w 2196"/>
              <a:gd name="T17" fmla="*/ 1193 h 1207"/>
              <a:gd name="T18" fmla="*/ 89 w 2196"/>
              <a:gd name="T19" fmla="*/ 1152 h 1207"/>
              <a:gd name="T20" fmla="*/ 36 w 2196"/>
              <a:gd name="T21" fmla="*/ 1090 h 1207"/>
              <a:gd name="T22" fmla="*/ 4 w 2196"/>
              <a:gd name="T23" fmla="*/ 1010 h 1207"/>
              <a:gd name="T24" fmla="*/ 2 w 2196"/>
              <a:gd name="T25" fmla="*/ 929 h 1207"/>
              <a:gd name="T26" fmla="*/ 22 w 2196"/>
              <a:gd name="T27" fmla="*/ 859 h 1207"/>
              <a:gd name="T28" fmla="*/ 62 w 2196"/>
              <a:gd name="T29" fmla="*/ 800 h 1207"/>
              <a:gd name="T30" fmla="*/ 113 w 2196"/>
              <a:gd name="T31" fmla="*/ 752 h 1207"/>
              <a:gd name="T32" fmla="*/ 177 w 2196"/>
              <a:gd name="T33" fmla="*/ 722 h 1207"/>
              <a:gd name="T34" fmla="*/ 221 w 2196"/>
              <a:gd name="T35" fmla="*/ 656 h 1207"/>
              <a:gd name="T36" fmla="*/ 274 w 2196"/>
              <a:gd name="T37" fmla="*/ 595 h 1207"/>
              <a:gd name="T38" fmla="*/ 342 w 2196"/>
              <a:gd name="T39" fmla="*/ 545 h 1207"/>
              <a:gd name="T40" fmla="*/ 417 w 2196"/>
              <a:gd name="T41" fmla="*/ 513 h 1207"/>
              <a:gd name="T42" fmla="*/ 479 w 2196"/>
              <a:gd name="T43" fmla="*/ 473 h 1207"/>
              <a:gd name="T44" fmla="*/ 495 w 2196"/>
              <a:gd name="T45" fmla="*/ 386 h 1207"/>
              <a:gd name="T46" fmla="*/ 525 w 2196"/>
              <a:gd name="T47" fmla="*/ 304 h 1207"/>
              <a:gd name="T48" fmla="*/ 566 w 2196"/>
              <a:gd name="T49" fmla="*/ 229 h 1207"/>
              <a:gd name="T50" fmla="*/ 620 w 2196"/>
              <a:gd name="T51" fmla="*/ 161 h 1207"/>
              <a:gd name="T52" fmla="*/ 705 w 2196"/>
              <a:gd name="T53" fmla="*/ 92 h 1207"/>
              <a:gd name="T54" fmla="*/ 781 w 2196"/>
              <a:gd name="T55" fmla="*/ 48 h 1207"/>
              <a:gd name="T56" fmla="*/ 864 w 2196"/>
              <a:gd name="T57" fmla="*/ 18 h 1207"/>
              <a:gd name="T58" fmla="*/ 952 w 2196"/>
              <a:gd name="T59" fmla="*/ 2 h 1207"/>
              <a:gd name="T60" fmla="*/ 1061 w 2196"/>
              <a:gd name="T61" fmla="*/ 2 h 1207"/>
              <a:gd name="T62" fmla="*/ 1188 w 2196"/>
              <a:gd name="T63" fmla="*/ 34 h 1207"/>
              <a:gd name="T64" fmla="*/ 1302 w 2196"/>
              <a:gd name="T65" fmla="*/ 93 h 1207"/>
              <a:gd name="T66" fmla="*/ 1399 w 2196"/>
              <a:gd name="T67" fmla="*/ 177 h 1207"/>
              <a:gd name="T68" fmla="*/ 1473 w 2196"/>
              <a:gd name="T69" fmla="*/ 284 h 1207"/>
              <a:gd name="T70" fmla="*/ 1562 w 2196"/>
              <a:gd name="T71" fmla="*/ 267 h 1207"/>
              <a:gd name="T72" fmla="*/ 1667 w 2196"/>
              <a:gd name="T73" fmla="*/ 243 h 1207"/>
              <a:gd name="T74" fmla="*/ 1761 w 2196"/>
              <a:gd name="T75" fmla="*/ 245 h 1207"/>
              <a:gd name="T76" fmla="*/ 1844 w 2196"/>
              <a:gd name="T77" fmla="*/ 261 h 1207"/>
              <a:gd name="T78" fmla="*/ 1922 w 2196"/>
              <a:gd name="T79" fmla="*/ 290 h 1207"/>
              <a:gd name="T80" fmla="*/ 1991 w 2196"/>
              <a:gd name="T81" fmla="*/ 332 h 1207"/>
              <a:gd name="T82" fmla="*/ 2085 w 2196"/>
              <a:gd name="T83" fmla="*/ 418 h 1207"/>
              <a:gd name="T84" fmla="*/ 2130 w 2196"/>
              <a:gd name="T85" fmla="*/ 485 h 1207"/>
              <a:gd name="T86" fmla="*/ 2166 w 2196"/>
              <a:gd name="T87" fmla="*/ 559 h 1207"/>
              <a:gd name="T88" fmla="*/ 2188 w 2196"/>
              <a:gd name="T89" fmla="*/ 640 h 1207"/>
              <a:gd name="T90" fmla="*/ 2196 w 2196"/>
              <a:gd name="T91" fmla="*/ 724 h 1207"/>
              <a:gd name="T92" fmla="*/ 2188 w 2196"/>
              <a:gd name="T93" fmla="*/ 811 h 1207"/>
              <a:gd name="T94" fmla="*/ 2166 w 2196"/>
              <a:gd name="T95" fmla="*/ 891 h 1207"/>
              <a:gd name="T96" fmla="*/ 2130 w 2196"/>
              <a:gd name="T97" fmla="*/ 967 h 1207"/>
              <a:gd name="T98" fmla="*/ 2085 w 2196"/>
              <a:gd name="T99" fmla="*/ 1032 h 1207"/>
              <a:gd name="T100" fmla="*/ 1991 w 2196"/>
              <a:gd name="T101" fmla="*/ 1120 h 1207"/>
              <a:gd name="T102" fmla="*/ 1922 w 2196"/>
              <a:gd name="T103" fmla="*/ 1159 h 1207"/>
              <a:gd name="T104" fmla="*/ 1844 w 2196"/>
              <a:gd name="T105" fmla="*/ 1189 h 1207"/>
              <a:gd name="T106" fmla="*/ 1761 w 2196"/>
              <a:gd name="T107" fmla="*/ 1205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96" h="1207">
                <a:moveTo>
                  <a:pt x="1713" y="1207"/>
                </a:moveTo>
                <a:lnTo>
                  <a:pt x="1646" y="1207"/>
                </a:lnTo>
                <a:lnTo>
                  <a:pt x="1580" y="1207"/>
                </a:lnTo>
                <a:lnTo>
                  <a:pt x="1516" y="1207"/>
                </a:lnTo>
                <a:lnTo>
                  <a:pt x="1455" y="1207"/>
                </a:lnTo>
                <a:lnTo>
                  <a:pt x="1395" y="1207"/>
                </a:lnTo>
                <a:lnTo>
                  <a:pt x="1337" y="1207"/>
                </a:lnTo>
                <a:lnTo>
                  <a:pt x="1284" y="1207"/>
                </a:lnTo>
                <a:lnTo>
                  <a:pt x="1228" y="1207"/>
                </a:lnTo>
                <a:lnTo>
                  <a:pt x="1178" y="1207"/>
                </a:lnTo>
                <a:lnTo>
                  <a:pt x="1127" y="1207"/>
                </a:lnTo>
                <a:lnTo>
                  <a:pt x="1079" y="1207"/>
                </a:lnTo>
                <a:lnTo>
                  <a:pt x="1033" y="1207"/>
                </a:lnTo>
                <a:lnTo>
                  <a:pt x="990" y="1207"/>
                </a:lnTo>
                <a:lnTo>
                  <a:pt x="946" y="1207"/>
                </a:lnTo>
                <a:lnTo>
                  <a:pt x="904" y="1207"/>
                </a:lnTo>
                <a:lnTo>
                  <a:pt x="864" y="1207"/>
                </a:lnTo>
                <a:lnTo>
                  <a:pt x="829" y="1207"/>
                </a:lnTo>
                <a:lnTo>
                  <a:pt x="791" y="1207"/>
                </a:lnTo>
                <a:lnTo>
                  <a:pt x="757" y="1207"/>
                </a:lnTo>
                <a:lnTo>
                  <a:pt x="723" y="1207"/>
                </a:lnTo>
                <a:lnTo>
                  <a:pt x="692" y="1207"/>
                </a:lnTo>
                <a:lnTo>
                  <a:pt x="662" y="1207"/>
                </a:lnTo>
                <a:lnTo>
                  <a:pt x="632" y="1207"/>
                </a:lnTo>
                <a:lnTo>
                  <a:pt x="606" y="1207"/>
                </a:lnTo>
                <a:lnTo>
                  <a:pt x="578" y="1207"/>
                </a:lnTo>
                <a:lnTo>
                  <a:pt x="554" y="1207"/>
                </a:lnTo>
                <a:lnTo>
                  <a:pt x="531" y="1207"/>
                </a:lnTo>
                <a:lnTo>
                  <a:pt x="509" y="1207"/>
                </a:lnTo>
                <a:lnTo>
                  <a:pt x="487" y="1207"/>
                </a:lnTo>
                <a:lnTo>
                  <a:pt x="467" y="1207"/>
                </a:lnTo>
                <a:lnTo>
                  <a:pt x="449" y="1207"/>
                </a:lnTo>
                <a:lnTo>
                  <a:pt x="431" y="1207"/>
                </a:lnTo>
                <a:lnTo>
                  <a:pt x="413" y="1207"/>
                </a:lnTo>
                <a:lnTo>
                  <a:pt x="397" y="1207"/>
                </a:lnTo>
                <a:lnTo>
                  <a:pt x="384" y="1207"/>
                </a:lnTo>
                <a:lnTo>
                  <a:pt x="370" y="1207"/>
                </a:lnTo>
                <a:lnTo>
                  <a:pt x="358" y="1207"/>
                </a:lnTo>
                <a:lnTo>
                  <a:pt x="346" y="1207"/>
                </a:lnTo>
                <a:lnTo>
                  <a:pt x="334" y="1207"/>
                </a:lnTo>
                <a:lnTo>
                  <a:pt x="326" y="1207"/>
                </a:lnTo>
                <a:lnTo>
                  <a:pt x="316" y="1207"/>
                </a:lnTo>
                <a:lnTo>
                  <a:pt x="308" y="1207"/>
                </a:lnTo>
                <a:lnTo>
                  <a:pt x="298" y="1207"/>
                </a:lnTo>
                <a:lnTo>
                  <a:pt x="292" y="1207"/>
                </a:lnTo>
                <a:lnTo>
                  <a:pt x="286" y="1207"/>
                </a:lnTo>
                <a:lnTo>
                  <a:pt x="280" y="1207"/>
                </a:lnTo>
                <a:lnTo>
                  <a:pt x="274" y="1207"/>
                </a:lnTo>
                <a:lnTo>
                  <a:pt x="270" y="1207"/>
                </a:lnTo>
                <a:lnTo>
                  <a:pt x="262" y="1207"/>
                </a:lnTo>
                <a:lnTo>
                  <a:pt x="256" y="1207"/>
                </a:lnTo>
                <a:lnTo>
                  <a:pt x="252" y="1207"/>
                </a:lnTo>
                <a:lnTo>
                  <a:pt x="250" y="1207"/>
                </a:lnTo>
                <a:lnTo>
                  <a:pt x="248" y="1207"/>
                </a:lnTo>
                <a:lnTo>
                  <a:pt x="248" y="1207"/>
                </a:lnTo>
                <a:lnTo>
                  <a:pt x="248" y="1207"/>
                </a:lnTo>
                <a:lnTo>
                  <a:pt x="234" y="1207"/>
                </a:lnTo>
                <a:lnTo>
                  <a:pt x="223" y="1207"/>
                </a:lnTo>
                <a:lnTo>
                  <a:pt x="209" y="1205"/>
                </a:lnTo>
                <a:lnTo>
                  <a:pt x="197" y="1203"/>
                </a:lnTo>
                <a:lnTo>
                  <a:pt x="185" y="1199"/>
                </a:lnTo>
                <a:lnTo>
                  <a:pt x="175" y="1197"/>
                </a:lnTo>
                <a:lnTo>
                  <a:pt x="163" y="1193"/>
                </a:lnTo>
                <a:lnTo>
                  <a:pt x="151" y="1189"/>
                </a:lnTo>
                <a:lnTo>
                  <a:pt x="139" y="1183"/>
                </a:lnTo>
                <a:lnTo>
                  <a:pt x="129" y="1177"/>
                </a:lnTo>
                <a:lnTo>
                  <a:pt x="119" y="1171"/>
                </a:lnTo>
                <a:lnTo>
                  <a:pt x="109" y="1165"/>
                </a:lnTo>
                <a:lnTo>
                  <a:pt x="99" y="1159"/>
                </a:lnTo>
                <a:lnTo>
                  <a:pt x="89" y="1152"/>
                </a:lnTo>
                <a:lnTo>
                  <a:pt x="79" y="1144"/>
                </a:lnTo>
                <a:lnTo>
                  <a:pt x="72" y="1136"/>
                </a:lnTo>
                <a:lnTo>
                  <a:pt x="64" y="1128"/>
                </a:lnTo>
                <a:lnTo>
                  <a:pt x="58" y="1118"/>
                </a:lnTo>
                <a:lnTo>
                  <a:pt x="50" y="1108"/>
                </a:lnTo>
                <a:lnTo>
                  <a:pt x="42" y="1100"/>
                </a:lnTo>
                <a:lnTo>
                  <a:pt x="36" y="1090"/>
                </a:lnTo>
                <a:lnTo>
                  <a:pt x="30" y="1078"/>
                </a:lnTo>
                <a:lnTo>
                  <a:pt x="24" y="1068"/>
                </a:lnTo>
                <a:lnTo>
                  <a:pt x="20" y="1058"/>
                </a:lnTo>
                <a:lnTo>
                  <a:pt x="16" y="1046"/>
                </a:lnTo>
                <a:lnTo>
                  <a:pt x="12" y="1034"/>
                </a:lnTo>
                <a:lnTo>
                  <a:pt x="8" y="1022"/>
                </a:lnTo>
                <a:lnTo>
                  <a:pt x="4" y="1010"/>
                </a:lnTo>
                <a:lnTo>
                  <a:pt x="4" y="998"/>
                </a:lnTo>
                <a:lnTo>
                  <a:pt x="2" y="986"/>
                </a:lnTo>
                <a:lnTo>
                  <a:pt x="0" y="973"/>
                </a:lnTo>
                <a:lnTo>
                  <a:pt x="0" y="961"/>
                </a:lnTo>
                <a:lnTo>
                  <a:pt x="0" y="949"/>
                </a:lnTo>
                <a:lnTo>
                  <a:pt x="2" y="939"/>
                </a:lnTo>
                <a:lnTo>
                  <a:pt x="2" y="929"/>
                </a:lnTo>
                <a:lnTo>
                  <a:pt x="4" y="919"/>
                </a:lnTo>
                <a:lnTo>
                  <a:pt x="6" y="909"/>
                </a:lnTo>
                <a:lnTo>
                  <a:pt x="8" y="897"/>
                </a:lnTo>
                <a:lnTo>
                  <a:pt x="12" y="887"/>
                </a:lnTo>
                <a:lnTo>
                  <a:pt x="16" y="879"/>
                </a:lnTo>
                <a:lnTo>
                  <a:pt x="18" y="869"/>
                </a:lnTo>
                <a:lnTo>
                  <a:pt x="22" y="859"/>
                </a:lnTo>
                <a:lnTo>
                  <a:pt x="28" y="849"/>
                </a:lnTo>
                <a:lnTo>
                  <a:pt x="32" y="841"/>
                </a:lnTo>
                <a:lnTo>
                  <a:pt x="38" y="833"/>
                </a:lnTo>
                <a:lnTo>
                  <a:pt x="42" y="823"/>
                </a:lnTo>
                <a:lnTo>
                  <a:pt x="48" y="815"/>
                </a:lnTo>
                <a:lnTo>
                  <a:pt x="54" y="807"/>
                </a:lnTo>
                <a:lnTo>
                  <a:pt x="62" y="800"/>
                </a:lnTo>
                <a:lnTo>
                  <a:pt x="68" y="792"/>
                </a:lnTo>
                <a:lnTo>
                  <a:pt x="74" y="784"/>
                </a:lnTo>
                <a:lnTo>
                  <a:pt x="81" y="778"/>
                </a:lnTo>
                <a:lnTo>
                  <a:pt x="89" y="770"/>
                </a:lnTo>
                <a:lnTo>
                  <a:pt x="97" y="764"/>
                </a:lnTo>
                <a:lnTo>
                  <a:pt x="105" y="758"/>
                </a:lnTo>
                <a:lnTo>
                  <a:pt x="113" y="752"/>
                </a:lnTo>
                <a:lnTo>
                  <a:pt x="121" y="746"/>
                </a:lnTo>
                <a:lnTo>
                  <a:pt x="131" y="742"/>
                </a:lnTo>
                <a:lnTo>
                  <a:pt x="139" y="738"/>
                </a:lnTo>
                <a:lnTo>
                  <a:pt x="149" y="734"/>
                </a:lnTo>
                <a:lnTo>
                  <a:pt x="157" y="728"/>
                </a:lnTo>
                <a:lnTo>
                  <a:pt x="169" y="726"/>
                </a:lnTo>
                <a:lnTo>
                  <a:pt x="177" y="722"/>
                </a:lnTo>
                <a:lnTo>
                  <a:pt x="187" y="720"/>
                </a:lnTo>
                <a:lnTo>
                  <a:pt x="191" y="708"/>
                </a:lnTo>
                <a:lnTo>
                  <a:pt x="197" y="698"/>
                </a:lnTo>
                <a:lnTo>
                  <a:pt x="203" y="686"/>
                </a:lnTo>
                <a:lnTo>
                  <a:pt x="209" y="676"/>
                </a:lnTo>
                <a:lnTo>
                  <a:pt x="215" y="668"/>
                </a:lnTo>
                <a:lnTo>
                  <a:pt x="221" y="656"/>
                </a:lnTo>
                <a:lnTo>
                  <a:pt x="227" y="648"/>
                </a:lnTo>
                <a:lnTo>
                  <a:pt x="234" y="638"/>
                </a:lnTo>
                <a:lnTo>
                  <a:pt x="242" y="628"/>
                </a:lnTo>
                <a:lnTo>
                  <a:pt x="250" y="621"/>
                </a:lnTo>
                <a:lnTo>
                  <a:pt x="258" y="611"/>
                </a:lnTo>
                <a:lnTo>
                  <a:pt x="266" y="603"/>
                </a:lnTo>
                <a:lnTo>
                  <a:pt x="274" y="595"/>
                </a:lnTo>
                <a:lnTo>
                  <a:pt x="284" y="587"/>
                </a:lnTo>
                <a:lnTo>
                  <a:pt x="292" y="581"/>
                </a:lnTo>
                <a:lnTo>
                  <a:pt x="302" y="573"/>
                </a:lnTo>
                <a:lnTo>
                  <a:pt x="310" y="565"/>
                </a:lnTo>
                <a:lnTo>
                  <a:pt x="320" y="559"/>
                </a:lnTo>
                <a:lnTo>
                  <a:pt x="332" y="551"/>
                </a:lnTo>
                <a:lnTo>
                  <a:pt x="342" y="545"/>
                </a:lnTo>
                <a:lnTo>
                  <a:pt x="352" y="539"/>
                </a:lnTo>
                <a:lnTo>
                  <a:pt x="362" y="535"/>
                </a:lnTo>
                <a:lnTo>
                  <a:pt x="374" y="529"/>
                </a:lnTo>
                <a:lnTo>
                  <a:pt x="384" y="525"/>
                </a:lnTo>
                <a:lnTo>
                  <a:pt x="395" y="521"/>
                </a:lnTo>
                <a:lnTo>
                  <a:pt x="407" y="517"/>
                </a:lnTo>
                <a:lnTo>
                  <a:pt x="417" y="513"/>
                </a:lnTo>
                <a:lnTo>
                  <a:pt x="429" y="509"/>
                </a:lnTo>
                <a:lnTo>
                  <a:pt x="441" y="505"/>
                </a:lnTo>
                <a:lnTo>
                  <a:pt x="453" y="503"/>
                </a:lnTo>
                <a:lnTo>
                  <a:pt x="465" y="501"/>
                </a:lnTo>
                <a:lnTo>
                  <a:pt x="477" y="499"/>
                </a:lnTo>
                <a:lnTo>
                  <a:pt x="479" y="487"/>
                </a:lnTo>
                <a:lnTo>
                  <a:pt x="479" y="473"/>
                </a:lnTo>
                <a:lnTo>
                  <a:pt x="481" y="461"/>
                </a:lnTo>
                <a:lnTo>
                  <a:pt x="483" y="447"/>
                </a:lnTo>
                <a:lnTo>
                  <a:pt x="483" y="436"/>
                </a:lnTo>
                <a:lnTo>
                  <a:pt x="487" y="424"/>
                </a:lnTo>
                <a:lnTo>
                  <a:pt x="489" y="410"/>
                </a:lnTo>
                <a:lnTo>
                  <a:pt x="491" y="398"/>
                </a:lnTo>
                <a:lnTo>
                  <a:pt x="495" y="386"/>
                </a:lnTo>
                <a:lnTo>
                  <a:pt x="499" y="374"/>
                </a:lnTo>
                <a:lnTo>
                  <a:pt x="501" y="362"/>
                </a:lnTo>
                <a:lnTo>
                  <a:pt x="507" y="350"/>
                </a:lnTo>
                <a:lnTo>
                  <a:pt x="511" y="338"/>
                </a:lnTo>
                <a:lnTo>
                  <a:pt x="515" y="326"/>
                </a:lnTo>
                <a:lnTo>
                  <a:pt x="519" y="314"/>
                </a:lnTo>
                <a:lnTo>
                  <a:pt x="525" y="304"/>
                </a:lnTo>
                <a:lnTo>
                  <a:pt x="531" y="292"/>
                </a:lnTo>
                <a:lnTo>
                  <a:pt x="537" y="282"/>
                </a:lnTo>
                <a:lnTo>
                  <a:pt x="543" y="270"/>
                </a:lnTo>
                <a:lnTo>
                  <a:pt x="548" y="259"/>
                </a:lnTo>
                <a:lnTo>
                  <a:pt x="554" y="249"/>
                </a:lnTo>
                <a:lnTo>
                  <a:pt x="560" y="239"/>
                </a:lnTo>
                <a:lnTo>
                  <a:pt x="566" y="229"/>
                </a:lnTo>
                <a:lnTo>
                  <a:pt x="574" y="219"/>
                </a:lnTo>
                <a:lnTo>
                  <a:pt x="582" y="209"/>
                </a:lnTo>
                <a:lnTo>
                  <a:pt x="588" y="199"/>
                </a:lnTo>
                <a:lnTo>
                  <a:pt x="596" y="189"/>
                </a:lnTo>
                <a:lnTo>
                  <a:pt x="604" y="181"/>
                </a:lnTo>
                <a:lnTo>
                  <a:pt x="612" y="171"/>
                </a:lnTo>
                <a:lnTo>
                  <a:pt x="620" y="161"/>
                </a:lnTo>
                <a:lnTo>
                  <a:pt x="638" y="145"/>
                </a:lnTo>
                <a:lnTo>
                  <a:pt x="656" y="129"/>
                </a:lnTo>
                <a:lnTo>
                  <a:pt x="666" y="119"/>
                </a:lnTo>
                <a:lnTo>
                  <a:pt x="676" y="113"/>
                </a:lnTo>
                <a:lnTo>
                  <a:pt x="686" y="105"/>
                </a:lnTo>
                <a:lnTo>
                  <a:pt x="696" y="97"/>
                </a:lnTo>
                <a:lnTo>
                  <a:pt x="705" y="92"/>
                </a:lnTo>
                <a:lnTo>
                  <a:pt x="715" y="84"/>
                </a:lnTo>
                <a:lnTo>
                  <a:pt x="725" y="78"/>
                </a:lnTo>
                <a:lnTo>
                  <a:pt x="737" y="72"/>
                </a:lnTo>
                <a:lnTo>
                  <a:pt x="747" y="66"/>
                </a:lnTo>
                <a:lnTo>
                  <a:pt x="759" y="60"/>
                </a:lnTo>
                <a:lnTo>
                  <a:pt x="769" y="54"/>
                </a:lnTo>
                <a:lnTo>
                  <a:pt x="781" y="48"/>
                </a:lnTo>
                <a:lnTo>
                  <a:pt x="793" y="44"/>
                </a:lnTo>
                <a:lnTo>
                  <a:pt x="803" y="38"/>
                </a:lnTo>
                <a:lnTo>
                  <a:pt x="815" y="34"/>
                </a:lnTo>
                <a:lnTo>
                  <a:pt x="827" y="30"/>
                </a:lnTo>
                <a:lnTo>
                  <a:pt x="839" y="26"/>
                </a:lnTo>
                <a:lnTo>
                  <a:pt x="851" y="22"/>
                </a:lnTo>
                <a:lnTo>
                  <a:pt x="864" y="18"/>
                </a:lnTo>
                <a:lnTo>
                  <a:pt x="876" y="16"/>
                </a:lnTo>
                <a:lnTo>
                  <a:pt x="888" y="12"/>
                </a:lnTo>
                <a:lnTo>
                  <a:pt x="900" y="10"/>
                </a:lnTo>
                <a:lnTo>
                  <a:pt x="914" y="8"/>
                </a:lnTo>
                <a:lnTo>
                  <a:pt x="926" y="6"/>
                </a:lnTo>
                <a:lnTo>
                  <a:pt x="940" y="4"/>
                </a:lnTo>
                <a:lnTo>
                  <a:pt x="952" y="2"/>
                </a:lnTo>
                <a:lnTo>
                  <a:pt x="964" y="2"/>
                </a:lnTo>
                <a:lnTo>
                  <a:pt x="978" y="0"/>
                </a:lnTo>
                <a:lnTo>
                  <a:pt x="992" y="0"/>
                </a:lnTo>
                <a:lnTo>
                  <a:pt x="1004" y="0"/>
                </a:lnTo>
                <a:lnTo>
                  <a:pt x="1023" y="0"/>
                </a:lnTo>
                <a:lnTo>
                  <a:pt x="1043" y="2"/>
                </a:lnTo>
                <a:lnTo>
                  <a:pt x="1061" y="2"/>
                </a:lnTo>
                <a:lnTo>
                  <a:pt x="1081" y="6"/>
                </a:lnTo>
                <a:lnTo>
                  <a:pt x="1099" y="8"/>
                </a:lnTo>
                <a:lnTo>
                  <a:pt x="1117" y="12"/>
                </a:lnTo>
                <a:lnTo>
                  <a:pt x="1135" y="16"/>
                </a:lnTo>
                <a:lnTo>
                  <a:pt x="1153" y="22"/>
                </a:lnTo>
                <a:lnTo>
                  <a:pt x="1171" y="28"/>
                </a:lnTo>
                <a:lnTo>
                  <a:pt x="1188" y="34"/>
                </a:lnTo>
                <a:lnTo>
                  <a:pt x="1204" y="40"/>
                </a:lnTo>
                <a:lnTo>
                  <a:pt x="1222" y="48"/>
                </a:lnTo>
                <a:lnTo>
                  <a:pt x="1238" y="56"/>
                </a:lnTo>
                <a:lnTo>
                  <a:pt x="1256" y="64"/>
                </a:lnTo>
                <a:lnTo>
                  <a:pt x="1272" y="74"/>
                </a:lnTo>
                <a:lnTo>
                  <a:pt x="1286" y="84"/>
                </a:lnTo>
                <a:lnTo>
                  <a:pt x="1302" y="93"/>
                </a:lnTo>
                <a:lnTo>
                  <a:pt x="1318" y="103"/>
                </a:lnTo>
                <a:lnTo>
                  <a:pt x="1332" y="115"/>
                </a:lnTo>
                <a:lnTo>
                  <a:pt x="1345" y="127"/>
                </a:lnTo>
                <a:lnTo>
                  <a:pt x="1361" y="139"/>
                </a:lnTo>
                <a:lnTo>
                  <a:pt x="1373" y="151"/>
                </a:lnTo>
                <a:lnTo>
                  <a:pt x="1387" y="165"/>
                </a:lnTo>
                <a:lnTo>
                  <a:pt x="1399" y="177"/>
                </a:lnTo>
                <a:lnTo>
                  <a:pt x="1411" y="193"/>
                </a:lnTo>
                <a:lnTo>
                  <a:pt x="1423" y="207"/>
                </a:lnTo>
                <a:lnTo>
                  <a:pt x="1435" y="221"/>
                </a:lnTo>
                <a:lnTo>
                  <a:pt x="1445" y="237"/>
                </a:lnTo>
                <a:lnTo>
                  <a:pt x="1455" y="253"/>
                </a:lnTo>
                <a:lnTo>
                  <a:pt x="1465" y="269"/>
                </a:lnTo>
                <a:lnTo>
                  <a:pt x="1473" y="284"/>
                </a:lnTo>
                <a:lnTo>
                  <a:pt x="1483" y="302"/>
                </a:lnTo>
                <a:lnTo>
                  <a:pt x="1494" y="294"/>
                </a:lnTo>
                <a:lnTo>
                  <a:pt x="1506" y="288"/>
                </a:lnTo>
                <a:lnTo>
                  <a:pt x="1520" y="282"/>
                </a:lnTo>
                <a:lnTo>
                  <a:pt x="1534" y="276"/>
                </a:lnTo>
                <a:lnTo>
                  <a:pt x="1548" y="270"/>
                </a:lnTo>
                <a:lnTo>
                  <a:pt x="1562" y="267"/>
                </a:lnTo>
                <a:lnTo>
                  <a:pt x="1578" y="261"/>
                </a:lnTo>
                <a:lnTo>
                  <a:pt x="1592" y="257"/>
                </a:lnTo>
                <a:lnTo>
                  <a:pt x="1606" y="253"/>
                </a:lnTo>
                <a:lnTo>
                  <a:pt x="1622" y="251"/>
                </a:lnTo>
                <a:lnTo>
                  <a:pt x="1636" y="247"/>
                </a:lnTo>
                <a:lnTo>
                  <a:pt x="1652" y="247"/>
                </a:lnTo>
                <a:lnTo>
                  <a:pt x="1667" y="243"/>
                </a:lnTo>
                <a:lnTo>
                  <a:pt x="1683" y="243"/>
                </a:lnTo>
                <a:lnTo>
                  <a:pt x="1697" y="241"/>
                </a:lnTo>
                <a:lnTo>
                  <a:pt x="1713" y="241"/>
                </a:lnTo>
                <a:lnTo>
                  <a:pt x="1725" y="241"/>
                </a:lnTo>
                <a:lnTo>
                  <a:pt x="1737" y="243"/>
                </a:lnTo>
                <a:lnTo>
                  <a:pt x="1749" y="243"/>
                </a:lnTo>
                <a:lnTo>
                  <a:pt x="1761" y="245"/>
                </a:lnTo>
                <a:lnTo>
                  <a:pt x="1775" y="245"/>
                </a:lnTo>
                <a:lnTo>
                  <a:pt x="1787" y="247"/>
                </a:lnTo>
                <a:lnTo>
                  <a:pt x="1799" y="249"/>
                </a:lnTo>
                <a:lnTo>
                  <a:pt x="1809" y="251"/>
                </a:lnTo>
                <a:lnTo>
                  <a:pt x="1820" y="255"/>
                </a:lnTo>
                <a:lnTo>
                  <a:pt x="1832" y="257"/>
                </a:lnTo>
                <a:lnTo>
                  <a:pt x="1844" y="261"/>
                </a:lnTo>
                <a:lnTo>
                  <a:pt x="1856" y="265"/>
                </a:lnTo>
                <a:lnTo>
                  <a:pt x="1866" y="267"/>
                </a:lnTo>
                <a:lnTo>
                  <a:pt x="1878" y="270"/>
                </a:lnTo>
                <a:lnTo>
                  <a:pt x="1888" y="276"/>
                </a:lnTo>
                <a:lnTo>
                  <a:pt x="1900" y="280"/>
                </a:lnTo>
                <a:lnTo>
                  <a:pt x="1910" y="284"/>
                </a:lnTo>
                <a:lnTo>
                  <a:pt x="1922" y="290"/>
                </a:lnTo>
                <a:lnTo>
                  <a:pt x="1932" y="294"/>
                </a:lnTo>
                <a:lnTo>
                  <a:pt x="1942" y="300"/>
                </a:lnTo>
                <a:lnTo>
                  <a:pt x="1952" y="306"/>
                </a:lnTo>
                <a:lnTo>
                  <a:pt x="1962" y="312"/>
                </a:lnTo>
                <a:lnTo>
                  <a:pt x="1971" y="318"/>
                </a:lnTo>
                <a:lnTo>
                  <a:pt x="1981" y="324"/>
                </a:lnTo>
                <a:lnTo>
                  <a:pt x="1991" y="332"/>
                </a:lnTo>
                <a:lnTo>
                  <a:pt x="1999" y="338"/>
                </a:lnTo>
                <a:lnTo>
                  <a:pt x="2009" y="346"/>
                </a:lnTo>
                <a:lnTo>
                  <a:pt x="2019" y="352"/>
                </a:lnTo>
                <a:lnTo>
                  <a:pt x="2037" y="368"/>
                </a:lnTo>
                <a:lnTo>
                  <a:pt x="2053" y="384"/>
                </a:lnTo>
                <a:lnTo>
                  <a:pt x="2069" y="402"/>
                </a:lnTo>
                <a:lnTo>
                  <a:pt x="2085" y="418"/>
                </a:lnTo>
                <a:lnTo>
                  <a:pt x="2093" y="428"/>
                </a:lnTo>
                <a:lnTo>
                  <a:pt x="2099" y="438"/>
                </a:lnTo>
                <a:lnTo>
                  <a:pt x="2107" y="446"/>
                </a:lnTo>
                <a:lnTo>
                  <a:pt x="2113" y="455"/>
                </a:lnTo>
                <a:lnTo>
                  <a:pt x="2119" y="465"/>
                </a:lnTo>
                <a:lnTo>
                  <a:pt x="2125" y="475"/>
                </a:lnTo>
                <a:lnTo>
                  <a:pt x="2130" y="485"/>
                </a:lnTo>
                <a:lnTo>
                  <a:pt x="2136" y="495"/>
                </a:lnTo>
                <a:lnTo>
                  <a:pt x="2142" y="505"/>
                </a:lnTo>
                <a:lnTo>
                  <a:pt x="2148" y="517"/>
                </a:lnTo>
                <a:lnTo>
                  <a:pt x="2152" y="527"/>
                </a:lnTo>
                <a:lnTo>
                  <a:pt x="2156" y="539"/>
                </a:lnTo>
                <a:lnTo>
                  <a:pt x="2162" y="549"/>
                </a:lnTo>
                <a:lnTo>
                  <a:pt x="2166" y="559"/>
                </a:lnTo>
                <a:lnTo>
                  <a:pt x="2170" y="571"/>
                </a:lnTo>
                <a:lnTo>
                  <a:pt x="2174" y="583"/>
                </a:lnTo>
                <a:lnTo>
                  <a:pt x="2178" y="593"/>
                </a:lnTo>
                <a:lnTo>
                  <a:pt x="2180" y="605"/>
                </a:lnTo>
                <a:lnTo>
                  <a:pt x="2184" y="617"/>
                </a:lnTo>
                <a:lnTo>
                  <a:pt x="2186" y="628"/>
                </a:lnTo>
                <a:lnTo>
                  <a:pt x="2188" y="640"/>
                </a:lnTo>
                <a:lnTo>
                  <a:pt x="2190" y="652"/>
                </a:lnTo>
                <a:lnTo>
                  <a:pt x="2192" y="664"/>
                </a:lnTo>
                <a:lnTo>
                  <a:pt x="2192" y="676"/>
                </a:lnTo>
                <a:lnTo>
                  <a:pt x="2194" y="688"/>
                </a:lnTo>
                <a:lnTo>
                  <a:pt x="2196" y="700"/>
                </a:lnTo>
                <a:lnTo>
                  <a:pt x="2196" y="712"/>
                </a:lnTo>
                <a:lnTo>
                  <a:pt x="2196" y="724"/>
                </a:lnTo>
                <a:lnTo>
                  <a:pt x="2196" y="738"/>
                </a:lnTo>
                <a:lnTo>
                  <a:pt x="2196" y="750"/>
                </a:lnTo>
                <a:lnTo>
                  <a:pt x="2194" y="762"/>
                </a:lnTo>
                <a:lnTo>
                  <a:pt x="2194" y="774"/>
                </a:lnTo>
                <a:lnTo>
                  <a:pt x="2192" y="786"/>
                </a:lnTo>
                <a:lnTo>
                  <a:pt x="2190" y="798"/>
                </a:lnTo>
                <a:lnTo>
                  <a:pt x="2188" y="811"/>
                </a:lnTo>
                <a:lnTo>
                  <a:pt x="2186" y="823"/>
                </a:lnTo>
                <a:lnTo>
                  <a:pt x="2184" y="833"/>
                </a:lnTo>
                <a:lnTo>
                  <a:pt x="2180" y="845"/>
                </a:lnTo>
                <a:lnTo>
                  <a:pt x="2178" y="857"/>
                </a:lnTo>
                <a:lnTo>
                  <a:pt x="2174" y="869"/>
                </a:lnTo>
                <a:lnTo>
                  <a:pt x="2170" y="881"/>
                </a:lnTo>
                <a:lnTo>
                  <a:pt x="2166" y="891"/>
                </a:lnTo>
                <a:lnTo>
                  <a:pt x="2162" y="903"/>
                </a:lnTo>
                <a:lnTo>
                  <a:pt x="2156" y="915"/>
                </a:lnTo>
                <a:lnTo>
                  <a:pt x="2152" y="925"/>
                </a:lnTo>
                <a:lnTo>
                  <a:pt x="2148" y="935"/>
                </a:lnTo>
                <a:lnTo>
                  <a:pt x="2142" y="945"/>
                </a:lnTo>
                <a:lnTo>
                  <a:pt x="2136" y="955"/>
                </a:lnTo>
                <a:lnTo>
                  <a:pt x="2130" y="967"/>
                </a:lnTo>
                <a:lnTo>
                  <a:pt x="2125" y="977"/>
                </a:lnTo>
                <a:lnTo>
                  <a:pt x="2119" y="986"/>
                </a:lnTo>
                <a:lnTo>
                  <a:pt x="2113" y="996"/>
                </a:lnTo>
                <a:lnTo>
                  <a:pt x="2107" y="1004"/>
                </a:lnTo>
                <a:lnTo>
                  <a:pt x="2099" y="1014"/>
                </a:lnTo>
                <a:lnTo>
                  <a:pt x="2093" y="1024"/>
                </a:lnTo>
                <a:lnTo>
                  <a:pt x="2085" y="1032"/>
                </a:lnTo>
                <a:lnTo>
                  <a:pt x="2069" y="1050"/>
                </a:lnTo>
                <a:lnTo>
                  <a:pt x="2053" y="1066"/>
                </a:lnTo>
                <a:lnTo>
                  <a:pt x="2037" y="1084"/>
                </a:lnTo>
                <a:lnTo>
                  <a:pt x="2019" y="1098"/>
                </a:lnTo>
                <a:lnTo>
                  <a:pt x="2009" y="1106"/>
                </a:lnTo>
                <a:lnTo>
                  <a:pt x="1999" y="1112"/>
                </a:lnTo>
                <a:lnTo>
                  <a:pt x="1991" y="1120"/>
                </a:lnTo>
                <a:lnTo>
                  <a:pt x="1981" y="1126"/>
                </a:lnTo>
                <a:lnTo>
                  <a:pt x="1971" y="1132"/>
                </a:lnTo>
                <a:lnTo>
                  <a:pt x="1962" y="1138"/>
                </a:lnTo>
                <a:lnTo>
                  <a:pt x="1952" y="1144"/>
                </a:lnTo>
                <a:lnTo>
                  <a:pt x="1942" y="1150"/>
                </a:lnTo>
                <a:lnTo>
                  <a:pt x="1932" y="1155"/>
                </a:lnTo>
                <a:lnTo>
                  <a:pt x="1922" y="1159"/>
                </a:lnTo>
                <a:lnTo>
                  <a:pt x="1910" y="1165"/>
                </a:lnTo>
                <a:lnTo>
                  <a:pt x="1900" y="1169"/>
                </a:lnTo>
                <a:lnTo>
                  <a:pt x="1888" y="1173"/>
                </a:lnTo>
                <a:lnTo>
                  <a:pt x="1878" y="1177"/>
                </a:lnTo>
                <a:lnTo>
                  <a:pt x="1866" y="1183"/>
                </a:lnTo>
                <a:lnTo>
                  <a:pt x="1856" y="1185"/>
                </a:lnTo>
                <a:lnTo>
                  <a:pt x="1844" y="1189"/>
                </a:lnTo>
                <a:lnTo>
                  <a:pt x="1832" y="1193"/>
                </a:lnTo>
                <a:lnTo>
                  <a:pt x="1820" y="1195"/>
                </a:lnTo>
                <a:lnTo>
                  <a:pt x="1809" y="1197"/>
                </a:lnTo>
                <a:lnTo>
                  <a:pt x="1799" y="1201"/>
                </a:lnTo>
                <a:lnTo>
                  <a:pt x="1787" y="1201"/>
                </a:lnTo>
                <a:lnTo>
                  <a:pt x="1775" y="1203"/>
                </a:lnTo>
                <a:lnTo>
                  <a:pt x="1761" y="1205"/>
                </a:lnTo>
                <a:lnTo>
                  <a:pt x="1749" y="1207"/>
                </a:lnTo>
                <a:lnTo>
                  <a:pt x="1737" y="1207"/>
                </a:lnTo>
                <a:lnTo>
                  <a:pt x="1725" y="1207"/>
                </a:lnTo>
                <a:lnTo>
                  <a:pt x="1713" y="1207"/>
                </a:lnTo>
                <a:lnTo>
                  <a:pt x="1713" y="1207"/>
                </a:lnTo>
                <a:lnTo>
                  <a:pt x="1713" y="120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reeform 48">
            <a:extLst>
              <a:ext uri="{FF2B5EF4-FFF2-40B4-BE49-F238E27FC236}">
                <a16:creationId xmlns:a16="http://schemas.microsoft.com/office/drawing/2014/main" id="{C70A02FB-6C84-45BF-8CE4-B0C934B2691D}"/>
              </a:ext>
            </a:extLst>
          </p:cNvPr>
          <p:cNvSpPr>
            <a:spLocks/>
          </p:cNvSpPr>
          <p:nvPr/>
        </p:nvSpPr>
        <p:spPr bwMode="auto">
          <a:xfrm>
            <a:off x="1399129" y="1727695"/>
            <a:ext cx="741363" cy="258818"/>
          </a:xfrm>
          <a:custGeom>
            <a:avLst/>
            <a:gdLst>
              <a:gd name="T0" fmla="*/ 462 w 467"/>
              <a:gd name="T1" fmla="*/ 187 h 217"/>
              <a:gd name="T2" fmla="*/ 454 w 467"/>
              <a:gd name="T3" fmla="*/ 181 h 217"/>
              <a:gd name="T4" fmla="*/ 432 w 467"/>
              <a:gd name="T5" fmla="*/ 24 h 217"/>
              <a:gd name="T6" fmla="*/ 428 w 467"/>
              <a:gd name="T7" fmla="*/ 10 h 217"/>
              <a:gd name="T8" fmla="*/ 416 w 467"/>
              <a:gd name="T9" fmla="*/ 0 h 217"/>
              <a:gd name="T10" fmla="*/ 368 w 467"/>
              <a:gd name="T11" fmla="*/ 0 h 217"/>
              <a:gd name="T12" fmla="*/ 352 w 467"/>
              <a:gd name="T13" fmla="*/ 2 h 217"/>
              <a:gd name="T14" fmla="*/ 344 w 467"/>
              <a:gd name="T15" fmla="*/ 14 h 217"/>
              <a:gd name="T16" fmla="*/ 342 w 467"/>
              <a:gd name="T17" fmla="*/ 181 h 217"/>
              <a:gd name="T18" fmla="*/ 295 w 467"/>
              <a:gd name="T19" fmla="*/ 46 h 217"/>
              <a:gd name="T20" fmla="*/ 289 w 467"/>
              <a:gd name="T21" fmla="*/ 32 h 217"/>
              <a:gd name="T22" fmla="*/ 275 w 467"/>
              <a:gd name="T23" fmla="*/ 26 h 217"/>
              <a:gd name="T24" fmla="*/ 225 w 467"/>
              <a:gd name="T25" fmla="*/ 26 h 217"/>
              <a:gd name="T26" fmla="*/ 213 w 467"/>
              <a:gd name="T27" fmla="*/ 32 h 217"/>
              <a:gd name="T28" fmla="*/ 205 w 467"/>
              <a:gd name="T29" fmla="*/ 46 h 217"/>
              <a:gd name="T30" fmla="*/ 159 w 467"/>
              <a:gd name="T31" fmla="*/ 181 h 217"/>
              <a:gd name="T32" fmla="*/ 157 w 467"/>
              <a:gd name="T33" fmla="*/ 88 h 217"/>
              <a:gd name="T34" fmla="*/ 148 w 467"/>
              <a:gd name="T35" fmla="*/ 76 h 217"/>
              <a:gd name="T36" fmla="*/ 136 w 467"/>
              <a:gd name="T37" fmla="*/ 72 h 217"/>
              <a:gd name="T38" fmla="*/ 86 w 467"/>
              <a:gd name="T39" fmla="*/ 76 h 217"/>
              <a:gd name="T40" fmla="*/ 74 w 467"/>
              <a:gd name="T41" fmla="*/ 84 h 217"/>
              <a:gd name="T42" fmla="*/ 70 w 467"/>
              <a:gd name="T43" fmla="*/ 97 h 217"/>
              <a:gd name="T44" fmla="*/ 14 w 467"/>
              <a:gd name="T45" fmla="*/ 181 h 217"/>
              <a:gd name="T46" fmla="*/ 6 w 467"/>
              <a:gd name="T47" fmla="*/ 187 h 217"/>
              <a:gd name="T48" fmla="*/ 0 w 467"/>
              <a:gd name="T49" fmla="*/ 195 h 217"/>
              <a:gd name="T50" fmla="*/ 0 w 467"/>
              <a:gd name="T51" fmla="*/ 207 h 217"/>
              <a:gd name="T52" fmla="*/ 8 w 467"/>
              <a:gd name="T53" fmla="*/ 215 h 217"/>
              <a:gd name="T54" fmla="*/ 18 w 467"/>
              <a:gd name="T55" fmla="*/ 217 h 217"/>
              <a:gd name="T56" fmla="*/ 94 w 467"/>
              <a:gd name="T57" fmla="*/ 217 h 217"/>
              <a:gd name="T58" fmla="*/ 102 w 467"/>
              <a:gd name="T59" fmla="*/ 209 h 217"/>
              <a:gd name="T60" fmla="*/ 106 w 467"/>
              <a:gd name="T61" fmla="*/ 199 h 217"/>
              <a:gd name="T62" fmla="*/ 124 w 467"/>
              <a:gd name="T63" fmla="*/ 199 h 217"/>
              <a:gd name="T64" fmla="*/ 128 w 467"/>
              <a:gd name="T65" fmla="*/ 209 h 217"/>
              <a:gd name="T66" fmla="*/ 136 w 467"/>
              <a:gd name="T67" fmla="*/ 217 h 217"/>
              <a:gd name="T68" fmla="*/ 223 w 467"/>
              <a:gd name="T69" fmla="*/ 217 h 217"/>
              <a:gd name="T70" fmla="*/ 233 w 467"/>
              <a:gd name="T71" fmla="*/ 215 h 217"/>
              <a:gd name="T72" fmla="*/ 241 w 467"/>
              <a:gd name="T73" fmla="*/ 207 h 217"/>
              <a:gd name="T74" fmla="*/ 241 w 467"/>
              <a:gd name="T75" fmla="*/ 60 h 217"/>
              <a:gd name="T76" fmla="*/ 261 w 467"/>
              <a:gd name="T77" fmla="*/ 203 h 217"/>
              <a:gd name="T78" fmla="*/ 265 w 467"/>
              <a:gd name="T79" fmla="*/ 211 h 217"/>
              <a:gd name="T80" fmla="*/ 275 w 467"/>
              <a:gd name="T81" fmla="*/ 217 h 217"/>
              <a:gd name="T82" fmla="*/ 362 w 467"/>
              <a:gd name="T83" fmla="*/ 217 h 217"/>
              <a:gd name="T84" fmla="*/ 372 w 467"/>
              <a:gd name="T85" fmla="*/ 211 h 217"/>
              <a:gd name="T86" fmla="*/ 376 w 467"/>
              <a:gd name="T87" fmla="*/ 203 h 217"/>
              <a:gd name="T88" fmla="*/ 396 w 467"/>
              <a:gd name="T89" fmla="*/ 34 h 217"/>
              <a:gd name="T90" fmla="*/ 398 w 467"/>
              <a:gd name="T91" fmla="*/ 207 h 217"/>
              <a:gd name="T92" fmla="*/ 404 w 467"/>
              <a:gd name="T93" fmla="*/ 215 h 217"/>
              <a:gd name="T94" fmla="*/ 416 w 467"/>
              <a:gd name="T95" fmla="*/ 217 h 217"/>
              <a:gd name="T96" fmla="*/ 456 w 467"/>
              <a:gd name="T97" fmla="*/ 217 h 217"/>
              <a:gd name="T98" fmla="*/ 464 w 467"/>
              <a:gd name="T99" fmla="*/ 209 h 217"/>
              <a:gd name="T100" fmla="*/ 467 w 467"/>
              <a:gd name="T101" fmla="*/ 19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7" h="217">
                <a:moveTo>
                  <a:pt x="465" y="193"/>
                </a:moveTo>
                <a:lnTo>
                  <a:pt x="464" y="189"/>
                </a:lnTo>
                <a:lnTo>
                  <a:pt x="462" y="187"/>
                </a:lnTo>
                <a:lnTo>
                  <a:pt x="460" y="185"/>
                </a:lnTo>
                <a:lnTo>
                  <a:pt x="456" y="183"/>
                </a:lnTo>
                <a:lnTo>
                  <a:pt x="454" y="181"/>
                </a:lnTo>
                <a:lnTo>
                  <a:pt x="450" y="181"/>
                </a:lnTo>
                <a:lnTo>
                  <a:pt x="432" y="181"/>
                </a:lnTo>
                <a:lnTo>
                  <a:pt x="432" y="24"/>
                </a:lnTo>
                <a:lnTo>
                  <a:pt x="432" y="18"/>
                </a:lnTo>
                <a:lnTo>
                  <a:pt x="430" y="14"/>
                </a:lnTo>
                <a:lnTo>
                  <a:pt x="428" y="10"/>
                </a:lnTo>
                <a:lnTo>
                  <a:pt x="426" y="6"/>
                </a:lnTo>
                <a:lnTo>
                  <a:pt x="422" y="2"/>
                </a:lnTo>
                <a:lnTo>
                  <a:pt x="416" y="0"/>
                </a:lnTo>
                <a:lnTo>
                  <a:pt x="412" y="0"/>
                </a:lnTo>
                <a:lnTo>
                  <a:pt x="406" y="0"/>
                </a:lnTo>
                <a:lnTo>
                  <a:pt x="368" y="0"/>
                </a:lnTo>
                <a:lnTo>
                  <a:pt x="362" y="0"/>
                </a:lnTo>
                <a:lnTo>
                  <a:pt x="356" y="0"/>
                </a:lnTo>
                <a:lnTo>
                  <a:pt x="352" y="2"/>
                </a:lnTo>
                <a:lnTo>
                  <a:pt x="350" y="6"/>
                </a:lnTo>
                <a:lnTo>
                  <a:pt x="346" y="10"/>
                </a:lnTo>
                <a:lnTo>
                  <a:pt x="344" y="14"/>
                </a:lnTo>
                <a:lnTo>
                  <a:pt x="342" y="18"/>
                </a:lnTo>
                <a:lnTo>
                  <a:pt x="342" y="24"/>
                </a:lnTo>
                <a:lnTo>
                  <a:pt x="342" y="181"/>
                </a:lnTo>
                <a:lnTo>
                  <a:pt x="297" y="181"/>
                </a:lnTo>
                <a:lnTo>
                  <a:pt x="297" y="50"/>
                </a:lnTo>
                <a:lnTo>
                  <a:pt x="295" y="46"/>
                </a:lnTo>
                <a:lnTo>
                  <a:pt x="293" y="40"/>
                </a:lnTo>
                <a:lnTo>
                  <a:pt x="293" y="36"/>
                </a:lnTo>
                <a:lnTo>
                  <a:pt x="289" y="32"/>
                </a:lnTo>
                <a:lnTo>
                  <a:pt x="285" y="28"/>
                </a:lnTo>
                <a:lnTo>
                  <a:pt x="281" y="26"/>
                </a:lnTo>
                <a:lnTo>
                  <a:pt x="275" y="26"/>
                </a:lnTo>
                <a:lnTo>
                  <a:pt x="271" y="24"/>
                </a:lnTo>
                <a:lnTo>
                  <a:pt x="231" y="24"/>
                </a:lnTo>
                <a:lnTo>
                  <a:pt x="225" y="26"/>
                </a:lnTo>
                <a:lnTo>
                  <a:pt x="221" y="26"/>
                </a:lnTo>
                <a:lnTo>
                  <a:pt x="217" y="28"/>
                </a:lnTo>
                <a:lnTo>
                  <a:pt x="213" y="32"/>
                </a:lnTo>
                <a:lnTo>
                  <a:pt x="211" y="36"/>
                </a:lnTo>
                <a:lnTo>
                  <a:pt x="207" y="40"/>
                </a:lnTo>
                <a:lnTo>
                  <a:pt x="205" y="46"/>
                </a:lnTo>
                <a:lnTo>
                  <a:pt x="205" y="50"/>
                </a:lnTo>
                <a:lnTo>
                  <a:pt x="205" y="181"/>
                </a:lnTo>
                <a:lnTo>
                  <a:pt x="159" y="181"/>
                </a:lnTo>
                <a:lnTo>
                  <a:pt x="159" y="97"/>
                </a:lnTo>
                <a:lnTo>
                  <a:pt x="159" y="94"/>
                </a:lnTo>
                <a:lnTo>
                  <a:pt x="157" y="88"/>
                </a:lnTo>
                <a:lnTo>
                  <a:pt x="155" y="84"/>
                </a:lnTo>
                <a:lnTo>
                  <a:pt x="151" y="80"/>
                </a:lnTo>
                <a:lnTo>
                  <a:pt x="148" y="76"/>
                </a:lnTo>
                <a:lnTo>
                  <a:pt x="144" y="76"/>
                </a:lnTo>
                <a:lnTo>
                  <a:pt x="140" y="72"/>
                </a:lnTo>
                <a:lnTo>
                  <a:pt x="136" y="72"/>
                </a:lnTo>
                <a:lnTo>
                  <a:pt x="94" y="72"/>
                </a:lnTo>
                <a:lnTo>
                  <a:pt x="90" y="72"/>
                </a:lnTo>
                <a:lnTo>
                  <a:pt x="86" y="76"/>
                </a:lnTo>
                <a:lnTo>
                  <a:pt x="80" y="76"/>
                </a:lnTo>
                <a:lnTo>
                  <a:pt x="76" y="80"/>
                </a:lnTo>
                <a:lnTo>
                  <a:pt x="74" y="84"/>
                </a:lnTo>
                <a:lnTo>
                  <a:pt x="72" y="88"/>
                </a:lnTo>
                <a:lnTo>
                  <a:pt x="70" y="94"/>
                </a:lnTo>
                <a:lnTo>
                  <a:pt x="70" y="97"/>
                </a:lnTo>
                <a:lnTo>
                  <a:pt x="70" y="181"/>
                </a:lnTo>
                <a:lnTo>
                  <a:pt x="18" y="181"/>
                </a:lnTo>
                <a:lnTo>
                  <a:pt x="14" y="181"/>
                </a:lnTo>
                <a:lnTo>
                  <a:pt x="10" y="183"/>
                </a:lnTo>
                <a:lnTo>
                  <a:pt x="8" y="185"/>
                </a:lnTo>
                <a:lnTo>
                  <a:pt x="6" y="187"/>
                </a:lnTo>
                <a:lnTo>
                  <a:pt x="4" y="189"/>
                </a:lnTo>
                <a:lnTo>
                  <a:pt x="0" y="193"/>
                </a:lnTo>
                <a:lnTo>
                  <a:pt x="0" y="195"/>
                </a:lnTo>
                <a:lnTo>
                  <a:pt x="0" y="199"/>
                </a:lnTo>
                <a:lnTo>
                  <a:pt x="0" y="203"/>
                </a:lnTo>
                <a:lnTo>
                  <a:pt x="0" y="207"/>
                </a:lnTo>
                <a:lnTo>
                  <a:pt x="4" y="209"/>
                </a:lnTo>
                <a:lnTo>
                  <a:pt x="6" y="211"/>
                </a:lnTo>
                <a:lnTo>
                  <a:pt x="8" y="215"/>
                </a:lnTo>
                <a:lnTo>
                  <a:pt x="10" y="217"/>
                </a:lnTo>
                <a:lnTo>
                  <a:pt x="14" y="217"/>
                </a:lnTo>
                <a:lnTo>
                  <a:pt x="18" y="217"/>
                </a:lnTo>
                <a:lnTo>
                  <a:pt x="88" y="217"/>
                </a:lnTo>
                <a:lnTo>
                  <a:pt x="90" y="217"/>
                </a:lnTo>
                <a:lnTo>
                  <a:pt x="94" y="217"/>
                </a:lnTo>
                <a:lnTo>
                  <a:pt x="98" y="215"/>
                </a:lnTo>
                <a:lnTo>
                  <a:pt x="100" y="211"/>
                </a:lnTo>
                <a:lnTo>
                  <a:pt x="102" y="209"/>
                </a:lnTo>
                <a:lnTo>
                  <a:pt x="104" y="207"/>
                </a:lnTo>
                <a:lnTo>
                  <a:pt x="106" y="203"/>
                </a:lnTo>
                <a:lnTo>
                  <a:pt x="106" y="199"/>
                </a:lnTo>
                <a:lnTo>
                  <a:pt x="106" y="107"/>
                </a:lnTo>
                <a:lnTo>
                  <a:pt x="124" y="107"/>
                </a:lnTo>
                <a:lnTo>
                  <a:pt x="124" y="199"/>
                </a:lnTo>
                <a:lnTo>
                  <a:pt x="124" y="203"/>
                </a:lnTo>
                <a:lnTo>
                  <a:pt x="126" y="207"/>
                </a:lnTo>
                <a:lnTo>
                  <a:pt x="128" y="209"/>
                </a:lnTo>
                <a:lnTo>
                  <a:pt x="130" y="211"/>
                </a:lnTo>
                <a:lnTo>
                  <a:pt x="132" y="215"/>
                </a:lnTo>
                <a:lnTo>
                  <a:pt x="136" y="217"/>
                </a:lnTo>
                <a:lnTo>
                  <a:pt x="140" y="217"/>
                </a:lnTo>
                <a:lnTo>
                  <a:pt x="142" y="217"/>
                </a:lnTo>
                <a:lnTo>
                  <a:pt x="223" y="217"/>
                </a:lnTo>
                <a:lnTo>
                  <a:pt x="227" y="217"/>
                </a:lnTo>
                <a:lnTo>
                  <a:pt x="231" y="217"/>
                </a:lnTo>
                <a:lnTo>
                  <a:pt x="233" y="215"/>
                </a:lnTo>
                <a:lnTo>
                  <a:pt x="235" y="211"/>
                </a:lnTo>
                <a:lnTo>
                  <a:pt x="239" y="209"/>
                </a:lnTo>
                <a:lnTo>
                  <a:pt x="241" y="207"/>
                </a:lnTo>
                <a:lnTo>
                  <a:pt x="241" y="203"/>
                </a:lnTo>
                <a:lnTo>
                  <a:pt x="241" y="199"/>
                </a:lnTo>
                <a:lnTo>
                  <a:pt x="241" y="60"/>
                </a:lnTo>
                <a:lnTo>
                  <a:pt x="261" y="60"/>
                </a:lnTo>
                <a:lnTo>
                  <a:pt x="261" y="199"/>
                </a:lnTo>
                <a:lnTo>
                  <a:pt x="261" y="203"/>
                </a:lnTo>
                <a:lnTo>
                  <a:pt x="263" y="207"/>
                </a:lnTo>
                <a:lnTo>
                  <a:pt x="263" y="209"/>
                </a:lnTo>
                <a:lnTo>
                  <a:pt x="265" y="211"/>
                </a:lnTo>
                <a:lnTo>
                  <a:pt x="269" y="215"/>
                </a:lnTo>
                <a:lnTo>
                  <a:pt x="271" y="217"/>
                </a:lnTo>
                <a:lnTo>
                  <a:pt x="275" y="217"/>
                </a:lnTo>
                <a:lnTo>
                  <a:pt x="279" y="217"/>
                </a:lnTo>
                <a:lnTo>
                  <a:pt x="358" y="217"/>
                </a:lnTo>
                <a:lnTo>
                  <a:pt x="362" y="217"/>
                </a:lnTo>
                <a:lnTo>
                  <a:pt x="366" y="217"/>
                </a:lnTo>
                <a:lnTo>
                  <a:pt x="368" y="215"/>
                </a:lnTo>
                <a:lnTo>
                  <a:pt x="372" y="211"/>
                </a:lnTo>
                <a:lnTo>
                  <a:pt x="374" y="209"/>
                </a:lnTo>
                <a:lnTo>
                  <a:pt x="376" y="207"/>
                </a:lnTo>
                <a:lnTo>
                  <a:pt x="376" y="203"/>
                </a:lnTo>
                <a:lnTo>
                  <a:pt x="378" y="199"/>
                </a:lnTo>
                <a:lnTo>
                  <a:pt x="378" y="34"/>
                </a:lnTo>
                <a:lnTo>
                  <a:pt x="396" y="34"/>
                </a:lnTo>
                <a:lnTo>
                  <a:pt x="396" y="199"/>
                </a:lnTo>
                <a:lnTo>
                  <a:pt x="398" y="203"/>
                </a:lnTo>
                <a:lnTo>
                  <a:pt x="398" y="207"/>
                </a:lnTo>
                <a:lnTo>
                  <a:pt x="400" y="209"/>
                </a:lnTo>
                <a:lnTo>
                  <a:pt x="402" y="211"/>
                </a:lnTo>
                <a:lnTo>
                  <a:pt x="404" y="215"/>
                </a:lnTo>
                <a:lnTo>
                  <a:pt x="408" y="217"/>
                </a:lnTo>
                <a:lnTo>
                  <a:pt x="410" y="217"/>
                </a:lnTo>
                <a:lnTo>
                  <a:pt x="416" y="217"/>
                </a:lnTo>
                <a:lnTo>
                  <a:pt x="450" y="217"/>
                </a:lnTo>
                <a:lnTo>
                  <a:pt x="454" y="217"/>
                </a:lnTo>
                <a:lnTo>
                  <a:pt x="456" y="217"/>
                </a:lnTo>
                <a:lnTo>
                  <a:pt x="460" y="215"/>
                </a:lnTo>
                <a:lnTo>
                  <a:pt x="462" y="211"/>
                </a:lnTo>
                <a:lnTo>
                  <a:pt x="464" y="209"/>
                </a:lnTo>
                <a:lnTo>
                  <a:pt x="465" y="207"/>
                </a:lnTo>
                <a:lnTo>
                  <a:pt x="467" y="203"/>
                </a:lnTo>
                <a:lnTo>
                  <a:pt x="467" y="199"/>
                </a:lnTo>
                <a:lnTo>
                  <a:pt x="467" y="195"/>
                </a:lnTo>
                <a:lnTo>
                  <a:pt x="465" y="19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reeform 49">
            <a:extLst>
              <a:ext uri="{FF2B5EF4-FFF2-40B4-BE49-F238E27FC236}">
                <a16:creationId xmlns:a16="http://schemas.microsoft.com/office/drawing/2014/main" id="{470B2895-EE0D-48AA-8430-F3AC43393C6D}"/>
              </a:ext>
            </a:extLst>
          </p:cNvPr>
          <p:cNvSpPr>
            <a:spLocks noEditPoints="1"/>
          </p:cNvSpPr>
          <p:nvPr/>
        </p:nvSpPr>
        <p:spPr bwMode="auto">
          <a:xfrm>
            <a:off x="1356034" y="1475789"/>
            <a:ext cx="711200" cy="237350"/>
          </a:xfrm>
          <a:custGeom>
            <a:avLst/>
            <a:gdLst>
              <a:gd name="T0" fmla="*/ 26 w 448"/>
              <a:gd name="T1" fmla="*/ 197 h 199"/>
              <a:gd name="T2" fmla="*/ 114 w 448"/>
              <a:gd name="T3" fmla="*/ 143 h 199"/>
              <a:gd name="T4" fmla="*/ 140 w 448"/>
              <a:gd name="T5" fmla="*/ 141 h 199"/>
              <a:gd name="T6" fmla="*/ 159 w 448"/>
              <a:gd name="T7" fmla="*/ 129 h 199"/>
              <a:gd name="T8" fmla="*/ 213 w 448"/>
              <a:gd name="T9" fmla="*/ 151 h 199"/>
              <a:gd name="T10" fmla="*/ 227 w 448"/>
              <a:gd name="T11" fmla="*/ 171 h 199"/>
              <a:gd name="T12" fmla="*/ 249 w 448"/>
              <a:gd name="T13" fmla="*/ 183 h 199"/>
              <a:gd name="T14" fmla="*/ 275 w 448"/>
              <a:gd name="T15" fmla="*/ 181 h 199"/>
              <a:gd name="T16" fmla="*/ 297 w 448"/>
              <a:gd name="T17" fmla="*/ 169 h 199"/>
              <a:gd name="T18" fmla="*/ 309 w 448"/>
              <a:gd name="T19" fmla="*/ 147 h 199"/>
              <a:gd name="T20" fmla="*/ 370 w 448"/>
              <a:gd name="T21" fmla="*/ 97 h 199"/>
              <a:gd name="T22" fmla="*/ 396 w 448"/>
              <a:gd name="T23" fmla="*/ 103 h 199"/>
              <a:gd name="T24" fmla="*/ 420 w 448"/>
              <a:gd name="T25" fmla="*/ 97 h 199"/>
              <a:gd name="T26" fmla="*/ 438 w 448"/>
              <a:gd name="T27" fmla="*/ 82 h 199"/>
              <a:gd name="T28" fmla="*/ 448 w 448"/>
              <a:gd name="T29" fmla="*/ 58 h 199"/>
              <a:gd name="T30" fmla="*/ 444 w 448"/>
              <a:gd name="T31" fmla="*/ 32 h 199"/>
              <a:gd name="T32" fmla="*/ 428 w 448"/>
              <a:gd name="T33" fmla="*/ 12 h 199"/>
              <a:gd name="T34" fmla="*/ 406 w 448"/>
              <a:gd name="T35" fmla="*/ 2 h 199"/>
              <a:gd name="T36" fmla="*/ 380 w 448"/>
              <a:gd name="T37" fmla="*/ 2 h 199"/>
              <a:gd name="T38" fmla="*/ 360 w 448"/>
              <a:gd name="T39" fmla="*/ 16 h 199"/>
              <a:gd name="T40" fmla="*/ 348 w 448"/>
              <a:gd name="T41" fmla="*/ 36 h 199"/>
              <a:gd name="T42" fmla="*/ 346 w 448"/>
              <a:gd name="T43" fmla="*/ 62 h 199"/>
              <a:gd name="T44" fmla="*/ 297 w 448"/>
              <a:gd name="T45" fmla="*/ 96 h 199"/>
              <a:gd name="T46" fmla="*/ 275 w 448"/>
              <a:gd name="T47" fmla="*/ 84 h 199"/>
              <a:gd name="T48" fmla="*/ 249 w 448"/>
              <a:gd name="T49" fmla="*/ 82 h 199"/>
              <a:gd name="T50" fmla="*/ 227 w 448"/>
              <a:gd name="T51" fmla="*/ 94 h 199"/>
              <a:gd name="T52" fmla="*/ 175 w 448"/>
              <a:gd name="T53" fmla="*/ 94 h 199"/>
              <a:gd name="T54" fmla="*/ 171 w 448"/>
              <a:gd name="T55" fmla="*/ 72 h 199"/>
              <a:gd name="T56" fmla="*/ 156 w 448"/>
              <a:gd name="T57" fmla="*/ 54 h 199"/>
              <a:gd name="T58" fmla="*/ 134 w 448"/>
              <a:gd name="T59" fmla="*/ 42 h 199"/>
              <a:gd name="T60" fmla="*/ 108 w 448"/>
              <a:gd name="T61" fmla="*/ 44 h 199"/>
              <a:gd name="T62" fmla="*/ 88 w 448"/>
              <a:gd name="T63" fmla="*/ 56 h 199"/>
              <a:gd name="T64" fmla="*/ 74 w 448"/>
              <a:gd name="T65" fmla="*/ 78 h 199"/>
              <a:gd name="T66" fmla="*/ 72 w 448"/>
              <a:gd name="T67" fmla="*/ 103 h 199"/>
              <a:gd name="T68" fmla="*/ 2 w 448"/>
              <a:gd name="T69" fmla="*/ 173 h 199"/>
              <a:gd name="T70" fmla="*/ 2 w 448"/>
              <a:gd name="T71" fmla="*/ 189 h 199"/>
              <a:gd name="T72" fmla="*/ 380 w 448"/>
              <a:gd name="T73" fmla="*/ 52 h 199"/>
              <a:gd name="T74" fmla="*/ 386 w 448"/>
              <a:gd name="T75" fmla="*/ 38 h 199"/>
              <a:gd name="T76" fmla="*/ 402 w 448"/>
              <a:gd name="T77" fmla="*/ 36 h 199"/>
              <a:gd name="T78" fmla="*/ 412 w 448"/>
              <a:gd name="T79" fmla="*/ 48 h 199"/>
              <a:gd name="T80" fmla="*/ 406 w 448"/>
              <a:gd name="T81" fmla="*/ 64 h 199"/>
              <a:gd name="T82" fmla="*/ 394 w 448"/>
              <a:gd name="T83" fmla="*/ 68 h 199"/>
              <a:gd name="T84" fmla="*/ 382 w 448"/>
              <a:gd name="T85" fmla="*/ 58 h 199"/>
              <a:gd name="T86" fmla="*/ 249 w 448"/>
              <a:gd name="T87" fmla="*/ 121 h 199"/>
              <a:gd name="T88" fmla="*/ 263 w 448"/>
              <a:gd name="T89" fmla="*/ 117 h 199"/>
              <a:gd name="T90" fmla="*/ 275 w 448"/>
              <a:gd name="T91" fmla="*/ 125 h 199"/>
              <a:gd name="T92" fmla="*/ 273 w 448"/>
              <a:gd name="T93" fmla="*/ 141 h 199"/>
              <a:gd name="T94" fmla="*/ 261 w 448"/>
              <a:gd name="T95" fmla="*/ 147 h 199"/>
              <a:gd name="T96" fmla="*/ 247 w 448"/>
              <a:gd name="T97" fmla="*/ 141 h 199"/>
              <a:gd name="T98" fmla="*/ 245 w 448"/>
              <a:gd name="T99" fmla="*/ 125 h 199"/>
              <a:gd name="T100" fmla="*/ 112 w 448"/>
              <a:gd name="T101" fmla="*/ 82 h 199"/>
              <a:gd name="T102" fmla="*/ 128 w 448"/>
              <a:gd name="T103" fmla="*/ 78 h 199"/>
              <a:gd name="T104" fmla="*/ 138 w 448"/>
              <a:gd name="T105" fmla="*/ 88 h 199"/>
              <a:gd name="T106" fmla="*/ 138 w 448"/>
              <a:gd name="T107" fmla="*/ 101 h 199"/>
              <a:gd name="T108" fmla="*/ 124 w 448"/>
              <a:gd name="T109" fmla="*/ 109 h 199"/>
              <a:gd name="T110" fmla="*/ 114 w 448"/>
              <a:gd name="T111" fmla="*/ 105 h 199"/>
              <a:gd name="T112" fmla="*/ 108 w 448"/>
              <a:gd name="T113" fmla="*/ 9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8" h="199">
                <a:moveTo>
                  <a:pt x="14" y="199"/>
                </a:moveTo>
                <a:lnTo>
                  <a:pt x="18" y="199"/>
                </a:lnTo>
                <a:lnTo>
                  <a:pt x="20" y="199"/>
                </a:lnTo>
                <a:lnTo>
                  <a:pt x="24" y="199"/>
                </a:lnTo>
                <a:lnTo>
                  <a:pt x="26" y="197"/>
                </a:lnTo>
                <a:lnTo>
                  <a:pt x="30" y="195"/>
                </a:lnTo>
                <a:lnTo>
                  <a:pt x="100" y="137"/>
                </a:lnTo>
                <a:lnTo>
                  <a:pt x="104" y="141"/>
                </a:lnTo>
                <a:lnTo>
                  <a:pt x="108" y="141"/>
                </a:lnTo>
                <a:lnTo>
                  <a:pt x="114" y="143"/>
                </a:lnTo>
                <a:lnTo>
                  <a:pt x="118" y="145"/>
                </a:lnTo>
                <a:lnTo>
                  <a:pt x="124" y="145"/>
                </a:lnTo>
                <a:lnTo>
                  <a:pt x="130" y="145"/>
                </a:lnTo>
                <a:lnTo>
                  <a:pt x="134" y="143"/>
                </a:lnTo>
                <a:lnTo>
                  <a:pt x="140" y="141"/>
                </a:lnTo>
                <a:lnTo>
                  <a:pt x="144" y="141"/>
                </a:lnTo>
                <a:lnTo>
                  <a:pt x="148" y="137"/>
                </a:lnTo>
                <a:lnTo>
                  <a:pt x="154" y="135"/>
                </a:lnTo>
                <a:lnTo>
                  <a:pt x="156" y="133"/>
                </a:lnTo>
                <a:lnTo>
                  <a:pt x="159" y="129"/>
                </a:lnTo>
                <a:lnTo>
                  <a:pt x="163" y="125"/>
                </a:lnTo>
                <a:lnTo>
                  <a:pt x="209" y="139"/>
                </a:lnTo>
                <a:lnTo>
                  <a:pt x="209" y="141"/>
                </a:lnTo>
                <a:lnTo>
                  <a:pt x="211" y="147"/>
                </a:lnTo>
                <a:lnTo>
                  <a:pt x="213" y="151"/>
                </a:lnTo>
                <a:lnTo>
                  <a:pt x="215" y="157"/>
                </a:lnTo>
                <a:lnTo>
                  <a:pt x="217" y="161"/>
                </a:lnTo>
                <a:lnTo>
                  <a:pt x="219" y="165"/>
                </a:lnTo>
                <a:lnTo>
                  <a:pt x="223" y="169"/>
                </a:lnTo>
                <a:lnTo>
                  <a:pt x="227" y="171"/>
                </a:lnTo>
                <a:lnTo>
                  <a:pt x="231" y="175"/>
                </a:lnTo>
                <a:lnTo>
                  <a:pt x="235" y="177"/>
                </a:lnTo>
                <a:lnTo>
                  <a:pt x="239" y="179"/>
                </a:lnTo>
                <a:lnTo>
                  <a:pt x="245" y="181"/>
                </a:lnTo>
                <a:lnTo>
                  <a:pt x="249" y="183"/>
                </a:lnTo>
                <a:lnTo>
                  <a:pt x="255" y="183"/>
                </a:lnTo>
                <a:lnTo>
                  <a:pt x="261" y="183"/>
                </a:lnTo>
                <a:lnTo>
                  <a:pt x="265" y="183"/>
                </a:lnTo>
                <a:lnTo>
                  <a:pt x="271" y="183"/>
                </a:lnTo>
                <a:lnTo>
                  <a:pt x="275" y="181"/>
                </a:lnTo>
                <a:lnTo>
                  <a:pt x="281" y="179"/>
                </a:lnTo>
                <a:lnTo>
                  <a:pt x="285" y="177"/>
                </a:lnTo>
                <a:lnTo>
                  <a:pt x="289" y="175"/>
                </a:lnTo>
                <a:lnTo>
                  <a:pt x="293" y="171"/>
                </a:lnTo>
                <a:lnTo>
                  <a:pt x="297" y="169"/>
                </a:lnTo>
                <a:lnTo>
                  <a:pt x="301" y="165"/>
                </a:lnTo>
                <a:lnTo>
                  <a:pt x="303" y="161"/>
                </a:lnTo>
                <a:lnTo>
                  <a:pt x="305" y="157"/>
                </a:lnTo>
                <a:lnTo>
                  <a:pt x="307" y="151"/>
                </a:lnTo>
                <a:lnTo>
                  <a:pt x="309" y="147"/>
                </a:lnTo>
                <a:lnTo>
                  <a:pt x="311" y="141"/>
                </a:lnTo>
                <a:lnTo>
                  <a:pt x="313" y="137"/>
                </a:lnTo>
                <a:lnTo>
                  <a:pt x="313" y="135"/>
                </a:lnTo>
                <a:lnTo>
                  <a:pt x="370" y="97"/>
                </a:lnTo>
                <a:lnTo>
                  <a:pt x="370" y="97"/>
                </a:lnTo>
                <a:lnTo>
                  <a:pt x="376" y="99"/>
                </a:lnTo>
                <a:lnTo>
                  <a:pt x="380" y="101"/>
                </a:lnTo>
                <a:lnTo>
                  <a:pt x="386" y="101"/>
                </a:lnTo>
                <a:lnTo>
                  <a:pt x="390" y="103"/>
                </a:lnTo>
                <a:lnTo>
                  <a:pt x="396" y="103"/>
                </a:lnTo>
                <a:lnTo>
                  <a:pt x="400" y="103"/>
                </a:lnTo>
                <a:lnTo>
                  <a:pt x="406" y="101"/>
                </a:lnTo>
                <a:lnTo>
                  <a:pt x="412" y="101"/>
                </a:lnTo>
                <a:lnTo>
                  <a:pt x="416" y="99"/>
                </a:lnTo>
                <a:lnTo>
                  <a:pt x="420" y="97"/>
                </a:lnTo>
                <a:lnTo>
                  <a:pt x="424" y="96"/>
                </a:lnTo>
                <a:lnTo>
                  <a:pt x="428" y="92"/>
                </a:lnTo>
                <a:lnTo>
                  <a:pt x="432" y="90"/>
                </a:lnTo>
                <a:lnTo>
                  <a:pt x="436" y="84"/>
                </a:lnTo>
                <a:lnTo>
                  <a:pt x="438" y="82"/>
                </a:lnTo>
                <a:lnTo>
                  <a:pt x="442" y="78"/>
                </a:lnTo>
                <a:lnTo>
                  <a:pt x="444" y="72"/>
                </a:lnTo>
                <a:lnTo>
                  <a:pt x="444" y="68"/>
                </a:lnTo>
                <a:lnTo>
                  <a:pt x="446" y="62"/>
                </a:lnTo>
                <a:lnTo>
                  <a:pt x="448" y="58"/>
                </a:lnTo>
                <a:lnTo>
                  <a:pt x="448" y="52"/>
                </a:lnTo>
                <a:lnTo>
                  <a:pt x="448" y="48"/>
                </a:lnTo>
                <a:lnTo>
                  <a:pt x="446" y="42"/>
                </a:lnTo>
                <a:lnTo>
                  <a:pt x="444" y="36"/>
                </a:lnTo>
                <a:lnTo>
                  <a:pt x="444" y="32"/>
                </a:lnTo>
                <a:lnTo>
                  <a:pt x="442" y="28"/>
                </a:lnTo>
                <a:lnTo>
                  <a:pt x="438" y="24"/>
                </a:lnTo>
                <a:lnTo>
                  <a:pt x="436" y="18"/>
                </a:lnTo>
                <a:lnTo>
                  <a:pt x="432" y="16"/>
                </a:lnTo>
                <a:lnTo>
                  <a:pt x="428" y="12"/>
                </a:lnTo>
                <a:lnTo>
                  <a:pt x="424" y="8"/>
                </a:lnTo>
                <a:lnTo>
                  <a:pt x="420" y="6"/>
                </a:lnTo>
                <a:lnTo>
                  <a:pt x="416" y="4"/>
                </a:lnTo>
                <a:lnTo>
                  <a:pt x="412" y="2"/>
                </a:lnTo>
                <a:lnTo>
                  <a:pt x="406" y="2"/>
                </a:lnTo>
                <a:lnTo>
                  <a:pt x="400" y="0"/>
                </a:lnTo>
                <a:lnTo>
                  <a:pt x="396" y="0"/>
                </a:lnTo>
                <a:lnTo>
                  <a:pt x="390" y="0"/>
                </a:lnTo>
                <a:lnTo>
                  <a:pt x="386" y="2"/>
                </a:lnTo>
                <a:lnTo>
                  <a:pt x="380" y="2"/>
                </a:lnTo>
                <a:lnTo>
                  <a:pt x="376" y="4"/>
                </a:lnTo>
                <a:lnTo>
                  <a:pt x="370" y="6"/>
                </a:lnTo>
                <a:lnTo>
                  <a:pt x="368" y="8"/>
                </a:lnTo>
                <a:lnTo>
                  <a:pt x="364" y="12"/>
                </a:lnTo>
                <a:lnTo>
                  <a:pt x="360" y="16"/>
                </a:lnTo>
                <a:lnTo>
                  <a:pt x="356" y="18"/>
                </a:lnTo>
                <a:lnTo>
                  <a:pt x="354" y="24"/>
                </a:lnTo>
                <a:lnTo>
                  <a:pt x="350" y="28"/>
                </a:lnTo>
                <a:lnTo>
                  <a:pt x="348" y="32"/>
                </a:lnTo>
                <a:lnTo>
                  <a:pt x="348" y="36"/>
                </a:lnTo>
                <a:lnTo>
                  <a:pt x="346" y="42"/>
                </a:lnTo>
                <a:lnTo>
                  <a:pt x="344" y="48"/>
                </a:lnTo>
                <a:lnTo>
                  <a:pt x="344" y="52"/>
                </a:lnTo>
                <a:lnTo>
                  <a:pt x="344" y="58"/>
                </a:lnTo>
                <a:lnTo>
                  <a:pt x="346" y="62"/>
                </a:lnTo>
                <a:lnTo>
                  <a:pt x="348" y="68"/>
                </a:lnTo>
                <a:lnTo>
                  <a:pt x="348" y="70"/>
                </a:lnTo>
                <a:lnTo>
                  <a:pt x="301" y="101"/>
                </a:lnTo>
                <a:lnTo>
                  <a:pt x="301" y="99"/>
                </a:lnTo>
                <a:lnTo>
                  <a:pt x="297" y="96"/>
                </a:lnTo>
                <a:lnTo>
                  <a:pt x="293" y="94"/>
                </a:lnTo>
                <a:lnTo>
                  <a:pt x="289" y="90"/>
                </a:lnTo>
                <a:lnTo>
                  <a:pt x="285" y="88"/>
                </a:lnTo>
                <a:lnTo>
                  <a:pt x="281" y="84"/>
                </a:lnTo>
                <a:lnTo>
                  <a:pt x="275" y="84"/>
                </a:lnTo>
                <a:lnTo>
                  <a:pt x="271" y="82"/>
                </a:lnTo>
                <a:lnTo>
                  <a:pt x="265" y="82"/>
                </a:lnTo>
                <a:lnTo>
                  <a:pt x="261" y="82"/>
                </a:lnTo>
                <a:lnTo>
                  <a:pt x="255" y="82"/>
                </a:lnTo>
                <a:lnTo>
                  <a:pt x="249" y="82"/>
                </a:lnTo>
                <a:lnTo>
                  <a:pt x="245" y="84"/>
                </a:lnTo>
                <a:lnTo>
                  <a:pt x="239" y="84"/>
                </a:lnTo>
                <a:lnTo>
                  <a:pt x="235" y="88"/>
                </a:lnTo>
                <a:lnTo>
                  <a:pt x="231" y="90"/>
                </a:lnTo>
                <a:lnTo>
                  <a:pt x="227" y="94"/>
                </a:lnTo>
                <a:lnTo>
                  <a:pt x="223" y="96"/>
                </a:lnTo>
                <a:lnTo>
                  <a:pt x="219" y="99"/>
                </a:lnTo>
                <a:lnTo>
                  <a:pt x="217" y="103"/>
                </a:lnTo>
                <a:lnTo>
                  <a:pt x="217" y="105"/>
                </a:lnTo>
                <a:lnTo>
                  <a:pt x="175" y="94"/>
                </a:lnTo>
                <a:lnTo>
                  <a:pt x="175" y="94"/>
                </a:lnTo>
                <a:lnTo>
                  <a:pt x="175" y="88"/>
                </a:lnTo>
                <a:lnTo>
                  <a:pt x="173" y="84"/>
                </a:lnTo>
                <a:lnTo>
                  <a:pt x="171" y="78"/>
                </a:lnTo>
                <a:lnTo>
                  <a:pt x="171" y="72"/>
                </a:lnTo>
                <a:lnTo>
                  <a:pt x="169" y="68"/>
                </a:lnTo>
                <a:lnTo>
                  <a:pt x="165" y="64"/>
                </a:lnTo>
                <a:lnTo>
                  <a:pt x="163" y="60"/>
                </a:lnTo>
                <a:lnTo>
                  <a:pt x="159" y="56"/>
                </a:lnTo>
                <a:lnTo>
                  <a:pt x="156" y="54"/>
                </a:lnTo>
                <a:lnTo>
                  <a:pt x="154" y="50"/>
                </a:lnTo>
                <a:lnTo>
                  <a:pt x="148" y="48"/>
                </a:lnTo>
                <a:lnTo>
                  <a:pt x="144" y="46"/>
                </a:lnTo>
                <a:lnTo>
                  <a:pt x="140" y="44"/>
                </a:lnTo>
                <a:lnTo>
                  <a:pt x="134" y="42"/>
                </a:lnTo>
                <a:lnTo>
                  <a:pt x="130" y="42"/>
                </a:lnTo>
                <a:lnTo>
                  <a:pt x="124" y="42"/>
                </a:lnTo>
                <a:lnTo>
                  <a:pt x="118" y="42"/>
                </a:lnTo>
                <a:lnTo>
                  <a:pt x="114" y="42"/>
                </a:lnTo>
                <a:lnTo>
                  <a:pt x="108" y="44"/>
                </a:lnTo>
                <a:lnTo>
                  <a:pt x="104" y="46"/>
                </a:lnTo>
                <a:lnTo>
                  <a:pt x="100" y="48"/>
                </a:lnTo>
                <a:lnTo>
                  <a:pt x="96" y="50"/>
                </a:lnTo>
                <a:lnTo>
                  <a:pt x="92" y="54"/>
                </a:lnTo>
                <a:lnTo>
                  <a:pt x="88" y="56"/>
                </a:lnTo>
                <a:lnTo>
                  <a:pt x="84" y="60"/>
                </a:lnTo>
                <a:lnTo>
                  <a:pt x="82" y="64"/>
                </a:lnTo>
                <a:lnTo>
                  <a:pt x="78" y="68"/>
                </a:lnTo>
                <a:lnTo>
                  <a:pt x="76" y="72"/>
                </a:lnTo>
                <a:lnTo>
                  <a:pt x="74" y="78"/>
                </a:lnTo>
                <a:lnTo>
                  <a:pt x="72" y="84"/>
                </a:lnTo>
                <a:lnTo>
                  <a:pt x="72" y="88"/>
                </a:lnTo>
                <a:lnTo>
                  <a:pt x="72" y="94"/>
                </a:lnTo>
                <a:lnTo>
                  <a:pt x="72" y="97"/>
                </a:lnTo>
                <a:lnTo>
                  <a:pt x="72" y="103"/>
                </a:lnTo>
                <a:lnTo>
                  <a:pt x="74" y="107"/>
                </a:lnTo>
                <a:lnTo>
                  <a:pt x="76" y="111"/>
                </a:lnTo>
                <a:lnTo>
                  <a:pt x="8" y="167"/>
                </a:lnTo>
                <a:lnTo>
                  <a:pt x="4" y="171"/>
                </a:lnTo>
                <a:lnTo>
                  <a:pt x="2" y="173"/>
                </a:lnTo>
                <a:lnTo>
                  <a:pt x="0" y="177"/>
                </a:lnTo>
                <a:lnTo>
                  <a:pt x="0" y="179"/>
                </a:lnTo>
                <a:lnTo>
                  <a:pt x="0" y="183"/>
                </a:lnTo>
                <a:lnTo>
                  <a:pt x="0" y="187"/>
                </a:lnTo>
                <a:lnTo>
                  <a:pt x="2" y="189"/>
                </a:lnTo>
                <a:lnTo>
                  <a:pt x="4" y="193"/>
                </a:lnTo>
                <a:lnTo>
                  <a:pt x="8" y="195"/>
                </a:lnTo>
                <a:lnTo>
                  <a:pt x="10" y="197"/>
                </a:lnTo>
                <a:lnTo>
                  <a:pt x="14" y="199"/>
                </a:lnTo>
                <a:close/>
                <a:moveTo>
                  <a:pt x="380" y="52"/>
                </a:moveTo>
                <a:lnTo>
                  <a:pt x="380" y="48"/>
                </a:lnTo>
                <a:lnTo>
                  <a:pt x="382" y="46"/>
                </a:lnTo>
                <a:lnTo>
                  <a:pt x="382" y="42"/>
                </a:lnTo>
                <a:lnTo>
                  <a:pt x="384" y="40"/>
                </a:lnTo>
                <a:lnTo>
                  <a:pt x="386" y="38"/>
                </a:lnTo>
                <a:lnTo>
                  <a:pt x="390" y="36"/>
                </a:lnTo>
                <a:lnTo>
                  <a:pt x="394" y="36"/>
                </a:lnTo>
                <a:lnTo>
                  <a:pt x="396" y="36"/>
                </a:lnTo>
                <a:lnTo>
                  <a:pt x="400" y="36"/>
                </a:lnTo>
                <a:lnTo>
                  <a:pt x="402" y="36"/>
                </a:lnTo>
                <a:lnTo>
                  <a:pt x="406" y="38"/>
                </a:lnTo>
                <a:lnTo>
                  <a:pt x="406" y="40"/>
                </a:lnTo>
                <a:lnTo>
                  <a:pt x="410" y="42"/>
                </a:lnTo>
                <a:lnTo>
                  <a:pt x="410" y="46"/>
                </a:lnTo>
                <a:lnTo>
                  <a:pt x="412" y="48"/>
                </a:lnTo>
                <a:lnTo>
                  <a:pt x="412" y="52"/>
                </a:lnTo>
                <a:lnTo>
                  <a:pt x="412" y="54"/>
                </a:lnTo>
                <a:lnTo>
                  <a:pt x="410" y="58"/>
                </a:lnTo>
                <a:lnTo>
                  <a:pt x="410" y="60"/>
                </a:lnTo>
                <a:lnTo>
                  <a:pt x="406" y="64"/>
                </a:lnTo>
                <a:lnTo>
                  <a:pt x="406" y="66"/>
                </a:lnTo>
                <a:lnTo>
                  <a:pt x="402" y="68"/>
                </a:lnTo>
                <a:lnTo>
                  <a:pt x="400" y="68"/>
                </a:lnTo>
                <a:lnTo>
                  <a:pt x="396" y="68"/>
                </a:lnTo>
                <a:lnTo>
                  <a:pt x="394" y="68"/>
                </a:lnTo>
                <a:lnTo>
                  <a:pt x="390" y="68"/>
                </a:lnTo>
                <a:lnTo>
                  <a:pt x="386" y="66"/>
                </a:lnTo>
                <a:lnTo>
                  <a:pt x="384" y="64"/>
                </a:lnTo>
                <a:lnTo>
                  <a:pt x="382" y="60"/>
                </a:lnTo>
                <a:lnTo>
                  <a:pt x="382" y="58"/>
                </a:lnTo>
                <a:lnTo>
                  <a:pt x="380" y="54"/>
                </a:lnTo>
                <a:lnTo>
                  <a:pt x="380" y="52"/>
                </a:lnTo>
                <a:close/>
                <a:moveTo>
                  <a:pt x="245" y="125"/>
                </a:moveTo>
                <a:lnTo>
                  <a:pt x="247" y="123"/>
                </a:lnTo>
                <a:lnTo>
                  <a:pt x="249" y="121"/>
                </a:lnTo>
                <a:lnTo>
                  <a:pt x="251" y="119"/>
                </a:lnTo>
                <a:lnTo>
                  <a:pt x="255" y="117"/>
                </a:lnTo>
                <a:lnTo>
                  <a:pt x="257" y="117"/>
                </a:lnTo>
                <a:lnTo>
                  <a:pt x="261" y="117"/>
                </a:lnTo>
                <a:lnTo>
                  <a:pt x="263" y="117"/>
                </a:lnTo>
                <a:lnTo>
                  <a:pt x="265" y="117"/>
                </a:lnTo>
                <a:lnTo>
                  <a:pt x="269" y="119"/>
                </a:lnTo>
                <a:lnTo>
                  <a:pt x="271" y="121"/>
                </a:lnTo>
                <a:lnTo>
                  <a:pt x="273" y="123"/>
                </a:lnTo>
                <a:lnTo>
                  <a:pt x="275" y="125"/>
                </a:lnTo>
                <a:lnTo>
                  <a:pt x="275" y="129"/>
                </a:lnTo>
                <a:lnTo>
                  <a:pt x="277" y="133"/>
                </a:lnTo>
                <a:lnTo>
                  <a:pt x="275" y="135"/>
                </a:lnTo>
                <a:lnTo>
                  <a:pt x="275" y="139"/>
                </a:lnTo>
                <a:lnTo>
                  <a:pt x="273" y="141"/>
                </a:lnTo>
                <a:lnTo>
                  <a:pt x="271" y="143"/>
                </a:lnTo>
                <a:lnTo>
                  <a:pt x="269" y="145"/>
                </a:lnTo>
                <a:lnTo>
                  <a:pt x="265" y="147"/>
                </a:lnTo>
                <a:lnTo>
                  <a:pt x="263" y="147"/>
                </a:lnTo>
                <a:lnTo>
                  <a:pt x="261" y="147"/>
                </a:lnTo>
                <a:lnTo>
                  <a:pt x="257" y="147"/>
                </a:lnTo>
                <a:lnTo>
                  <a:pt x="255" y="147"/>
                </a:lnTo>
                <a:lnTo>
                  <a:pt x="251" y="145"/>
                </a:lnTo>
                <a:lnTo>
                  <a:pt x="249" y="143"/>
                </a:lnTo>
                <a:lnTo>
                  <a:pt x="247" y="141"/>
                </a:lnTo>
                <a:lnTo>
                  <a:pt x="245" y="139"/>
                </a:lnTo>
                <a:lnTo>
                  <a:pt x="245" y="135"/>
                </a:lnTo>
                <a:lnTo>
                  <a:pt x="243" y="133"/>
                </a:lnTo>
                <a:lnTo>
                  <a:pt x="245" y="129"/>
                </a:lnTo>
                <a:lnTo>
                  <a:pt x="245" y="125"/>
                </a:lnTo>
                <a:close/>
                <a:moveTo>
                  <a:pt x="108" y="94"/>
                </a:moveTo>
                <a:lnTo>
                  <a:pt x="108" y="90"/>
                </a:lnTo>
                <a:lnTo>
                  <a:pt x="108" y="88"/>
                </a:lnTo>
                <a:lnTo>
                  <a:pt x="110" y="84"/>
                </a:lnTo>
                <a:lnTo>
                  <a:pt x="112" y="82"/>
                </a:lnTo>
                <a:lnTo>
                  <a:pt x="114" y="80"/>
                </a:lnTo>
                <a:lnTo>
                  <a:pt x="118" y="78"/>
                </a:lnTo>
                <a:lnTo>
                  <a:pt x="120" y="78"/>
                </a:lnTo>
                <a:lnTo>
                  <a:pt x="124" y="78"/>
                </a:lnTo>
                <a:lnTo>
                  <a:pt x="128" y="78"/>
                </a:lnTo>
                <a:lnTo>
                  <a:pt x="130" y="78"/>
                </a:lnTo>
                <a:lnTo>
                  <a:pt x="132" y="80"/>
                </a:lnTo>
                <a:lnTo>
                  <a:pt x="136" y="82"/>
                </a:lnTo>
                <a:lnTo>
                  <a:pt x="138" y="84"/>
                </a:lnTo>
                <a:lnTo>
                  <a:pt x="138" y="88"/>
                </a:lnTo>
                <a:lnTo>
                  <a:pt x="140" y="90"/>
                </a:lnTo>
                <a:lnTo>
                  <a:pt x="140" y="94"/>
                </a:lnTo>
                <a:lnTo>
                  <a:pt x="140" y="96"/>
                </a:lnTo>
                <a:lnTo>
                  <a:pt x="138" y="99"/>
                </a:lnTo>
                <a:lnTo>
                  <a:pt x="138" y="101"/>
                </a:lnTo>
                <a:lnTo>
                  <a:pt x="136" y="105"/>
                </a:lnTo>
                <a:lnTo>
                  <a:pt x="132" y="105"/>
                </a:lnTo>
                <a:lnTo>
                  <a:pt x="130" y="107"/>
                </a:lnTo>
                <a:lnTo>
                  <a:pt x="128" y="107"/>
                </a:lnTo>
                <a:lnTo>
                  <a:pt x="124" y="109"/>
                </a:lnTo>
                <a:lnTo>
                  <a:pt x="120" y="107"/>
                </a:lnTo>
                <a:lnTo>
                  <a:pt x="118" y="107"/>
                </a:lnTo>
                <a:lnTo>
                  <a:pt x="114" y="105"/>
                </a:lnTo>
                <a:lnTo>
                  <a:pt x="114" y="105"/>
                </a:lnTo>
                <a:lnTo>
                  <a:pt x="114" y="105"/>
                </a:lnTo>
                <a:lnTo>
                  <a:pt x="112" y="103"/>
                </a:lnTo>
                <a:lnTo>
                  <a:pt x="110" y="101"/>
                </a:lnTo>
                <a:lnTo>
                  <a:pt x="108" y="99"/>
                </a:lnTo>
                <a:lnTo>
                  <a:pt x="108" y="96"/>
                </a:lnTo>
                <a:lnTo>
                  <a:pt x="108" y="9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50">
            <a:extLst>
              <a:ext uri="{FF2B5EF4-FFF2-40B4-BE49-F238E27FC236}">
                <a16:creationId xmlns:a16="http://schemas.microsoft.com/office/drawing/2014/main" id="{F9265B9B-09E8-4829-A97E-D31F72825601}"/>
              </a:ext>
            </a:extLst>
          </p:cNvPr>
          <p:cNvSpPr>
            <a:spLocks noEditPoints="1"/>
          </p:cNvSpPr>
          <p:nvPr/>
        </p:nvSpPr>
        <p:spPr bwMode="auto">
          <a:xfrm>
            <a:off x="1197928" y="1287998"/>
            <a:ext cx="1212850" cy="908847"/>
          </a:xfrm>
          <a:custGeom>
            <a:avLst/>
            <a:gdLst>
              <a:gd name="T0" fmla="*/ 297 w 764"/>
              <a:gd name="T1" fmla="*/ 752 h 762"/>
              <a:gd name="T2" fmla="*/ 217 w 764"/>
              <a:gd name="T3" fmla="*/ 724 h 762"/>
              <a:gd name="T4" fmla="*/ 126 w 764"/>
              <a:gd name="T5" fmla="*/ 662 h 762"/>
              <a:gd name="T6" fmla="*/ 66 w 764"/>
              <a:gd name="T7" fmla="*/ 593 h 762"/>
              <a:gd name="T8" fmla="*/ 18 w 764"/>
              <a:gd name="T9" fmla="*/ 493 h 762"/>
              <a:gd name="T10" fmla="*/ 4 w 764"/>
              <a:gd name="T11" fmla="*/ 438 h 762"/>
              <a:gd name="T12" fmla="*/ 0 w 764"/>
              <a:gd name="T13" fmla="*/ 360 h 762"/>
              <a:gd name="T14" fmla="*/ 10 w 764"/>
              <a:gd name="T15" fmla="*/ 294 h 762"/>
              <a:gd name="T16" fmla="*/ 38 w 764"/>
              <a:gd name="T17" fmla="*/ 215 h 762"/>
              <a:gd name="T18" fmla="*/ 100 w 764"/>
              <a:gd name="T19" fmla="*/ 125 h 762"/>
              <a:gd name="T20" fmla="*/ 183 w 764"/>
              <a:gd name="T21" fmla="*/ 56 h 762"/>
              <a:gd name="T22" fmla="*/ 269 w 764"/>
              <a:gd name="T23" fmla="*/ 16 h 762"/>
              <a:gd name="T24" fmla="*/ 364 w 764"/>
              <a:gd name="T25" fmla="*/ 0 h 762"/>
              <a:gd name="T26" fmla="*/ 432 w 764"/>
              <a:gd name="T27" fmla="*/ 2 h 762"/>
              <a:gd name="T28" fmla="*/ 477 w 764"/>
              <a:gd name="T29" fmla="*/ 12 h 762"/>
              <a:gd name="T30" fmla="*/ 565 w 764"/>
              <a:gd name="T31" fmla="*/ 46 h 762"/>
              <a:gd name="T32" fmla="*/ 652 w 764"/>
              <a:gd name="T33" fmla="*/ 111 h 762"/>
              <a:gd name="T34" fmla="*/ 718 w 764"/>
              <a:gd name="T35" fmla="*/ 199 h 762"/>
              <a:gd name="T36" fmla="*/ 750 w 764"/>
              <a:gd name="T37" fmla="*/ 277 h 762"/>
              <a:gd name="T38" fmla="*/ 758 w 764"/>
              <a:gd name="T39" fmla="*/ 322 h 762"/>
              <a:gd name="T40" fmla="*/ 756 w 764"/>
              <a:gd name="T41" fmla="*/ 457 h 762"/>
              <a:gd name="T42" fmla="*/ 734 w 764"/>
              <a:gd name="T43" fmla="*/ 529 h 762"/>
              <a:gd name="T44" fmla="*/ 676 w 764"/>
              <a:gd name="T45" fmla="*/ 623 h 762"/>
              <a:gd name="T46" fmla="*/ 597 w 764"/>
              <a:gd name="T47" fmla="*/ 696 h 762"/>
              <a:gd name="T48" fmla="*/ 513 w 764"/>
              <a:gd name="T49" fmla="*/ 738 h 762"/>
              <a:gd name="T50" fmla="*/ 448 w 764"/>
              <a:gd name="T51" fmla="*/ 756 h 762"/>
              <a:gd name="T52" fmla="*/ 400 w 764"/>
              <a:gd name="T53" fmla="*/ 738 h 762"/>
              <a:gd name="T54" fmla="*/ 463 w 764"/>
              <a:gd name="T55" fmla="*/ 730 h 762"/>
              <a:gd name="T56" fmla="*/ 537 w 764"/>
              <a:gd name="T57" fmla="*/ 704 h 762"/>
              <a:gd name="T58" fmla="*/ 622 w 764"/>
              <a:gd name="T59" fmla="*/ 646 h 762"/>
              <a:gd name="T60" fmla="*/ 680 w 764"/>
              <a:gd name="T61" fmla="*/ 581 h 762"/>
              <a:gd name="T62" fmla="*/ 724 w 764"/>
              <a:gd name="T63" fmla="*/ 487 h 762"/>
              <a:gd name="T64" fmla="*/ 740 w 764"/>
              <a:gd name="T65" fmla="*/ 400 h 762"/>
              <a:gd name="T66" fmla="*/ 734 w 764"/>
              <a:gd name="T67" fmla="*/ 308 h 762"/>
              <a:gd name="T68" fmla="*/ 712 w 764"/>
              <a:gd name="T69" fmla="*/ 241 h 762"/>
              <a:gd name="T70" fmla="*/ 658 w 764"/>
              <a:gd name="T71" fmla="*/ 153 h 762"/>
              <a:gd name="T72" fmla="*/ 597 w 764"/>
              <a:gd name="T73" fmla="*/ 94 h 762"/>
              <a:gd name="T74" fmla="*/ 505 w 764"/>
              <a:gd name="T75" fmla="*/ 44 h 762"/>
              <a:gd name="T76" fmla="*/ 446 w 764"/>
              <a:gd name="T77" fmla="*/ 28 h 762"/>
              <a:gd name="T78" fmla="*/ 382 w 764"/>
              <a:gd name="T79" fmla="*/ 22 h 762"/>
              <a:gd name="T80" fmla="*/ 300 w 764"/>
              <a:gd name="T81" fmla="*/ 32 h 762"/>
              <a:gd name="T82" fmla="*/ 227 w 764"/>
              <a:gd name="T83" fmla="*/ 58 h 762"/>
              <a:gd name="T84" fmla="*/ 142 w 764"/>
              <a:gd name="T85" fmla="*/ 115 h 762"/>
              <a:gd name="T86" fmla="*/ 86 w 764"/>
              <a:gd name="T87" fmla="*/ 181 h 762"/>
              <a:gd name="T88" fmla="*/ 40 w 764"/>
              <a:gd name="T89" fmla="*/ 275 h 762"/>
              <a:gd name="T90" fmla="*/ 28 w 764"/>
              <a:gd name="T91" fmla="*/ 326 h 762"/>
              <a:gd name="T92" fmla="*/ 30 w 764"/>
              <a:gd name="T93" fmla="*/ 454 h 762"/>
              <a:gd name="T94" fmla="*/ 52 w 764"/>
              <a:gd name="T95" fmla="*/ 521 h 762"/>
              <a:gd name="T96" fmla="*/ 106 w 764"/>
              <a:gd name="T97" fmla="*/ 609 h 762"/>
              <a:gd name="T98" fmla="*/ 181 w 764"/>
              <a:gd name="T99" fmla="*/ 678 h 762"/>
              <a:gd name="T100" fmla="*/ 259 w 764"/>
              <a:gd name="T101" fmla="*/ 718 h 762"/>
              <a:gd name="T102" fmla="*/ 328 w 764"/>
              <a:gd name="T103" fmla="*/ 73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4" h="762">
                <a:moveTo>
                  <a:pt x="402" y="762"/>
                </a:moveTo>
                <a:lnTo>
                  <a:pt x="362" y="762"/>
                </a:lnTo>
                <a:lnTo>
                  <a:pt x="324" y="758"/>
                </a:lnTo>
                <a:lnTo>
                  <a:pt x="304" y="754"/>
                </a:lnTo>
                <a:lnTo>
                  <a:pt x="297" y="752"/>
                </a:lnTo>
                <a:lnTo>
                  <a:pt x="287" y="750"/>
                </a:lnTo>
                <a:lnTo>
                  <a:pt x="269" y="744"/>
                </a:lnTo>
                <a:lnTo>
                  <a:pt x="251" y="738"/>
                </a:lnTo>
                <a:lnTo>
                  <a:pt x="235" y="732"/>
                </a:lnTo>
                <a:lnTo>
                  <a:pt x="217" y="724"/>
                </a:lnTo>
                <a:lnTo>
                  <a:pt x="199" y="716"/>
                </a:lnTo>
                <a:lnTo>
                  <a:pt x="183" y="706"/>
                </a:lnTo>
                <a:lnTo>
                  <a:pt x="169" y="696"/>
                </a:lnTo>
                <a:lnTo>
                  <a:pt x="153" y="686"/>
                </a:lnTo>
                <a:lnTo>
                  <a:pt x="126" y="662"/>
                </a:lnTo>
                <a:lnTo>
                  <a:pt x="112" y="650"/>
                </a:lnTo>
                <a:lnTo>
                  <a:pt x="100" y="636"/>
                </a:lnTo>
                <a:lnTo>
                  <a:pt x="88" y="623"/>
                </a:lnTo>
                <a:lnTo>
                  <a:pt x="76" y="609"/>
                </a:lnTo>
                <a:lnTo>
                  <a:pt x="66" y="593"/>
                </a:lnTo>
                <a:lnTo>
                  <a:pt x="46" y="563"/>
                </a:lnTo>
                <a:lnTo>
                  <a:pt x="38" y="545"/>
                </a:lnTo>
                <a:lnTo>
                  <a:pt x="30" y="529"/>
                </a:lnTo>
                <a:lnTo>
                  <a:pt x="24" y="511"/>
                </a:lnTo>
                <a:lnTo>
                  <a:pt x="18" y="493"/>
                </a:lnTo>
                <a:lnTo>
                  <a:pt x="16" y="485"/>
                </a:lnTo>
                <a:lnTo>
                  <a:pt x="12" y="475"/>
                </a:lnTo>
                <a:lnTo>
                  <a:pt x="10" y="467"/>
                </a:lnTo>
                <a:lnTo>
                  <a:pt x="8" y="457"/>
                </a:lnTo>
                <a:lnTo>
                  <a:pt x="4" y="438"/>
                </a:lnTo>
                <a:lnTo>
                  <a:pt x="0" y="400"/>
                </a:lnTo>
                <a:lnTo>
                  <a:pt x="0" y="392"/>
                </a:lnTo>
                <a:lnTo>
                  <a:pt x="0" y="370"/>
                </a:lnTo>
                <a:lnTo>
                  <a:pt x="0" y="370"/>
                </a:lnTo>
                <a:lnTo>
                  <a:pt x="0" y="360"/>
                </a:lnTo>
                <a:lnTo>
                  <a:pt x="4" y="332"/>
                </a:lnTo>
                <a:lnTo>
                  <a:pt x="6" y="322"/>
                </a:lnTo>
                <a:lnTo>
                  <a:pt x="6" y="314"/>
                </a:lnTo>
                <a:lnTo>
                  <a:pt x="8" y="304"/>
                </a:lnTo>
                <a:lnTo>
                  <a:pt x="10" y="294"/>
                </a:lnTo>
                <a:lnTo>
                  <a:pt x="12" y="286"/>
                </a:lnTo>
                <a:lnTo>
                  <a:pt x="18" y="267"/>
                </a:lnTo>
                <a:lnTo>
                  <a:pt x="24" y="251"/>
                </a:lnTo>
                <a:lnTo>
                  <a:pt x="30" y="233"/>
                </a:lnTo>
                <a:lnTo>
                  <a:pt x="38" y="215"/>
                </a:lnTo>
                <a:lnTo>
                  <a:pt x="46" y="199"/>
                </a:lnTo>
                <a:lnTo>
                  <a:pt x="66" y="167"/>
                </a:lnTo>
                <a:lnTo>
                  <a:pt x="76" y="153"/>
                </a:lnTo>
                <a:lnTo>
                  <a:pt x="88" y="139"/>
                </a:lnTo>
                <a:lnTo>
                  <a:pt x="100" y="125"/>
                </a:lnTo>
                <a:lnTo>
                  <a:pt x="114" y="111"/>
                </a:lnTo>
                <a:lnTo>
                  <a:pt x="126" y="100"/>
                </a:lnTo>
                <a:lnTo>
                  <a:pt x="140" y="88"/>
                </a:lnTo>
                <a:lnTo>
                  <a:pt x="153" y="76"/>
                </a:lnTo>
                <a:lnTo>
                  <a:pt x="183" y="56"/>
                </a:lnTo>
                <a:lnTo>
                  <a:pt x="199" y="46"/>
                </a:lnTo>
                <a:lnTo>
                  <a:pt x="217" y="36"/>
                </a:lnTo>
                <a:lnTo>
                  <a:pt x="233" y="30"/>
                </a:lnTo>
                <a:lnTo>
                  <a:pt x="251" y="22"/>
                </a:lnTo>
                <a:lnTo>
                  <a:pt x="269" y="16"/>
                </a:lnTo>
                <a:lnTo>
                  <a:pt x="287" y="12"/>
                </a:lnTo>
                <a:lnTo>
                  <a:pt x="297" y="10"/>
                </a:lnTo>
                <a:lnTo>
                  <a:pt x="304" y="8"/>
                </a:lnTo>
                <a:lnTo>
                  <a:pt x="324" y="4"/>
                </a:lnTo>
                <a:lnTo>
                  <a:pt x="364" y="0"/>
                </a:lnTo>
                <a:lnTo>
                  <a:pt x="372" y="0"/>
                </a:lnTo>
                <a:lnTo>
                  <a:pt x="382" y="0"/>
                </a:lnTo>
                <a:lnTo>
                  <a:pt x="392" y="0"/>
                </a:lnTo>
                <a:lnTo>
                  <a:pt x="402" y="0"/>
                </a:lnTo>
                <a:lnTo>
                  <a:pt x="432" y="2"/>
                </a:lnTo>
                <a:lnTo>
                  <a:pt x="440" y="4"/>
                </a:lnTo>
                <a:lnTo>
                  <a:pt x="450" y="6"/>
                </a:lnTo>
                <a:lnTo>
                  <a:pt x="459" y="8"/>
                </a:lnTo>
                <a:lnTo>
                  <a:pt x="467" y="10"/>
                </a:lnTo>
                <a:lnTo>
                  <a:pt x="477" y="12"/>
                </a:lnTo>
                <a:lnTo>
                  <a:pt x="495" y="16"/>
                </a:lnTo>
                <a:lnTo>
                  <a:pt x="513" y="24"/>
                </a:lnTo>
                <a:lnTo>
                  <a:pt x="531" y="30"/>
                </a:lnTo>
                <a:lnTo>
                  <a:pt x="547" y="38"/>
                </a:lnTo>
                <a:lnTo>
                  <a:pt x="565" y="46"/>
                </a:lnTo>
                <a:lnTo>
                  <a:pt x="597" y="66"/>
                </a:lnTo>
                <a:lnTo>
                  <a:pt x="611" y="76"/>
                </a:lnTo>
                <a:lnTo>
                  <a:pt x="624" y="88"/>
                </a:lnTo>
                <a:lnTo>
                  <a:pt x="638" y="100"/>
                </a:lnTo>
                <a:lnTo>
                  <a:pt x="652" y="111"/>
                </a:lnTo>
                <a:lnTo>
                  <a:pt x="664" y="125"/>
                </a:lnTo>
                <a:lnTo>
                  <a:pt x="676" y="139"/>
                </a:lnTo>
                <a:lnTo>
                  <a:pt x="688" y="153"/>
                </a:lnTo>
                <a:lnTo>
                  <a:pt x="698" y="167"/>
                </a:lnTo>
                <a:lnTo>
                  <a:pt x="718" y="199"/>
                </a:lnTo>
                <a:lnTo>
                  <a:pt x="726" y="217"/>
                </a:lnTo>
                <a:lnTo>
                  <a:pt x="734" y="233"/>
                </a:lnTo>
                <a:lnTo>
                  <a:pt x="740" y="249"/>
                </a:lnTo>
                <a:lnTo>
                  <a:pt x="746" y="267"/>
                </a:lnTo>
                <a:lnTo>
                  <a:pt x="750" y="277"/>
                </a:lnTo>
                <a:lnTo>
                  <a:pt x="752" y="286"/>
                </a:lnTo>
                <a:lnTo>
                  <a:pt x="754" y="294"/>
                </a:lnTo>
                <a:lnTo>
                  <a:pt x="756" y="304"/>
                </a:lnTo>
                <a:lnTo>
                  <a:pt x="758" y="314"/>
                </a:lnTo>
                <a:lnTo>
                  <a:pt x="758" y="322"/>
                </a:lnTo>
                <a:lnTo>
                  <a:pt x="760" y="332"/>
                </a:lnTo>
                <a:lnTo>
                  <a:pt x="764" y="362"/>
                </a:lnTo>
                <a:lnTo>
                  <a:pt x="764" y="402"/>
                </a:lnTo>
                <a:lnTo>
                  <a:pt x="760" y="440"/>
                </a:lnTo>
                <a:lnTo>
                  <a:pt x="756" y="457"/>
                </a:lnTo>
                <a:lnTo>
                  <a:pt x="754" y="467"/>
                </a:lnTo>
                <a:lnTo>
                  <a:pt x="752" y="475"/>
                </a:lnTo>
                <a:lnTo>
                  <a:pt x="746" y="495"/>
                </a:lnTo>
                <a:lnTo>
                  <a:pt x="740" y="511"/>
                </a:lnTo>
                <a:lnTo>
                  <a:pt x="734" y="529"/>
                </a:lnTo>
                <a:lnTo>
                  <a:pt x="726" y="547"/>
                </a:lnTo>
                <a:lnTo>
                  <a:pt x="718" y="563"/>
                </a:lnTo>
                <a:lnTo>
                  <a:pt x="698" y="595"/>
                </a:lnTo>
                <a:lnTo>
                  <a:pt x="688" y="609"/>
                </a:lnTo>
                <a:lnTo>
                  <a:pt x="676" y="623"/>
                </a:lnTo>
                <a:lnTo>
                  <a:pt x="664" y="636"/>
                </a:lnTo>
                <a:lnTo>
                  <a:pt x="652" y="650"/>
                </a:lnTo>
                <a:lnTo>
                  <a:pt x="638" y="664"/>
                </a:lnTo>
                <a:lnTo>
                  <a:pt x="611" y="686"/>
                </a:lnTo>
                <a:lnTo>
                  <a:pt x="597" y="696"/>
                </a:lnTo>
                <a:lnTo>
                  <a:pt x="579" y="708"/>
                </a:lnTo>
                <a:lnTo>
                  <a:pt x="565" y="716"/>
                </a:lnTo>
                <a:lnTo>
                  <a:pt x="547" y="724"/>
                </a:lnTo>
                <a:lnTo>
                  <a:pt x="531" y="732"/>
                </a:lnTo>
                <a:lnTo>
                  <a:pt x="513" y="738"/>
                </a:lnTo>
                <a:lnTo>
                  <a:pt x="495" y="746"/>
                </a:lnTo>
                <a:lnTo>
                  <a:pt x="477" y="750"/>
                </a:lnTo>
                <a:lnTo>
                  <a:pt x="467" y="752"/>
                </a:lnTo>
                <a:lnTo>
                  <a:pt x="459" y="754"/>
                </a:lnTo>
                <a:lnTo>
                  <a:pt x="448" y="756"/>
                </a:lnTo>
                <a:lnTo>
                  <a:pt x="440" y="758"/>
                </a:lnTo>
                <a:lnTo>
                  <a:pt x="430" y="760"/>
                </a:lnTo>
                <a:lnTo>
                  <a:pt x="402" y="762"/>
                </a:lnTo>
                <a:close/>
                <a:moveTo>
                  <a:pt x="364" y="738"/>
                </a:moveTo>
                <a:lnTo>
                  <a:pt x="400" y="738"/>
                </a:lnTo>
                <a:lnTo>
                  <a:pt x="428" y="736"/>
                </a:lnTo>
                <a:lnTo>
                  <a:pt x="438" y="734"/>
                </a:lnTo>
                <a:lnTo>
                  <a:pt x="446" y="734"/>
                </a:lnTo>
                <a:lnTo>
                  <a:pt x="454" y="732"/>
                </a:lnTo>
                <a:lnTo>
                  <a:pt x="463" y="730"/>
                </a:lnTo>
                <a:lnTo>
                  <a:pt x="471" y="728"/>
                </a:lnTo>
                <a:lnTo>
                  <a:pt x="489" y="724"/>
                </a:lnTo>
                <a:lnTo>
                  <a:pt x="505" y="718"/>
                </a:lnTo>
                <a:lnTo>
                  <a:pt x="523" y="710"/>
                </a:lnTo>
                <a:lnTo>
                  <a:pt x="537" y="704"/>
                </a:lnTo>
                <a:lnTo>
                  <a:pt x="553" y="696"/>
                </a:lnTo>
                <a:lnTo>
                  <a:pt x="569" y="688"/>
                </a:lnTo>
                <a:lnTo>
                  <a:pt x="583" y="678"/>
                </a:lnTo>
                <a:lnTo>
                  <a:pt x="597" y="668"/>
                </a:lnTo>
                <a:lnTo>
                  <a:pt x="622" y="646"/>
                </a:lnTo>
                <a:lnTo>
                  <a:pt x="636" y="634"/>
                </a:lnTo>
                <a:lnTo>
                  <a:pt x="646" y="623"/>
                </a:lnTo>
                <a:lnTo>
                  <a:pt x="658" y="609"/>
                </a:lnTo>
                <a:lnTo>
                  <a:pt x="670" y="595"/>
                </a:lnTo>
                <a:lnTo>
                  <a:pt x="680" y="581"/>
                </a:lnTo>
                <a:lnTo>
                  <a:pt x="698" y="551"/>
                </a:lnTo>
                <a:lnTo>
                  <a:pt x="706" y="537"/>
                </a:lnTo>
                <a:lnTo>
                  <a:pt x="712" y="521"/>
                </a:lnTo>
                <a:lnTo>
                  <a:pt x="720" y="503"/>
                </a:lnTo>
                <a:lnTo>
                  <a:pt x="724" y="487"/>
                </a:lnTo>
                <a:lnTo>
                  <a:pt x="730" y="471"/>
                </a:lnTo>
                <a:lnTo>
                  <a:pt x="732" y="461"/>
                </a:lnTo>
                <a:lnTo>
                  <a:pt x="734" y="454"/>
                </a:lnTo>
                <a:lnTo>
                  <a:pt x="738" y="436"/>
                </a:lnTo>
                <a:lnTo>
                  <a:pt x="740" y="400"/>
                </a:lnTo>
                <a:lnTo>
                  <a:pt x="740" y="362"/>
                </a:lnTo>
                <a:lnTo>
                  <a:pt x="738" y="336"/>
                </a:lnTo>
                <a:lnTo>
                  <a:pt x="736" y="326"/>
                </a:lnTo>
                <a:lnTo>
                  <a:pt x="736" y="316"/>
                </a:lnTo>
                <a:lnTo>
                  <a:pt x="734" y="308"/>
                </a:lnTo>
                <a:lnTo>
                  <a:pt x="732" y="298"/>
                </a:lnTo>
                <a:lnTo>
                  <a:pt x="730" y="290"/>
                </a:lnTo>
                <a:lnTo>
                  <a:pt x="724" y="275"/>
                </a:lnTo>
                <a:lnTo>
                  <a:pt x="718" y="257"/>
                </a:lnTo>
                <a:lnTo>
                  <a:pt x="712" y="241"/>
                </a:lnTo>
                <a:lnTo>
                  <a:pt x="706" y="225"/>
                </a:lnTo>
                <a:lnTo>
                  <a:pt x="698" y="211"/>
                </a:lnTo>
                <a:lnTo>
                  <a:pt x="680" y="181"/>
                </a:lnTo>
                <a:lnTo>
                  <a:pt x="670" y="167"/>
                </a:lnTo>
                <a:lnTo>
                  <a:pt x="658" y="153"/>
                </a:lnTo>
                <a:lnTo>
                  <a:pt x="646" y="139"/>
                </a:lnTo>
                <a:lnTo>
                  <a:pt x="636" y="127"/>
                </a:lnTo>
                <a:lnTo>
                  <a:pt x="622" y="115"/>
                </a:lnTo>
                <a:lnTo>
                  <a:pt x="611" y="103"/>
                </a:lnTo>
                <a:lnTo>
                  <a:pt x="597" y="94"/>
                </a:lnTo>
                <a:lnTo>
                  <a:pt x="583" y="84"/>
                </a:lnTo>
                <a:lnTo>
                  <a:pt x="553" y="66"/>
                </a:lnTo>
                <a:lnTo>
                  <a:pt x="537" y="58"/>
                </a:lnTo>
                <a:lnTo>
                  <a:pt x="521" y="52"/>
                </a:lnTo>
                <a:lnTo>
                  <a:pt x="505" y="44"/>
                </a:lnTo>
                <a:lnTo>
                  <a:pt x="489" y="38"/>
                </a:lnTo>
                <a:lnTo>
                  <a:pt x="471" y="34"/>
                </a:lnTo>
                <a:lnTo>
                  <a:pt x="461" y="32"/>
                </a:lnTo>
                <a:lnTo>
                  <a:pt x="454" y="30"/>
                </a:lnTo>
                <a:lnTo>
                  <a:pt x="446" y="28"/>
                </a:lnTo>
                <a:lnTo>
                  <a:pt x="436" y="26"/>
                </a:lnTo>
                <a:lnTo>
                  <a:pt x="428" y="26"/>
                </a:lnTo>
                <a:lnTo>
                  <a:pt x="400" y="22"/>
                </a:lnTo>
                <a:lnTo>
                  <a:pt x="390" y="22"/>
                </a:lnTo>
                <a:lnTo>
                  <a:pt x="382" y="22"/>
                </a:lnTo>
                <a:lnTo>
                  <a:pt x="372" y="22"/>
                </a:lnTo>
                <a:lnTo>
                  <a:pt x="364" y="22"/>
                </a:lnTo>
                <a:lnTo>
                  <a:pt x="328" y="26"/>
                </a:lnTo>
                <a:lnTo>
                  <a:pt x="310" y="30"/>
                </a:lnTo>
                <a:lnTo>
                  <a:pt x="300" y="32"/>
                </a:lnTo>
                <a:lnTo>
                  <a:pt x="293" y="34"/>
                </a:lnTo>
                <a:lnTo>
                  <a:pt x="275" y="38"/>
                </a:lnTo>
                <a:lnTo>
                  <a:pt x="259" y="44"/>
                </a:lnTo>
                <a:lnTo>
                  <a:pt x="243" y="52"/>
                </a:lnTo>
                <a:lnTo>
                  <a:pt x="227" y="58"/>
                </a:lnTo>
                <a:lnTo>
                  <a:pt x="211" y="66"/>
                </a:lnTo>
                <a:lnTo>
                  <a:pt x="195" y="76"/>
                </a:lnTo>
                <a:lnTo>
                  <a:pt x="167" y="94"/>
                </a:lnTo>
                <a:lnTo>
                  <a:pt x="153" y="103"/>
                </a:lnTo>
                <a:lnTo>
                  <a:pt x="142" y="115"/>
                </a:lnTo>
                <a:lnTo>
                  <a:pt x="128" y="127"/>
                </a:lnTo>
                <a:lnTo>
                  <a:pt x="118" y="139"/>
                </a:lnTo>
                <a:lnTo>
                  <a:pt x="106" y="153"/>
                </a:lnTo>
                <a:lnTo>
                  <a:pt x="94" y="167"/>
                </a:lnTo>
                <a:lnTo>
                  <a:pt x="86" y="181"/>
                </a:lnTo>
                <a:lnTo>
                  <a:pt x="66" y="211"/>
                </a:lnTo>
                <a:lnTo>
                  <a:pt x="58" y="225"/>
                </a:lnTo>
                <a:lnTo>
                  <a:pt x="52" y="241"/>
                </a:lnTo>
                <a:lnTo>
                  <a:pt x="46" y="259"/>
                </a:lnTo>
                <a:lnTo>
                  <a:pt x="40" y="275"/>
                </a:lnTo>
                <a:lnTo>
                  <a:pt x="34" y="290"/>
                </a:lnTo>
                <a:lnTo>
                  <a:pt x="32" y="300"/>
                </a:lnTo>
                <a:lnTo>
                  <a:pt x="30" y="308"/>
                </a:lnTo>
                <a:lnTo>
                  <a:pt x="28" y="318"/>
                </a:lnTo>
                <a:lnTo>
                  <a:pt x="28" y="326"/>
                </a:lnTo>
                <a:lnTo>
                  <a:pt x="26" y="336"/>
                </a:lnTo>
                <a:lnTo>
                  <a:pt x="24" y="362"/>
                </a:lnTo>
                <a:lnTo>
                  <a:pt x="24" y="400"/>
                </a:lnTo>
                <a:lnTo>
                  <a:pt x="26" y="436"/>
                </a:lnTo>
                <a:lnTo>
                  <a:pt x="30" y="454"/>
                </a:lnTo>
                <a:lnTo>
                  <a:pt x="32" y="461"/>
                </a:lnTo>
                <a:lnTo>
                  <a:pt x="34" y="471"/>
                </a:lnTo>
                <a:lnTo>
                  <a:pt x="40" y="487"/>
                </a:lnTo>
                <a:lnTo>
                  <a:pt x="46" y="503"/>
                </a:lnTo>
                <a:lnTo>
                  <a:pt x="52" y="521"/>
                </a:lnTo>
                <a:lnTo>
                  <a:pt x="58" y="537"/>
                </a:lnTo>
                <a:lnTo>
                  <a:pt x="66" y="551"/>
                </a:lnTo>
                <a:lnTo>
                  <a:pt x="86" y="581"/>
                </a:lnTo>
                <a:lnTo>
                  <a:pt x="94" y="595"/>
                </a:lnTo>
                <a:lnTo>
                  <a:pt x="106" y="609"/>
                </a:lnTo>
                <a:lnTo>
                  <a:pt x="118" y="623"/>
                </a:lnTo>
                <a:lnTo>
                  <a:pt x="130" y="634"/>
                </a:lnTo>
                <a:lnTo>
                  <a:pt x="142" y="646"/>
                </a:lnTo>
                <a:lnTo>
                  <a:pt x="167" y="668"/>
                </a:lnTo>
                <a:lnTo>
                  <a:pt x="181" y="678"/>
                </a:lnTo>
                <a:lnTo>
                  <a:pt x="195" y="688"/>
                </a:lnTo>
                <a:lnTo>
                  <a:pt x="211" y="696"/>
                </a:lnTo>
                <a:lnTo>
                  <a:pt x="227" y="704"/>
                </a:lnTo>
                <a:lnTo>
                  <a:pt x="243" y="710"/>
                </a:lnTo>
                <a:lnTo>
                  <a:pt x="259" y="718"/>
                </a:lnTo>
                <a:lnTo>
                  <a:pt x="277" y="724"/>
                </a:lnTo>
                <a:lnTo>
                  <a:pt x="293" y="728"/>
                </a:lnTo>
                <a:lnTo>
                  <a:pt x="302" y="730"/>
                </a:lnTo>
                <a:lnTo>
                  <a:pt x="310" y="732"/>
                </a:lnTo>
                <a:lnTo>
                  <a:pt x="328" y="736"/>
                </a:lnTo>
                <a:lnTo>
                  <a:pt x="364" y="73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25CFC053-D7AC-4A42-A338-F166D1CB3573}"/>
              </a:ext>
            </a:extLst>
          </p:cNvPr>
          <p:cNvCxnSpPr>
            <a:cxnSpLocks/>
          </p:cNvCxnSpPr>
          <p:nvPr/>
        </p:nvCxnSpPr>
        <p:spPr>
          <a:xfrm flipV="1">
            <a:off x="1356034" y="3429000"/>
            <a:ext cx="0" cy="43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863150-699B-4A01-B1CE-D7C00BF1F222}"/>
              </a:ext>
            </a:extLst>
          </p:cNvPr>
          <p:cNvSpPr txBox="1"/>
          <p:nvPr/>
        </p:nvSpPr>
        <p:spPr>
          <a:xfrm>
            <a:off x="504107" y="2910953"/>
            <a:ext cx="2032987" cy="2774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AML Workbench</a:t>
            </a:r>
          </a:p>
        </p:txBody>
      </p:sp>
      <p:pic>
        <p:nvPicPr>
          <p:cNvPr id="16" name="Picture 15">
            <a:extLst>
              <a:ext uri="{FF2B5EF4-FFF2-40B4-BE49-F238E27FC236}">
                <a16:creationId xmlns:a16="http://schemas.microsoft.com/office/drawing/2014/main" id="{4B462545-43AA-4482-9760-F08A82EB1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590781" y="2088653"/>
            <a:ext cx="4891171" cy="3470326"/>
          </a:xfrm>
          <a:prstGeom prst="rect">
            <a:avLst/>
          </a:prstGeom>
        </p:spPr>
      </p:pic>
      <p:sp>
        <p:nvSpPr>
          <p:cNvPr id="18" name="TextBox 17">
            <a:extLst>
              <a:ext uri="{FF2B5EF4-FFF2-40B4-BE49-F238E27FC236}">
                <a16:creationId xmlns:a16="http://schemas.microsoft.com/office/drawing/2014/main" id="{AB7E0C81-ED0F-4D9B-AF82-9CA6DA50BF3D}"/>
              </a:ext>
            </a:extLst>
          </p:cNvPr>
          <p:cNvSpPr txBox="1"/>
          <p:nvPr/>
        </p:nvSpPr>
        <p:spPr>
          <a:xfrm>
            <a:off x="9595637" y="6269401"/>
            <a:ext cx="881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Edge AI</a:t>
            </a:r>
          </a:p>
        </p:txBody>
      </p:sp>
      <p:sp>
        <p:nvSpPr>
          <p:cNvPr id="21" name="TextBox 20">
            <a:extLst>
              <a:ext uri="{FF2B5EF4-FFF2-40B4-BE49-F238E27FC236}">
                <a16:creationId xmlns:a16="http://schemas.microsoft.com/office/drawing/2014/main" id="{276617CA-D27D-4CB4-8129-2C898286FC10}"/>
              </a:ext>
            </a:extLst>
          </p:cNvPr>
          <p:cNvSpPr txBox="1"/>
          <p:nvPr/>
        </p:nvSpPr>
        <p:spPr>
          <a:xfrm>
            <a:off x="504106" y="64194"/>
            <a:ext cx="10992261" cy="83099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Realtime Edge AI: Skin Cancer Detection </a:t>
            </a:r>
          </a:p>
        </p:txBody>
      </p:sp>
      <p:sp>
        <p:nvSpPr>
          <p:cNvPr id="7" name="Rectangle 6">
            <a:extLst>
              <a:ext uri="{FF2B5EF4-FFF2-40B4-BE49-F238E27FC236}">
                <a16:creationId xmlns:a16="http://schemas.microsoft.com/office/drawing/2014/main" id="{D4B44598-3296-433C-A920-2A5B542CBB49}"/>
              </a:ext>
            </a:extLst>
          </p:cNvPr>
          <p:cNvSpPr/>
          <p:nvPr/>
        </p:nvSpPr>
        <p:spPr>
          <a:xfrm>
            <a:off x="4419337" y="1308319"/>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CoreML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CAC2C0D4-EA61-4C60-AA51-D4D610AEB7B0}"/>
              </a:ext>
            </a:extLst>
          </p:cNvPr>
          <p:cNvCxnSpPr>
            <a:cxnSpLocks/>
          </p:cNvCxnSpPr>
          <p:nvPr/>
        </p:nvCxnSpPr>
        <p:spPr>
          <a:xfrm flipV="1">
            <a:off x="3699668" y="1760338"/>
            <a:ext cx="677076" cy="1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F330A48-8659-4C8C-ACA6-6720A06357F8}"/>
              </a:ext>
            </a:extLst>
          </p:cNvPr>
          <p:cNvSpPr/>
          <p:nvPr/>
        </p:nvSpPr>
        <p:spPr>
          <a:xfrm>
            <a:off x="6207714" y="1305087"/>
            <a:ext cx="102611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Xamarin</a:t>
            </a:r>
          </a:p>
        </p:txBody>
      </p:sp>
      <p:cxnSp>
        <p:nvCxnSpPr>
          <p:cNvPr id="22" name="Straight Arrow Connector 21">
            <a:extLst>
              <a:ext uri="{FF2B5EF4-FFF2-40B4-BE49-F238E27FC236}">
                <a16:creationId xmlns:a16="http://schemas.microsoft.com/office/drawing/2014/main" id="{D2DDA7E2-ADD7-4A88-8AB3-9ABB3431B955}"/>
              </a:ext>
            </a:extLst>
          </p:cNvPr>
          <p:cNvCxnSpPr>
            <a:cxnSpLocks/>
          </p:cNvCxnSpPr>
          <p:nvPr/>
        </p:nvCxnSpPr>
        <p:spPr>
          <a:xfrm flipV="1">
            <a:off x="5418924" y="1749735"/>
            <a:ext cx="677076" cy="1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0A9A72-8592-4E1F-8CB9-4E45568F89D8}"/>
              </a:ext>
            </a:extLst>
          </p:cNvPr>
          <p:cNvCxnSpPr>
            <a:cxnSpLocks/>
          </p:cNvCxnSpPr>
          <p:nvPr/>
        </p:nvCxnSpPr>
        <p:spPr>
          <a:xfrm flipV="1">
            <a:off x="7318309" y="1755533"/>
            <a:ext cx="677076" cy="1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225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F4E1F5C-D055-4FA8-BB03-6D890C3AFF73}"/>
              </a:ext>
            </a:extLst>
          </p:cNvPr>
          <p:cNvSpPr>
            <a:spLocks noGrp="1"/>
          </p:cNvSpPr>
          <p:nvPr>
            <p:ph type="title"/>
          </p:nvPr>
        </p:nvSpPr>
        <p:spPr>
          <a:xfrm>
            <a:off x="308560" y="341333"/>
            <a:ext cx="3600233" cy="899665"/>
          </a:xfrm>
        </p:spPr>
        <p:txBody>
          <a:bodyPr/>
          <a:lstStyle/>
          <a:p>
            <a:r>
              <a:rPr lang="en-US" sz="6600" dirty="0">
                <a:latin typeface="Segoe UI Semibold" panose="020B0702040204020203" pitchFamily="34" charset="0"/>
                <a:cs typeface="Segoe UI Semibold" panose="020B0702040204020203" pitchFamily="34" charset="0"/>
              </a:rPr>
              <a:t>DEMO</a:t>
            </a:r>
          </a:p>
        </p:txBody>
      </p:sp>
      <p:sp>
        <p:nvSpPr>
          <p:cNvPr id="10" name="Text Placeholder 1">
            <a:extLst>
              <a:ext uri="{FF2B5EF4-FFF2-40B4-BE49-F238E27FC236}">
                <a16:creationId xmlns:a16="http://schemas.microsoft.com/office/drawing/2014/main" id="{87074D2F-C3B1-4E05-9516-BFA6284FBEAB}"/>
              </a:ext>
            </a:extLst>
          </p:cNvPr>
          <p:cNvSpPr txBox="1">
            <a:spLocks/>
          </p:cNvSpPr>
          <p:nvPr/>
        </p:nvSpPr>
        <p:spPr>
          <a:xfrm>
            <a:off x="412470" y="4204207"/>
            <a:ext cx="4128358" cy="1792326"/>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137" kern="1200" spc="0" baseline="0">
                <a:gradFill>
                  <a:gsLst>
                    <a:gs pos="91000">
                      <a:schemeClr val="tx1"/>
                    </a:gs>
                    <a:gs pos="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00B050"/>
                </a:solidFill>
                <a:effectLst/>
                <a:uLnTx/>
                <a:uFillTx/>
                <a:latin typeface="Segoe UI Light"/>
                <a:ea typeface="+mn-ea"/>
                <a:cs typeface="+mn-cs"/>
              </a:rPr>
              <a:t>Anusua Trivedi</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de-DE" sz="3200" b="0"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Data Scientist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de-DE" sz="3200" b="0"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     @anurive</a:t>
            </a:r>
            <a:endParaRPr kumimoji="0" lang="en-US" sz="3200" b="0" i="0" u="none" strike="noStrike" kern="1200" cap="none" spc="0" normalizeH="0" baseline="0" noProof="0" dirty="0">
              <a:ln>
                <a:noFill/>
              </a:ln>
              <a:solidFill>
                <a:srgbClr val="00B050"/>
              </a:solidFill>
              <a:effectLst/>
              <a:uLnTx/>
              <a:uFillTx/>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C8ED2EF8-68F3-4B47-B05F-ABDFA5668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6" y="1646491"/>
            <a:ext cx="2026696" cy="2026696"/>
          </a:xfrm>
          <a:prstGeom prst="rect">
            <a:avLst/>
          </a:prstGeom>
        </p:spPr>
      </p:pic>
      <p:pic>
        <p:nvPicPr>
          <p:cNvPr id="11" name="Picture 10">
            <a:extLst>
              <a:ext uri="{FF2B5EF4-FFF2-40B4-BE49-F238E27FC236}">
                <a16:creationId xmlns:a16="http://schemas.microsoft.com/office/drawing/2014/main" id="{4A683B0E-7807-4C19-8A43-FAD61ACA5A85}"/>
              </a:ext>
            </a:extLst>
          </p:cNvPr>
          <p:cNvPicPr>
            <a:picLocks noChangeAspect="1"/>
          </p:cNvPicPr>
          <p:nvPr/>
        </p:nvPicPr>
        <p:blipFill>
          <a:blip r:embed="rId4"/>
          <a:stretch>
            <a:fillRect/>
          </a:stretch>
        </p:blipFill>
        <p:spPr>
          <a:xfrm>
            <a:off x="642631" y="5354948"/>
            <a:ext cx="347248" cy="285639"/>
          </a:xfrm>
          <a:prstGeom prst="rect">
            <a:avLst/>
          </a:prstGeom>
        </p:spPr>
      </p:pic>
      <p:pic>
        <p:nvPicPr>
          <p:cNvPr id="2" name="Picture 1">
            <a:extLst>
              <a:ext uri="{FF2B5EF4-FFF2-40B4-BE49-F238E27FC236}">
                <a16:creationId xmlns:a16="http://schemas.microsoft.com/office/drawing/2014/main" id="{54B8C76E-C730-452E-8414-9AE517809491}"/>
              </a:ext>
            </a:extLst>
          </p:cNvPr>
          <p:cNvPicPr>
            <a:picLocks noChangeAspect="1"/>
          </p:cNvPicPr>
          <p:nvPr/>
        </p:nvPicPr>
        <p:blipFill>
          <a:blip r:embed="rId5"/>
          <a:stretch>
            <a:fillRect/>
          </a:stretch>
        </p:blipFill>
        <p:spPr>
          <a:xfrm>
            <a:off x="4933666" y="0"/>
            <a:ext cx="7258334" cy="6858000"/>
          </a:xfrm>
          <a:prstGeom prst="rect">
            <a:avLst/>
          </a:prstGeom>
        </p:spPr>
      </p:pic>
      <p:sp>
        <p:nvSpPr>
          <p:cNvPr id="15" name="Rectangle 14">
            <a:extLst>
              <a:ext uri="{FF2B5EF4-FFF2-40B4-BE49-F238E27FC236}">
                <a16:creationId xmlns:a16="http://schemas.microsoft.com/office/drawing/2014/main" id="{9B113039-DD8D-4197-A3B7-483220AA9F43}"/>
              </a:ext>
            </a:extLst>
          </p:cNvPr>
          <p:cNvSpPr/>
          <p:nvPr/>
        </p:nvSpPr>
        <p:spPr bwMode="auto">
          <a:xfrm rot="10800000">
            <a:off x="4933666" y="-2"/>
            <a:ext cx="7258334" cy="6858001"/>
          </a:xfrm>
          <a:prstGeom prst="rect">
            <a:avLst/>
          </a:prstGeom>
          <a:gradFill flip="none" rotWithShape="1">
            <a:gsLst>
              <a:gs pos="24000">
                <a:srgbClr val="000000">
                  <a:alpha val="51000"/>
                </a:srgbClr>
              </a:gs>
              <a:gs pos="100000">
                <a:srgbClr val="000000">
                  <a:alpha val="0"/>
                </a:srgbClr>
              </a:gs>
            </a:gsLst>
            <a:lin ang="108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9013007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85AA3A-6228-4526-B727-C8E311806A30}"/>
              </a:ext>
            </a:extLst>
          </p:cNvPr>
          <p:cNvSpPr/>
          <p:nvPr/>
        </p:nvSpPr>
        <p:spPr bwMode="auto">
          <a:xfrm>
            <a:off x="866" y="974"/>
            <a:ext cx="5534915" cy="6862000"/>
          </a:xfrm>
          <a:prstGeom prst="rect">
            <a:avLst/>
          </a:prstGeom>
          <a:solidFill>
            <a:srgbClr val="000103"/>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1296E074-673B-4BA5-B3A9-0ACB25AE7AA9}"/>
              </a:ext>
            </a:extLst>
          </p:cNvPr>
          <p:cNvSpPr txBox="1"/>
          <p:nvPr/>
        </p:nvSpPr>
        <p:spPr>
          <a:xfrm>
            <a:off x="329612" y="319905"/>
            <a:ext cx="8345662" cy="845808"/>
          </a:xfrm>
          <a:prstGeom prst="rect">
            <a:avLst/>
          </a:prstGeom>
          <a:noFill/>
        </p:spPr>
        <p:txBody>
          <a:bodyPr wrap="square" lIns="143407" tIns="89630" rIns="143407" bIns="89630" rtlCol="0">
            <a:spAutoFit/>
          </a:bodyPr>
          <a:lstStyle/>
          <a:p>
            <a:pPr marL="0" marR="0" lvl="0" indent="0" algn="l" defTabSz="914192" rtl="0" eaLnBrk="1" fontAlgn="base" latinLnBrk="0" hangingPunct="1">
              <a:lnSpc>
                <a:spcPct val="90000"/>
              </a:lnSpc>
              <a:spcBef>
                <a:spcPts val="588"/>
              </a:spcBef>
              <a:spcAft>
                <a:spcPts val="588"/>
              </a:spcAft>
              <a:buClrTx/>
              <a:buSzTx/>
              <a:buFontTx/>
              <a:buNone/>
              <a:tabLst/>
              <a:defRPr/>
            </a:pPr>
            <a:r>
              <a:rPr kumimoji="0" lang="en-US" sz="48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Semibold" panose="020B0702040504020203"/>
                <a:ea typeface="+mn-ea"/>
                <a:cs typeface="+mn-cs"/>
              </a:rPr>
              <a:t>AI @ Azure IoT Edge Preview</a:t>
            </a:r>
          </a:p>
        </p:txBody>
      </p:sp>
      <p:sp>
        <p:nvSpPr>
          <p:cNvPr id="16" name="TextBox 15">
            <a:extLst>
              <a:ext uri="{FF2B5EF4-FFF2-40B4-BE49-F238E27FC236}">
                <a16:creationId xmlns:a16="http://schemas.microsoft.com/office/drawing/2014/main" id="{461A37C1-25CB-4C41-AA2C-CEBFA05E31E6}"/>
              </a:ext>
            </a:extLst>
          </p:cNvPr>
          <p:cNvSpPr txBox="1"/>
          <p:nvPr/>
        </p:nvSpPr>
        <p:spPr>
          <a:xfrm>
            <a:off x="394308" y="1473060"/>
            <a:ext cx="5279957" cy="458009"/>
          </a:xfrm>
          <a:prstGeom prst="rect">
            <a:avLst/>
          </a:prstGeom>
          <a:noFill/>
        </p:spPr>
        <p:txBody>
          <a:bodyPr wrap="square" lIns="143407" tIns="89630" rIns="143407" bIns="8963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2222">
                      <a:srgbClr val="FFB900"/>
                    </a:gs>
                    <a:gs pos="37000">
                      <a:srgbClr val="FFB900"/>
                    </a:gs>
                  </a:gsLst>
                  <a:lin ang="5400000" scaled="0"/>
                </a:gradFill>
                <a:effectLst/>
                <a:uLnTx/>
                <a:uFillTx/>
                <a:latin typeface="Segoe UI" panose="020B0502040204020203" pitchFamily="34" charset="0"/>
                <a:ea typeface="+mn-ea"/>
                <a:cs typeface="Segoe UI" panose="020B0502040204020203" pitchFamily="34" charset="0"/>
              </a:rPr>
              <a:t>Infuse IoT devices with cloud intelligence</a:t>
            </a:r>
          </a:p>
        </p:txBody>
      </p:sp>
      <p:sp>
        <p:nvSpPr>
          <p:cNvPr id="17" name="Rectangle 16">
            <a:extLst>
              <a:ext uri="{FF2B5EF4-FFF2-40B4-BE49-F238E27FC236}">
                <a16:creationId xmlns:a16="http://schemas.microsoft.com/office/drawing/2014/main" id="{5CDA0127-4974-49CE-9AF1-067F201A6F72}"/>
              </a:ext>
            </a:extLst>
          </p:cNvPr>
          <p:cNvSpPr/>
          <p:nvPr/>
        </p:nvSpPr>
        <p:spPr>
          <a:xfrm>
            <a:off x="425418" y="1977325"/>
            <a:ext cx="4339297" cy="646331"/>
          </a:xfrm>
          <a:prstGeom prst="rect">
            <a:avLst/>
          </a:prstGeom>
        </p:spPr>
        <p:txBody>
          <a:bodyPr wrap="square">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3419">
                      <a:srgbClr val="FFFFFF"/>
                    </a:gs>
                    <a:gs pos="22222">
                      <a:srgbClr val="FFFFFF"/>
                    </a:gs>
                  </a:gsLst>
                  <a:lin ang="5400000" scaled="0"/>
                </a:gradFill>
                <a:effectLst/>
                <a:uLnTx/>
                <a:uFillTx/>
                <a:latin typeface="Segoe UI" panose="020B0502040204020203" pitchFamily="34" charset="0"/>
                <a:ea typeface="+mn-ea"/>
                <a:cs typeface="Segoe UI" panose="020B0502040204020203" pitchFamily="34" charset="0"/>
              </a:rPr>
              <a:t>AzureML, Azure Stream Analytics, Azure Functions, AI</a:t>
            </a:r>
          </a:p>
        </p:txBody>
      </p:sp>
      <p:sp>
        <p:nvSpPr>
          <p:cNvPr id="18" name="TextBox 17">
            <a:extLst>
              <a:ext uri="{FF2B5EF4-FFF2-40B4-BE49-F238E27FC236}">
                <a16:creationId xmlns:a16="http://schemas.microsoft.com/office/drawing/2014/main" id="{03403DD3-5C45-4383-9230-C5D3B7D1C006}"/>
              </a:ext>
            </a:extLst>
          </p:cNvPr>
          <p:cNvSpPr txBox="1"/>
          <p:nvPr/>
        </p:nvSpPr>
        <p:spPr>
          <a:xfrm>
            <a:off x="394308" y="4663371"/>
            <a:ext cx="4760808" cy="458009"/>
          </a:xfrm>
          <a:prstGeom prst="rect">
            <a:avLst/>
          </a:prstGeom>
          <a:noFill/>
        </p:spPr>
        <p:txBody>
          <a:bodyPr wrap="square" lIns="143407" tIns="89630" rIns="143407" bIns="8963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2222">
                      <a:srgbClr val="FFB900"/>
                    </a:gs>
                    <a:gs pos="37000">
                      <a:srgbClr val="FFB900"/>
                    </a:gs>
                  </a:gsLst>
                  <a:lin ang="5400000" scaled="0"/>
                </a:gradFill>
                <a:effectLst/>
                <a:uLnTx/>
                <a:uFillTx/>
                <a:latin typeface="Segoe UI" panose="020B0502040204020203" pitchFamily="34" charset="0"/>
                <a:ea typeface="+mn-ea"/>
                <a:cs typeface="Segoe UI" panose="020B0502040204020203" pitchFamily="34" charset="0"/>
              </a:rPr>
              <a:t>Powerful platform for AI at the edge</a:t>
            </a:r>
          </a:p>
        </p:txBody>
      </p:sp>
      <p:sp>
        <p:nvSpPr>
          <p:cNvPr id="19" name="Rectangle 18">
            <a:extLst>
              <a:ext uri="{FF2B5EF4-FFF2-40B4-BE49-F238E27FC236}">
                <a16:creationId xmlns:a16="http://schemas.microsoft.com/office/drawing/2014/main" id="{85C5E24E-79D1-46F6-8795-260CB7C7B354}"/>
              </a:ext>
            </a:extLst>
          </p:cNvPr>
          <p:cNvSpPr/>
          <p:nvPr/>
        </p:nvSpPr>
        <p:spPr>
          <a:xfrm>
            <a:off x="425418" y="5122213"/>
            <a:ext cx="4524692" cy="646331"/>
          </a:xfrm>
          <a:prstGeom prst="rect">
            <a:avLst/>
          </a:prstGeom>
        </p:spPr>
        <p:txBody>
          <a:bodyPr wrap="square">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3419">
                      <a:srgbClr val="FFFFFF"/>
                    </a:gs>
                    <a:gs pos="22222">
                      <a:srgbClr val="FFFFFF"/>
                    </a:gs>
                  </a:gsLst>
                  <a:lin ang="5400000" scaled="0"/>
                </a:gradFill>
                <a:effectLst/>
                <a:uLnTx/>
                <a:uFillTx/>
                <a:latin typeface="Segoe UI" panose="020B0502040204020203" pitchFamily="34" charset="0"/>
                <a:ea typeface="+mn-ea"/>
                <a:cs typeface="Segoe UI" panose="020B0502040204020203" pitchFamily="34" charset="0"/>
              </a:rPr>
              <a:t>AI Toolkit for Azure IoT powers next generation IoT sensors</a:t>
            </a:r>
          </a:p>
        </p:txBody>
      </p:sp>
      <p:sp>
        <p:nvSpPr>
          <p:cNvPr id="22" name="cloud">
            <a:extLst>
              <a:ext uri="{FF2B5EF4-FFF2-40B4-BE49-F238E27FC236}">
                <a16:creationId xmlns:a16="http://schemas.microsoft.com/office/drawing/2014/main" id="{419A44E3-1BDE-4AED-A461-DD3B7375418E}"/>
              </a:ext>
            </a:extLst>
          </p:cNvPr>
          <p:cNvSpPr>
            <a:spLocks noChangeAspect="1"/>
          </p:cNvSpPr>
          <p:nvPr/>
        </p:nvSpPr>
        <p:spPr bwMode="black">
          <a:xfrm>
            <a:off x="6719846" y="1165713"/>
            <a:ext cx="3891602" cy="224288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rgbClr val="0078D7"/>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A96C9C83-DDD5-4483-9682-CCFB98A8D4F9}"/>
              </a:ext>
            </a:extLst>
          </p:cNvPr>
          <p:cNvSpPr/>
          <p:nvPr/>
        </p:nvSpPr>
        <p:spPr bwMode="auto">
          <a:xfrm>
            <a:off x="7718113" y="5393856"/>
            <a:ext cx="1957109" cy="899188"/>
          </a:xfrm>
          <a:prstGeom prst="roundRect">
            <a:avLst>
              <a:gd name="adj" fmla="val 11804"/>
            </a:avLst>
          </a:prstGeom>
          <a:noFill/>
          <a:ln w="2222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rPr>
              <a:t> IoT Edge Device</a:t>
            </a:r>
          </a:p>
        </p:txBody>
      </p:sp>
      <p:sp>
        <p:nvSpPr>
          <p:cNvPr id="24" name="Frame 5">
            <a:extLst>
              <a:ext uri="{FF2B5EF4-FFF2-40B4-BE49-F238E27FC236}">
                <a16:creationId xmlns:a16="http://schemas.microsoft.com/office/drawing/2014/main" id="{1D72BC5A-2A5C-4427-B267-C77103037C3B}"/>
              </a:ext>
            </a:extLst>
          </p:cNvPr>
          <p:cNvSpPr>
            <a:spLocks noChangeAspect="1"/>
          </p:cNvSpPr>
          <p:nvPr/>
        </p:nvSpPr>
        <p:spPr bwMode="auto">
          <a:xfrm>
            <a:off x="7799207" y="5495538"/>
            <a:ext cx="285458" cy="2853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39C12"/>
          </a:solidFill>
          <a:ln w="6350" cap="flat" cmpd="sng" algn="ctr">
            <a:noFill/>
            <a:prstDash val="solid"/>
            <a:miter lim="800000"/>
            <a:headEnd type="none" w="med" len="med"/>
            <a:tailEnd type="none" w="med" len="med"/>
          </a:ln>
          <a:effectLst/>
        </p:spPr>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marL="0" marR="0" lvl="0" indent="0" algn="ctr" defTabSz="931932"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2" name="Arrow: Up-Down 1">
            <a:extLst>
              <a:ext uri="{FF2B5EF4-FFF2-40B4-BE49-F238E27FC236}">
                <a16:creationId xmlns:a16="http://schemas.microsoft.com/office/drawing/2014/main" id="{974D0E10-9CA7-4E0D-A842-7C42F7EB5F59}"/>
              </a:ext>
            </a:extLst>
          </p:cNvPr>
          <p:cNvSpPr/>
          <p:nvPr/>
        </p:nvSpPr>
        <p:spPr>
          <a:xfrm>
            <a:off x="8528448" y="3662630"/>
            <a:ext cx="336438" cy="1477193"/>
          </a:xfrm>
          <a:prstGeom prst="upDownArrow">
            <a:avLst/>
          </a:prstGeom>
          <a:noFill/>
          <a:ln>
            <a:solidFill>
              <a:srgbClr val="F3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1">
            <a:extLst>
              <a:ext uri="{FF2B5EF4-FFF2-40B4-BE49-F238E27FC236}">
                <a16:creationId xmlns:a16="http://schemas.microsoft.com/office/drawing/2014/main" id="{7371EC7D-F679-4489-A3E1-A7D036D39F8F}"/>
              </a:ext>
            </a:extLst>
          </p:cNvPr>
          <p:cNvSpPr txBox="1">
            <a:spLocks/>
          </p:cNvSpPr>
          <p:nvPr/>
        </p:nvSpPr>
        <p:spPr>
          <a:xfrm rot="2297231">
            <a:off x="8630520" y="418494"/>
            <a:ext cx="5430230" cy="596562"/>
          </a:xfrm>
          <a:prstGeom prst="rect">
            <a:avLst/>
          </a:prstGeom>
          <a:solidFill>
            <a:srgbClr val="92D050"/>
          </a:solidFill>
          <a:effectLst>
            <a:outerShdw blurRad="190500" algn="ctr" rotWithShape="0">
              <a:prstClr val="black">
                <a:alpha val="40000"/>
              </a:prstClr>
            </a:outerShdw>
          </a:effectLst>
        </p:spPr>
        <p:txBody>
          <a:bodyPr wrap="square" tIns="89642" bIns="89642"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98" normalizeH="0" baseline="0" noProof="0" dirty="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Announcing</a:t>
            </a:r>
          </a:p>
        </p:txBody>
      </p:sp>
      <p:sp>
        <p:nvSpPr>
          <p:cNvPr id="20" name="Rectangle 19">
            <a:extLst>
              <a:ext uri="{FF2B5EF4-FFF2-40B4-BE49-F238E27FC236}">
                <a16:creationId xmlns:a16="http://schemas.microsoft.com/office/drawing/2014/main" id="{5C10F943-FC34-4058-BA22-F70101049C49}"/>
              </a:ext>
            </a:extLst>
          </p:cNvPr>
          <p:cNvSpPr/>
          <p:nvPr/>
        </p:nvSpPr>
        <p:spPr>
          <a:xfrm>
            <a:off x="443096" y="5944401"/>
            <a:ext cx="5698101" cy="369332"/>
          </a:xfrm>
          <a:prstGeom prst="rect">
            <a:avLst/>
          </a:prstGeom>
        </p:spPr>
        <p:txBody>
          <a:bodyPr wrap="square">
            <a:spAutoFit/>
          </a:bodyPr>
          <a:lstStyle/>
          <a:p>
            <a:pPr lvl="0" defTabSz="914192">
              <a:lnSpc>
                <a:spcPct val="90000"/>
              </a:lnSpc>
              <a:spcAft>
                <a:spcPts val="600"/>
              </a:spcAft>
              <a:defRPr/>
            </a:pPr>
            <a:r>
              <a:rPr lang="en-US" sz="2000" kern="0" dirty="0">
                <a:solidFill>
                  <a:srgbClr val="FFC000"/>
                </a:solidFill>
                <a:latin typeface="Segoe UI" panose="020B0502040204020203" pitchFamily="34" charset="0"/>
                <a:cs typeface="Segoe UI" panose="020B0502040204020203" pitchFamily="34" charset="0"/>
              </a:rPr>
              <a:t>https://github.com/Azure/ai-toolkit-iot-edge</a:t>
            </a:r>
            <a:endParaRPr kumimoji="0" lang="en-US" sz="2000" b="0" i="0" u="none" strike="noStrike" kern="0" cap="none" spc="0" normalizeH="0" baseline="0" noProof="0" dirty="0">
              <a:ln>
                <a:noFill/>
              </a:ln>
              <a:solidFill>
                <a:srgbClr val="FFC000"/>
              </a:solidFill>
              <a:effectLst/>
              <a:uLnTx/>
              <a:uFillTx/>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4E9A7D17-CE26-45C7-A1D9-FDCE17593693}"/>
              </a:ext>
            </a:extLst>
          </p:cNvPr>
          <p:cNvSpPr txBox="1"/>
          <p:nvPr/>
        </p:nvSpPr>
        <p:spPr>
          <a:xfrm>
            <a:off x="307360" y="3146980"/>
            <a:ext cx="4760808" cy="458009"/>
          </a:xfrm>
          <a:prstGeom prst="rect">
            <a:avLst/>
          </a:prstGeom>
          <a:noFill/>
        </p:spPr>
        <p:txBody>
          <a:bodyPr wrap="square" lIns="143407" tIns="89630" rIns="143407" bIns="8963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2222">
                      <a:srgbClr val="FFB900"/>
                    </a:gs>
                    <a:gs pos="37000">
                      <a:srgbClr val="FFB900"/>
                    </a:gs>
                  </a:gsLst>
                  <a:lin ang="5400000" scaled="0"/>
                </a:gradFill>
                <a:effectLst/>
                <a:uLnTx/>
                <a:uFillTx/>
                <a:latin typeface="Segoe UI" panose="020B0502040204020203" pitchFamily="34" charset="0"/>
                <a:ea typeface="+mn-ea"/>
                <a:cs typeface="Segoe UI" panose="020B0502040204020203" pitchFamily="34" charset="0"/>
              </a:rPr>
              <a:t>Cross-platform &amp; compact</a:t>
            </a:r>
          </a:p>
        </p:txBody>
      </p:sp>
      <p:sp>
        <p:nvSpPr>
          <p:cNvPr id="27" name="Rectangle 26">
            <a:extLst>
              <a:ext uri="{FF2B5EF4-FFF2-40B4-BE49-F238E27FC236}">
                <a16:creationId xmlns:a16="http://schemas.microsoft.com/office/drawing/2014/main" id="{D9082E54-5F8A-4B46-A093-7B83D0512490}"/>
              </a:ext>
            </a:extLst>
          </p:cNvPr>
          <p:cNvSpPr/>
          <p:nvPr/>
        </p:nvSpPr>
        <p:spPr>
          <a:xfrm>
            <a:off x="372055" y="3577394"/>
            <a:ext cx="4524692" cy="723275"/>
          </a:xfrm>
          <a:prstGeom prst="rect">
            <a:avLst/>
          </a:prstGeom>
        </p:spPr>
        <p:txBody>
          <a:bodyPr wrap="square">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3419">
                      <a:srgbClr val="FFFFFF"/>
                    </a:gs>
                    <a:gs pos="22222">
                      <a:srgbClr val="FFFFFF"/>
                    </a:gs>
                  </a:gsLst>
                  <a:lin ang="5400000" scaled="0"/>
                </a:gradFill>
                <a:effectLst/>
                <a:uLnTx/>
                <a:uFillTx/>
                <a:latin typeface="Segoe UI" panose="020B0502040204020203" pitchFamily="34" charset="0"/>
                <a:ea typeface="+mn-ea"/>
                <a:cs typeface="Segoe UI" panose="020B0502040204020203" pitchFamily="34" charset="0"/>
              </a:rPr>
              <a:t>Supports Linux and Windows devices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3419">
                      <a:srgbClr val="FFFFFF"/>
                    </a:gs>
                    <a:gs pos="22222">
                      <a:srgbClr val="FFFFFF"/>
                    </a:gs>
                  </a:gsLst>
                  <a:lin ang="5400000" scaled="0"/>
                </a:gradFill>
                <a:effectLst/>
                <a:uLnTx/>
                <a:uFillTx/>
                <a:latin typeface="Segoe UI" panose="020B0502040204020203" pitchFamily="34" charset="0"/>
                <a:ea typeface="+mn-ea"/>
                <a:cs typeface="Segoe UI" panose="020B0502040204020203" pitchFamily="34" charset="0"/>
              </a:rPr>
              <a:t>Runs in as little as 128MBs of memory</a:t>
            </a:r>
          </a:p>
        </p:txBody>
      </p:sp>
    </p:spTree>
    <p:extLst>
      <p:ext uri="{BB962C8B-B14F-4D97-AF65-F5344CB8AC3E}">
        <p14:creationId xmlns:p14="http://schemas.microsoft.com/office/powerpoint/2010/main" val="334524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3" presetClass="path" presetSubtype="0" decel="100000" fill="hold" grpId="1" nodeType="withEffect">
                                  <p:stCondLst>
                                    <p:cond delay="0"/>
                                  </p:stCondLst>
                                  <p:childTnLst>
                                    <p:animMotion origin="layout" path="M -3.54167E-6 -4.81481E-6 L 0.0461 -4.81481E-6 " pathEditMode="relative" rAng="0" ptsTypes="AA">
                                      <p:cBhvr>
                                        <p:cTn id="9" dur="750" spd="-100000" fill="hold"/>
                                        <p:tgtEl>
                                          <p:spTgt spid="14"/>
                                        </p:tgtEl>
                                        <p:attrNameLst>
                                          <p:attrName>ppt_x</p:attrName>
                                          <p:attrName>ppt_y</p:attrName>
                                        </p:attrNameLst>
                                      </p:cBhvr>
                                      <p:rCtr x="2305"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7" grpId="0"/>
      <p:bldP spid="18" grpId="0"/>
      <p:bldP spid="19" grpId="0"/>
      <p:bldP spid="15" grpId="0" animBg="1"/>
      <p:bldP spid="20" grpId="0"/>
      <p:bldP spid="21"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E090D-EA68-4020-9355-B95C4A0FD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3389"/>
          </a:xfrm>
          <a:prstGeom prst="rect">
            <a:avLst/>
          </a:prstGeom>
        </p:spPr>
      </p:pic>
      <p:sp>
        <p:nvSpPr>
          <p:cNvPr id="10" name="Title 1"/>
          <p:cNvSpPr txBox="1">
            <a:spLocks/>
          </p:cNvSpPr>
          <p:nvPr/>
        </p:nvSpPr>
        <p:spPr>
          <a:xfrm>
            <a:off x="218289" y="4504759"/>
            <a:ext cx="7908217" cy="10128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2800" b="0" i="0" u="none" strike="noStrike" kern="1200" cap="none" spc="0" normalizeH="0" baseline="0" noProof="0" dirty="0">
              <a:ln>
                <a:noFill/>
              </a:ln>
              <a:solidFill>
                <a:prstClr val="white"/>
              </a:solidFill>
              <a:effectLst/>
              <a:uLnTx/>
              <a:uFillTx/>
              <a:latin typeface="Calibri Light" panose="020F0302020204030204"/>
              <a:cs typeface="+mj-cs"/>
            </a:endParaRPr>
          </a:p>
        </p:txBody>
      </p:sp>
      <p:sp>
        <p:nvSpPr>
          <p:cNvPr id="6" name="Title 4">
            <a:extLst>
              <a:ext uri="{FF2B5EF4-FFF2-40B4-BE49-F238E27FC236}">
                <a16:creationId xmlns:a16="http://schemas.microsoft.com/office/drawing/2014/main" id="{B88EDF66-C6F6-42E7-B9A9-5F5A2828E6DA}"/>
              </a:ext>
            </a:extLst>
          </p:cNvPr>
          <p:cNvSpPr txBox="1">
            <a:spLocks/>
          </p:cNvSpPr>
          <p:nvPr/>
        </p:nvSpPr>
        <p:spPr bwMode="white">
          <a:xfrm>
            <a:off x="5352097" y="147003"/>
            <a:ext cx="7589322" cy="94311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0" normalizeH="0" baseline="0" noProof="0" dirty="0">
                <a:ln>
                  <a:noFill/>
                </a:ln>
                <a:solidFill>
                  <a:srgbClr val="00B050"/>
                </a:solidFill>
                <a:effectLst/>
                <a:uLnTx/>
                <a:uFillTx/>
                <a:latin typeface="Segoe Semibold" panose="020B0702040504020203"/>
                <a:ea typeface="+mj-ea"/>
                <a:cs typeface="+mj-cs"/>
              </a:rPr>
              <a:t>Pre-built AI</a:t>
            </a:r>
          </a:p>
        </p:txBody>
      </p:sp>
      <p:sp>
        <p:nvSpPr>
          <p:cNvPr id="7" name="TextBox 6">
            <a:extLst>
              <a:ext uri="{FF2B5EF4-FFF2-40B4-BE49-F238E27FC236}">
                <a16:creationId xmlns:a16="http://schemas.microsoft.com/office/drawing/2014/main" id="{6B3625F1-4677-4F04-BAAF-C97D5EE62158}"/>
              </a:ext>
            </a:extLst>
          </p:cNvPr>
          <p:cNvSpPr txBox="1"/>
          <p:nvPr/>
        </p:nvSpPr>
        <p:spPr>
          <a:xfrm>
            <a:off x="5310553" y="874775"/>
            <a:ext cx="6881447" cy="517024"/>
          </a:xfrm>
          <a:prstGeom prst="rect">
            <a:avLst/>
          </a:prstGeom>
          <a:noFill/>
        </p:spPr>
        <p:txBody>
          <a:bodyPr wrap="none" lIns="182854" tIns="146284" rIns="182854" bIns="14628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00B050"/>
                </a:solidFill>
                <a:effectLst/>
                <a:uLnTx/>
                <a:uFillTx/>
                <a:latin typeface="Segoe Semibold" panose="020B0702040504020203"/>
                <a:ea typeface="+mn-ea"/>
                <a:cs typeface="Segoe UI Light" panose="020B0502040204020203" pitchFamily="34" charset="0"/>
              </a:rPr>
              <a:t>Cognitive Services and Bots to develop applications that understand us</a:t>
            </a:r>
          </a:p>
        </p:txBody>
      </p:sp>
    </p:spTree>
    <p:extLst>
      <p:ext uri="{BB962C8B-B14F-4D97-AF65-F5344CB8AC3E}">
        <p14:creationId xmlns:p14="http://schemas.microsoft.com/office/powerpoint/2010/main" val="3546841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grpId="1" nodeType="withEffect">
                                  <p:stCondLst>
                                    <p:cond delay="250"/>
                                  </p:stCondLst>
                                  <p:childTnLst>
                                    <p:animMotion origin="layout" path="M -2.08333E-6 3.33333E-6 L 0.0461 3.33333E-6 " pathEditMode="relative" rAng="0" ptsTypes="AA">
                                      <p:cBhvr>
                                        <p:cTn id="9" dur="750" spd="-100000" fill="hold"/>
                                        <p:tgtEl>
                                          <p:spTgt spid="6"/>
                                        </p:tgtEl>
                                        <p:attrNameLst>
                                          <p:attrName>ppt_x</p:attrName>
                                          <p:attrName>ppt_y</p:attrName>
                                        </p:attrNameLst>
                                      </p:cBhvr>
                                      <p:rCtr x="2305" y="0"/>
                                    </p:animMotion>
                                  </p:childTnLst>
                                </p:cTn>
                              </p:par>
                              <p:par>
                                <p:cTn id="10" presetID="10" presetClass="entr" presetSubtype="0" fill="hold" grpId="0" nodeType="withEffect">
                                  <p:stCondLst>
                                    <p:cond delay="3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350"/>
                                  </p:stCondLst>
                                  <p:childTnLst>
                                    <p:animMotion origin="layout" path="M -2.5E-6 -1.11111E-6 L -2.5E-6 0.06783 " pathEditMode="relative" rAng="0" ptsTypes="AA">
                                      <p:cBhvr>
                                        <p:cTn id="14" dur="750" spd="-100000" fill="hold"/>
                                        <p:tgtEl>
                                          <p:spTgt spid="7"/>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9" name="Picture 48" descr="A picture containing electronics&#10;&#10;Description generated with high confidence">
            <a:extLst>
              <a:ext uri="{FF2B5EF4-FFF2-40B4-BE49-F238E27FC236}">
                <a16:creationId xmlns:a16="http://schemas.microsoft.com/office/drawing/2014/main" id="{0E60F361-B624-4439-90C8-FFFA9F867D3D}"/>
              </a:ext>
            </a:extLst>
          </p:cNvPr>
          <p:cNvPicPr>
            <a:picLocks noChangeAspect="1"/>
          </p:cNvPicPr>
          <p:nvPr/>
        </p:nvPicPr>
        <p:blipFill rotWithShape="1">
          <a:blip r:embed="rId3">
            <a:extLst>
              <a:ext uri="{28A0092B-C50C-407E-A947-70E740481C1C}">
                <a14:useLocalDpi xmlns:a14="http://schemas.microsoft.com/office/drawing/2010/main" val="0"/>
              </a:ext>
            </a:extLst>
          </a:blip>
          <a:srcRect t="26264"/>
          <a:stretch/>
        </p:blipFill>
        <p:spPr>
          <a:xfrm>
            <a:off x="-29664" y="-12868"/>
            <a:ext cx="12238724" cy="3333975"/>
          </a:xfrm>
          <a:prstGeom prst="rect">
            <a:avLst/>
          </a:prstGeom>
        </p:spPr>
      </p:pic>
      <p:sp>
        <p:nvSpPr>
          <p:cNvPr id="60" name="Rectangle 59">
            <a:extLst>
              <a:ext uri="{FF2B5EF4-FFF2-40B4-BE49-F238E27FC236}">
                <a16:creationId xmlns:a16="http://schemas.microsoft.com/office/drawing/2014/main" id="{CACC6AE2-F826-49F8-A48F-28D3E1F2D66D}"/>
              </a:ext>
            </a:extLst>
          </p:cNvPr>
          <p:cNvSpPr/>
          <p:nvPr/>
        </p:nvSpPr>
        <p:spPr bwMode="auto">
          <a:xfrm>
            <a:off x="0" y="0"/>
            <a:ext cx="12201786" cy="3368406"/>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50939907-FE1D-4A81-9C75-F98A01657529}"/>
              </a:ext>
            </a:extLst>
          </p:cNvPr>
          <p:cNvSpPr/>
          <p:nvPr/>
        </p:nvSpPr>
        <p:spPr>
          <a:xfrm>
            <a:off x="474614" y="1274918"/>
            <a:ext cx="7294166" cy="730906"/>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altLang="en-US" sz="4611"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p:txBody>
      </p:sp>
      <p:cxnSp>
        <p:nvCxnSpPr>
          <p:cNvPr id="62" name="Straight Connector 61">
            <a:extLst>
              <a:ext uri="{FF2B5EF4-FFF2-40B4-BE49-F238E27FC236}">
                <a16:creationId xmlns:a16="http://schemas.microsoft.com/office/drawing/2014/main" id="{ADC64BD1-EB5D-48D1-AD83-3961B1EA946E}"/>
              </a:ext>
            </a:extLst>
          </p:cNvPr>
          <p:cNvCxnSpPr/>
          <p:nvPr/>
        </p:nvCxnSpPr>
        <p:spPr>
          <a:xfrm>
            <a:off x="867" y="3313059"/>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5F6EC23-E747-4EF3-A7F4-3DC347BCDDA4}"/>
              </a:ext>
            </a:extLst>
          </p:cNvPr>
          <p:cNvSpPr txBox="1"/>
          <p:nvPr/>
        </p:nvSpPr>
        <p:spPr>
          <a:xfrm>
            <a:off x="270068" y="4774442"/>
            <a:ext cx="1927040" cy="56108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Vision</a:t>
            </a:r>
          </a:p>
        </p:txBody>
      </p:sp>
      <p:sp>
        <p:nvSpPr>
          <p:cNvPr id="64" name="TextBox 63">
            <a:extLst>
              <a:ext uri="{FF2B5EF4-FFF2-40B4-BE49-F238E27FC236}">
                <a16:creationId xmlns:a16="http://schemas.microsoft.com/office/drawing/2014/main" id="{0841061B-9EFF-4DE2-A32C-2AD6EDDC4056}"/>
              </a:ext>
            </a:extLst>
          </p:cNvPr>
          <p:cNvSpPr txBox="1"/>
          <p:nvPr/>
        </p:nvSpPr>
        <p:spPr>
          <a:xfrm>
            <a:off x="2689621" y="4774442"/>
            <a:ext cx="1927040" cy="561083"/>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Speech</a:t>
            </a:r>
          </a:p>
        </p:txBody>
      </p:sp>
      <p:sp>
        <p:nvSpPr>
          <p:cNvPr id="65" name="TextBox 64">
            <a:extLst>
              <a:ext uri="{FF2B5EF4-FFF2-40B4-BE49-F238E27FC236}">
                <a16:creationId xmlns:a16="http://schemas.microsoft.com/office/drawing/2014/main" id="{79CCD256-9615-47A5-8074-BF4740613835}"/>
              </a:ext>
            </a:extLst>
          </p:cNvPr>
          <p:cNvSpPr txBox="1"/>
          <p:nvPr/>
        </p:nvSpPr>
        <p:spPr>
          <a:xfrm>
            <a:off x="7414959" y="4774442"/>
            <a:ext cx="1927040" cy="56108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Knowledge</a:t>
            </a:r>
          </a:p>
        </p:txBody>
      </p:sp>
      <p:sp>
        <p:nvSpPr>
          <p:cNvPr id="66" name="TextBox 65">
            <a:extLst>
              <a:ext uri="{FF2B5EF4-FFF2-40B4-BE49-F238E27FC236}">
                <a16:creationId xmlns:a16="http://schemas.microsoft.com/office/drawing/2014/main" id="{17C0F262-10AD-4A16-BF23-99C5C99BEB51}"/>
              </a:ext>
            </a:extLst>
          </p:cNvPr>
          <p:cNvSpPr txBox="1"/>
          <p:nvPr/>
        </p:nvSpPr>
        <p:spPr>
          <a:xfrm>
            <a:off x="5052290" y="4774442"/>
            <a:ext cx="1927040" cy="56108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CCA0B82D-F9E9-4C6E-B41E-A7BD7AC4CD06}"/>
              </a:ext>
            </a:extLst>
          </p:cNvPr>
          <p:cNvSpPr txBox="1"/>
          <p:nvPr/>
        </p:nvSpPr>
        <p:spPr>
          <a:xfrm>
            <a:off x="9906033" y="4774442"/>
            <a:ext cx="1927040" cy="56108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Search</a:t>
            </a:r>
          </a:p>
        </p:txBody>
      </p:sp>
      <p:grpSp>
        <p:nvGrpSpPr>
          <p:cNvPr id="68" name="Group 67">
            <a:extLst>
              <a:ext uri="{FF2B5EF4-FFF2-40B4-BE49-F238E27FC236}">
                <a16:creationId xmlns:a16="http://schemas.microsoft.com/office/drawing/2014/main" id="{FC965D04-19C1-4142-9477-4FB81686FA4A}"/>
              </a:ext>
            </a:extLst>
          </p:cNvPr>
          <p:cNvGrpSpPr/>
          <p:nvPr/>
        </p:nvGrpSpPr>
        <p:grpSpPr>
          <a:xfrm>
            <a:off x="7912221" y="3715293"/>
            <a:ext cx="1075558" cy="1075558"/>
            <a:chOff x="6572278" y="3003552"/>
            <a:chExt cx="1097280" cy="1097280"/>
          </a:xfrm>
        </p:grpSpPr>
        <p:sp>
          <p:nvSpPr>
            <p:cNvPr id="69" name="Oval 68">
              <a:extLst>
                <a:ext uri="{FF2B5EF4-FFF2-40B4-BE49-F238E27FC236}">
                  <a16:creationId xmlns:a16="http://schemas.microsoft.com/office/drawing/2014/main" id="{7B34C65A-108B-4339-A228-F20C4B8A6AF5}"/>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 name="Freeform 5">
              <a:extLst>
                <a:ext uri="{FF2B5EF4-FFF2-40B4-BE49-F238E27FC236}">
                  <a16:creationId xmlns:a16="http://schemas.microsoft.com/office/drawing/2014/main" id="{831C68CA-CB76-4B2A-BDBD-9953F0A58947}"/>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BB540ADB-4EB6-442D-8F1C-7B37DABE970D}"/>
              </a:ext>
            </a:extLst>
          </p:cNvPr>
          <p:cNvGrpSpPr/>
          <p:nvPr/>
        </p:nvGrpSpPr>
        <p:grpSpPr>
          <a:xfrm>
            <a:off x="10331775" y="3715293"/>
            <a:ext cx="1075558" cy="1075558"/>
            <a:chOff x="8455454" y="3003552"/>
            <a:chExt cx="1097280" cy="1097280"/>
          </a:xfrm>
        </p:grpSpPr>
        <p:sp>
          <p:nvSpPr>
            <p:cNvPr id="72" name="Oval 71">
              <a:extLst>
                <a:ext uri="{FF2B5EF4-FFF2-40B4-BE49-F238E27FC236}">
                  <a16:creationId xmlns:a16="http://schemas.microsoft.com/office/drawing/2014/main" id="{3831CE65-009C-4913-A01E-CC34267FDCAB}"/>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3" name="Group 72">
              <a:extLst>
                <a:ext uri="{FF2B5EF4-FFF2-40B4-BE49-F238E27FC236}">
                  <a16:creationId xmlns:a16="http://schemas.microsoft.com/office/drawing/2014/main" id="{2C2F1B4A-7A4E-4E3A-A010-B4A2F0F02C6A}"/>
                </a:ext>
              </a:extLst>
            </p:cNvPr>
            <p:cNvGrpSpPr/>
            <p:nvPr/>
          </p:nvGrpSpPr>
          <p:grpSpPr>
            <a:xfrm>
              <a:off x="8723741" y="3290119"/>
              <a:ext cx="560707" cy="524147"/>
              <a:chOff x="234470" y="477216"/>
              <a:chExt cx="560707" cy="524147"/>
            </a:xfrm>
          </p:grpSpPr>
          <p:sp>
            <p:nvSpPr>
              <p:cNvPr id="77" name="Freeform 14">
                <a:extLst>
                  <a:ext uri="{FF2B5EF4-FFF2-40B4-BE49-F238E27FC236}">
                    <a16:creationId xmlns:a16="http://schemas.microsoft.com/office/drawing/2014/main" id="{7EFFC3B0-E29F-47D3-BC7E-DEE75C1459B0}"/>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7407D68C-4EF7-4D4C-BA02-482A72220D7A}"/>
                  </a:ext>
                </a:extLst>
              </p:cNvPr>
              <p:cNvGrpSpPr/>
              <p:nvPr/>
            </p:nvGrpSpPr>
            <p:grpSpPr>
              <a:xfrm>
                <a:off x="350114" y="477216"/>
                <a:ext cx="445063" cy="423192"/>
                <a:chOff x="350114" y="477216"/>
                <a:chExt cx="445063" cy="423192"/>
              </a:xfrm>
            </p:grpSpPr>
            <p:sp>
              <p:nvSpPr>
                <p:cNvPr id="92" name="Oval 13">
                  <a:extLst>
                    <a:ext uri="{FF2B5EF4-FFF2-40B4-BE49-F238E27FC236}">
                      <a16:creationId xmlns:a16="http://schemas.microsoft.com/office/drawing/2014/main" id="{CD4BB255-6786-4FCF-A99C-2465F9268E2B}"/>
                    </a:ext>
                  </a:extLst>
                </p:cNvPr>
                <p:cNvSpPr>
                  <a:spLocks noChangeArrowheads="1"/>
                </p:cNvSpPr>
                <p:nvPr/>
              </p:nvSpPr>
              <p:spPr bwMode="auto">
                <a:xfrm>
                  <a:off x="350114" y="477216"/>
                  <a:ext cx="445063" cy="42319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3" name="Oval 13">
                  <a:extLst>
                    <a:ext uri="{FF2B5EF4-FFF2-40B4-BE49-F238E27FC236}">
                      <a16:creationId xmlns:a16="http://schemas.microsoft.com/office/drawing/2014/main" id="{505D02B1-8B7C-4B6F-9255-C1560117AEBB}"/>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94" name="Group 93">
            <a:extLst>
              <a:ext uri="{FF2B5EF4-FFF2-40B4-BE49-F238E27FC236}">
                <a16:creationId xmlns:a16="http://schemas.microsoft.com/office/drawing/2014/main" id="{F9384122-CDB4-4C0C-A64F-9A6DBF950664}"/>
              </a:ext>
            </a:extLst>
          </p:cNvPr>
          <p:cNvGrpSpPr/>
          <p:nvPr/>
        </p:nvGrpSpPr>
        <p:grpSpPr>
          <a:xfrm>
            <a:off x="695809" y="3715293"/>
            <a:ext cx="1075558" cy="1075558"/>
            <a:chOff x="1635346" y="1767983"/>
            <a:chExt cx="1287898" cy="1287898"/>
          </a:xfrm>
        </p:grpSpPr>
        <p:sp>
          <p:nvSpPr>
            <p:cNvPr id="95" name="Oval 94">
              <a:extLst>
                <a:ext uri="{FF2B5EF4-FFF2-40B4-BE49-F238E27FC236}">
                  <a16:creationId xmlns:a16="http://schemas.microsoft.com/office/drawing/2014/main" id="{F45AC4A8-FB01-49DF-9D85-3F0BBCAB381F}"/>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6" name="Picture 95">
              <a:extLst>
                <a:ext uri="{FF2B5EF4-FFF2-40B4-BE49-F238E27FC236}">
                  <a16:creationId xmlns:a16="http://schemas.microsoft.com/office/drawing/2014/main" id="{4498BC0F-0193-48A1-9ECB-FB8C1166CCE8}"/>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97" name="Group 96">
            <a:extLst>
              <a:ext uri="{FF2B5EF4-FFF2-40B4-BE49-F238E27FC236}">
                <a16:creationId xmlns:a16="http://schemas.microsoft.com/office/drawing/2014/main" id="{F5BD7C6B-692B-4C13-B015-1DC46EC514AC}"/>
              </a:ext>
            </a:extLst>
          </p:cNvPr>
          <p:cNvGrpSpPr/>
          <p:nvPr/>
        </p:nvGrpSpPr>
        <p:grpSpPr>
          <a:xfrm>
            <a:off x="3115362" y="3715293"/>
            <a:ext cx="1075558" cy="1075558"/>
            <a:chOff x="1920558" y="3040063"/>
            <a:chExt cx="1097280" cy="1097280"/>
          </a:xfrm>
        </p:grpSpPr>
        <p:sp>
          <p:nvSpPr>
            <p:cNvPr id="98" name="Oval 97">
              <a:extLst>
                <a:ext uri="{FF2B5EF4-FFF2-40B4-BE49-F238E27FC236}">
                  <a16:creationId xmlns:a16="http://schemas.microsoft.com/office/drawing/2014/main" id="{80AADB35-9C10-4066-92B2-3C47ED57DE4D}"/>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9" name="Picture 98">
              <a:extLst>
                <a:ext uri="{FF2B5EF4-FFF2-40B4-BE49-F238E27FC236}">
                  <a16:creationId xmlns:a16="http://schemas.microsoft.com/office/drawing/2014/main" id="{56CEC606-3226-4CA5-9782-0F2E647CF4DB}"/>
                </a:ext>
              </a:extLst>
            </p:cNvPr>
            <p:cNvPicPr>
              <a:picLocks noChangeAspect="1"/>
            </p:cNvPicPr>
            <p:nvPr/>
          </p:nvPicPr>
          <p:blipFill rotWithShape="1">
            <a:blip r:embed="rId5">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100" name="Group 99">
            <a:extLst>
              <a:ext uri="{FF2B5EF4-FFF2-40B4-BE49-F238E27FC236}">
                <a16:creationId xmlns:a16="http://schemas.microsoft.com/office/drawing/2014/main" id="{CA08A0EB-C0FA-43C2-8CB1-23E94F4459A9}"/>
              </a:ext>
            </a:extLst>
          </p:cNvPr>
          <p:cNvGrpSpPr/>
          <p:nvPr/>
        </p:nvGrpSpPr>
        <p:grpSpPr>
          <a:xfrm>
            <a:off x="5478030" y="3715293"/>
            <a:ext cx="1075558" cy="1075558"/>
            <a:chOff x="4855674" y="5840868"/>
            <a:chExt cx="1097280" cy="1097280"/>
          </a:xfrm>
        </p:grpSpPr>
        <p:sp>
          <p:nvSpPr>
            <p:cNvPr id="101" name="Oval 100">
              <a:extLst>
                <a:ext uri="{FF2B5EF4-FFF2-40B4-BE49-F238E27FC236}">
                  <a16:creationId xmlns:a16="http://schemas.microsoft.com/office/drawing/2014/main" id="{31616708-1075-4AAA-8D0C-A52E945340DB}"/>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Freeform 9">
              <a:extLst>
                <a:ext uri="{FF2B5EF4-FFF2-40B4-BE49-F238E27FC236}">
                  <a16:creationId xmlns:a16="http://schemas.microsoft.com/office/drawing/2014/main" id="{4C16A1CB-8439-417D-A981-DE24F019E74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14" name="Rectangle 113">
            <a:extLst>
              <a:ext uri="{FF2B5EF4-FFF2-40B4-BE49-F238E27FC236}">
                <a16:creationId xmlns:a16="http://schemas.microsoft.com/office/drawing/2014/main" id="{FE9B5557-F352-4A81-8823-FC7D506F79D9}"/>
              </a:ext>
            </a:extLst>
          </p:cNvPr>
          <p:cNvSpPr/>
          <p:nvPr/>
        </p:nvSpPr>
        <p:spPr bwMode="auto">
          <a:xfrm>
            <a:off x="1" y="5712009"/>
            <a:ext cx="12192000" cy="11874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41594DF0-CBEB-4505-9C6E-D116B4795089}"/>
              </a:ext>
            </a:extLst>
          </p:cNvPr>
          <p:cNvSpPr/>
          <p:nvPr/>
        </p:nvSpPr>
        <p:spPr>
          <a:xfrm>
            <a:off x="757990" y="5839131"/>
            <a:ext cx="1780979" cy="398153"/>
          </a:xfrm>
          <a:prstGeom prst="rect">
            <a:avLst/>
          </a:prstGeom>
        </p:spPr>
        <p:txBody>
          <a:bodyPr wrap="square" lIns="143428" tIns="89642" rIns="143428" bIns="89642">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Semibold" panose="020B0702040204020203" pitchFamily="34" charset="0"/>
                <a:ea typeface="+mn-ea"/>
                <a:cs typeface="Segoe UI Semibold" panose="020B0702040204020203" pitchFamily="34" charset="0"/>
              </a:rPr>
              <a:t>Custom </a:t>
            </a:r>
          </a:p>
        </p:txBody>
      </p:sp>
      <p:sp>
        <p:nvSpPr>
          <p:cNvPr id="116" name="Rectangle 115">
            <a:extLst>
              <a:ext uri="{FF2B5EF4-FFF2-40B4-BE49-F238E27FC236}">
                <a16:creationId xmlns:a16="http://schemas.microsoft.com/office/drawing/2014/main" id="{F05C57FA-E1BA-486C-B33D-5DB5643EC7BC}"/>
              </a:ext>
            </a:extLst>
          </p:cNvPr>
          <p:cNvSpPr/>
          <p:nvPr/>
        </p:nvSpPr>
        <p:spPr>
          <a:xfrm>
            <a:off x="10366741" y="5839131"/>
            <a:ext cx="2053469" cy="398153"/>
          </a:xfrm>
          <a:prstGeom prst="rect">
            <a:avLst/>
          </a:prstGeom>
        </p:spPr>
        <p:txBody>
          <a:bodyPr wrap="square" lIns="143428" tIns="89642" rIns="143428" bIns="89642">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Semibold" panose="020B0702040204020203" pitchFamily="34" charset="0"/>
                <a:ea typeface="+mn-ea"/>
                <a:cs typeface="Segoe UI Semibold" panose="020B0702040204020203" pitchFamily="34" charset="0"/>
              </a:rPr>
              <a:t>Custom </a:t>
            </a:r>
          </a:p>
        </p:txBody>
      </p:sp>
      <p:sp>
        <p:nvSpPr>
          <p:cNvPr id="117" name="Rectangle 116">
            <a:extLst>
              <a:ext uri="{FF2B5EF4-FFF2-40B4-BE49-F238E27FC236}">
                <a16:creationId xmlns:a16="http://schemas.microsoft.com/office/drawing/2014/main" id="{CADB66CF-B59E-4135-822D-A1E7697CE6E0}"/>
              </a:ext>
            </a:extLst>
          </p:cNvPr>
          <p:cNvSpPr/>
          <p:nvPr/>
        </p:nvSpPr>
        <p:spPr>
          <a:xfrm>
            <a:off x="7618651" y="5839131"/>
            <a:ext cx="1971319" cy="398153"/>
          </a:xfrm>
          <a:prstGeom prst="rect">
            <a:avLst/>
          </a:prstGeom>
        </p:spPr>
        <p:txBody>
          <a:bodyPr wrap="square" lIns="143428" tIns="89642" rIns="143428" bIns="89642">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Semibold" panose="020B0702040204020203" pitchFamily="34" charset="0"/>
                <a:ea typeface="+mn-ea"/>
                <a:cs typeface="Segoe UI Semibold" panose="020B0702040204020203" pitchFamily="34" charset="0"/>
              </a:rPr>
              <a:t>Custom </a:t>
            </a:r>
          </a:p>
        </p:txBody>
      </p:sp>
      <p:sp>
        <p:nvSpPr>
          <p:cNvPr id="118" name="Rectangle 117">
            <a:extLst>
              <a:ext uri="{FF2B5EF4-FFF2-40B4-BE49-F238E27FC236}">
                <a16:creationId xmlns:a16="http://schemas.microsoft.com/office/drawing/2014/main" id="{D9B1B273-CEA6-4352-B02A-14797E9554EC}"/>
              </a:ext>
            </a:extLst>
          </p:cNvPr>
          <p:cNvSpPr/>
          <p:nvPr/>
        </p:nvSpPr>
        <p:spPr>
          <a:xfrm>
            <a:off x="5323047" y="5839131"/>
            <a:ext cx="987400" cy="398153"/>
          </a:xfrm>
          <a:prstGeom prst="rect">
            <a:avLst/>
          </a:prstGeom>
        </p:spPr>
        <p:txBody>
          <a:bodyPr wrap="none" lIns="143428" tIns="89642" rIns="143428" bIns="89642">
            <a:spAutoFit/>
          </a:bodyPr>
          <a:lstStyle/>
          <a:p>
            <a:pPr marL="0" marR="0" lvl="0" indent="0" algn="l" defTabSz="877188" rtl="0" eaLnBrk="1" fontAlgn="auto" latinLnBrk="0" hangingPunct="1">
              <a:lnSpc>
                <a:spcPct val="90000"/>
              </a:lnSpc>
              <a:spcBef>
                <a:spcPts val="0"/>
              </a:spcBef>
              <a:spcAft>
                <a:spcPts val="1764"/>
              </a:spcAft>
              <a:buClrTx/>
              <a:buSzTx/>
              <a:buFontTx/>
              <a:buNone/>
              <a:tabLst/>
              <a:defRPr/>
            </a:pPr>
            <a:r>
              <a:rPr kumimoji="0" lang="en-US" sz="1567"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Semibold" panose="020B0702040204020203" pitchFamily="34" charset="0"/>
                <a:ea typeface="+mn-ea"/>
                <a:cs typeface="Segoe UI Semibold" panose="020B0702040204020203" pitchFamily="34" charset="0"/>
              </a:rPr>
              <a:t>Custom</a:t>
            </a:r>
          </a:p>
        </p:txBody>
      </p:sp>
      <p:sp>
        <p:nvSpPr>
          <p:cNvPr id="119" name="Rectangle 118">
            <a:extLst>
              <a:ext uri="{FF2B5EF4-FFF2-40B4-BE49-F238E27FC236}">
                <a16:creationId xmlns:a16="http://schemas.microsoft.com/office/drawing/2014/main" id="{173FC6AA-F8D6-47C8-A63E-F775E08B9799}"/>
              </a:ext>
            </a:extLst>
          </p:cNvPr>
          <p:cNvSpPr/>
          <p:nvPr/>
        </p:nvSpPr>
        <p:spPr>
          <a:xfrm>
            <a:off x="3131144" y="5839131"/>
            <a:ext cx="1822145" cy="398153"/>
          </a:xfrm>
          <a:prstGeom prst="rect">
            <a:avLst/>
          </a:prstGeom>
        </p:spPr>
        <p:txBody>
          <a:bodyPr wrap="square" lIns="143428" tIns="89642" rIns="143428" bIns="89642">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567"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Semibold" panose="020B0702040204020203" pitchFamily="34" charset="0"/>
                <a:ea typeface="+mn-ea"/>
                <a:cs typeface="Segoe UI Semibold" panose="020B0702040204020203" pitchFamily="34" charset="0"/>
              </a:rPr>
              <a:t>Custom </a:t>
            </a:r>
          </a:p>
        </p:txBody>
      </p:sp>
      <p:sp>
        <p:nvSpPr>
          <p:cNvPr id="120" name="Rectangle 119">
            <a:extLst>
              <a:ext uri="{FF2B5EF4-FFF2-40B4-BE49-F238E27FC236}">
                <a16:creationId xmlns:a16="http://schemas.microsoft.com/office/drawing/2014/main" id="{CA690891-B009-45AD-BDF4-A0381153D120}"/>
              </a:ext>
            </a:extLst>
          </p:cNvPr>
          <p:cNvSpPr/>
          <p:nvPr/>
        </p:nvSpPr>
        <p:spPr>
          <a:xfrm>
            <a:off x="757990" y="6109368"/>
            <a:ext cx="2111502" cy="398279"/>
          </a:xfrm>
          <a:prstGeom prst="rect">
            <a:avLst/>
          </a:prstGeom>
        </p:spPr>
        <p:txBody>
          <a:bodyPr wrap="square" lIns="143428" tIns="89642" rIns="143428" bIns="89642">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 Service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21" name="Rectangle 120">
            <a:extLst>
              <a:ext uri="{FF2B5EF4-FFF2-40B4-BE49-F238E27FC236}">
                <a16:creationId xmlns:a16="http://schemas.microsoft.com/office/drawing/2014/main" id="{2E2D90F1-F1C9-4997-9F12-768ADAC78EC8}"/>
              </a:ext>
            </a:extLst>
          </p:cNvPr>
          <p:cNvSpPr/>
          <p:nvPr/>
        </p:nvSpPr>
        <p:spPr>
          <a:xfrm>
            <a:off x="10366741" y="6109368"/>
            <a:ext cx="2053469" cy="398279"/>
          </a:xfrm>
          <a:prstGeom prst="rect">
            <a:avLst/>
          </a:prstGeom>
        </p:spPr>
        <p:txBody>
          <a:bodyPr wrap="square" lIns="143428" tIns="89642" rIns="143428" bIns="89642">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 </a:t>
            </a:r>
          </a:p>
        </p:txBody>
      </p:sp>
      <p:sp>
        <p:nvSpPr>
          <p:cNvPr id="122" name="Rectangle 121">
            <a:extLst>
              <a:ext uri="{FF2B5EF4-FFF2-40B4-BE49-F238E27FC236}">
                <a16:creationId xmlns:a16="http://schemas.microsoft.com/office/drawing/2014/main" id="{A16E6B1D-7DA4-46EA-81F0-3C42D211ACB2}"/>
              </a:ext>
            </a:extLst>
          </p:cNvPr>
          <p:cNvSpPr/>
          <p:nvPr/>
        </p:nvSpPr>
        <p:spPr>
          <a:xfrm>
            <a:off x="7618652" y="6109368"/>
            <a:ext cx="2596921" cy="398279"/>
          </a:xfrm>
          <a:prstGeom prst="rect">
            <a:avLst/>
          </a:prstGeom>
        </p:spPr>
        <p:txBody>
          <a:bodyPr wrap="square" lIns="143428" tIns="89642" rIns="143428" bIns="89642">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Decision Service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23" name="Rectangle 122">
            <a:extLst>
              <a:ext uri="{FF2B5EF4-FFF2-40B4-BE49-F238E27FC236}">
                <a16:creationId xmlns:a16="http://schemas.microsoft.com/office/drawing/2014/main" id="{C60B206F-1402-4A8B-8B25-27C2929CF472}"/>
              </a:ext>
            </a:extLst>
          </p:cNvPr>
          <p:cNvSpPr/>
          <p:nvPr/>
        </p:nvSpPr>
        <p:spPr>
          <a:xfrm>
            <a:off x="5323047" y="6109368"/>
            <a:ext cx="1565708" cy="615522"/>
          </a:xfrm>
          <a:prstGeom prst="rect">
            <a:avLst/>
          </a:prstGeom>
        </p:spPr>
        <p:txBody>
          <a:bodyPr wrap="none" lIns="143428" tIns="89642" rIns="143428" bIns="89642">
            <a:spAutoFit/>
          </a:bodyPr>
          <a:lstStyle/>
          <a:p>
            <a:pPr marL="0" marR="0" lvl="0" indent="0" algn="l" defTabSz="877188" rtl="0" eaLnBrk="1" fontAlgn="auto" latinLnBrk="0" hangingPunct="1">
              <a:lnSpc>
                <a:spcPct val="90000"/>
              </a:lnSpc>
              <a:spcBef>
                <a:spcPts val="0"/>
              </a:spcBef>
              <a:spcAft>
                <a:spcPts val="1764"/>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 </a:t>
            </a:r>
            <a:b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Understanding</a:t>
            </a:r>
          </a:p>
        </p:txBody>
      </p:sp>
      <p:sp>
        <p:nvSpPr>
          <p:cNvPr id="124" name="Rectangle 123">
            <a:extLst>
              <a:ext uri="{FF2B5EF4-FFF2-40B4-BE49-F238E27FC236}">
                <a16:creationId xmlns:a16="http://schemas.microsoft.com/office/drawing/2014/main" id="{801F78C4-DA6A-43E3-AA36-77F9AA79C3BD}"/>
              </a:ext>
            </a:extLst>
          </p:cNvPr>
          <p:cNvSpPr/>
          <p:nvPr/>
        </p:nvSpPr>
        <p:spPr>
          <a:xfrm>
            <a:off x="3131144" y="6109368"/>
            <a:ext cx="2229324" cy="398279"/>
          </a:xfrm>
          <a:prstGeom prst="rect">
            <a:avLst/>
          </a:prstGeom>
        </p:spPr>
        <p:txBody>
          <a:bodyPr wrap="square" lIns="143428" tIns="89642" rIns="143428" bIns="89642">
            <a:sp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 Service</a:t>
            </a: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15481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par>
                                <p:cTn id="10" presetID="53" presetClass="entr" presetSubtype="16" fill="hold" nodeType="withEffect">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cBhvr>
                                        <p:cTn id="12" dur="500" fill="hold"/>
                                        <p:tgtEl>
                                          <p:spTgt spid="97"/>
                                        </p:tgtEl>
                                        <p:attrNameLst>
                                          <p:attrName>ppt_w</p:attrName>
                                        </p:attrNameLst>
                                      </p:cBhvr>
                                      <p:tavLst>
                                        <p:tav tm="0">
                                          <p:val>
                                            <p:fltVal val="0"/>
                                          </p:val>
                                        </p:tav>
                                        <p:tav tm="100000">
                                          <p:val>
                                            <p:strVal val="#ppt_w"/>
                                          </p:val>
                                        </p:tav>
                                      </p:tavLst>
                                    </p:anim>
                                    <p:anim calcmode="lin" valueType="num">
                                      <p:cBhvr>
                                        <p:cTn id="13" dur="500" fill="hold"/>
                                        <p:tgtEl>
                                          <p:spTgt spid="97"/>
                                        </p:tgtEl>
                                        <p:attrNameLst>
                                          <p:attrName>ppt_h</p:attrName>
                                        </p:attrNameLst>
                                      </p:cBhvr>
                                      <p:tavLst>
                                        <p:tav tm="0">
                                          <p:val>
                                            <p:fltVal val="0"/>
                                          </p:val>
                                        </p:tav>
                                        <p:tav tm="100000">
                                          <p:val>
                                            <p:strVal val="#ppt_h"/>
                                          </p:val>
                                        </p:tav>
                                      </p:tavLst>
                                    </p:anim>
                                    <p:animEffect transition="in" filter="fade">
                                      <p:cBhvr>
                                        <p:cTn id="14" dur="500"/>
                                        <p:tgtEl>
                                          <p:spTgt spid="97"/>
                                        </p:tgtEl>
                                      </p:cBhvr>
                                    </p:animEffect>
                                  </p:childTnLst>
                                </p:cTn>
                              </p:par>
                              <p:par>
                                <p:cTn id="15" presetID="53" presetClass="entr" presetSubtype="16"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cBhvr>
                                        <p:cTn id="17" dur="500" fill="hold"/>
                                        <p:tgtEl>
                                          <p:spTgt spid="100"/>
                                        </p:tgtEl>
                                        <p:attrNameLst>
                                          <p:attrName>ppt_w</p:attrName>
                                        </p:attrNameLst>
                                      </p:cBhvr>
                                      <p:tavLst>
                                        <p:tav tm="0">
                                          <p:val>
                                            <p:fltVal val="0"/>
                                          </p:val>
                                        </p:tav>
                                        <p:tav tm="100000">
                                          <p:val>
                                            <p:strVal val="#ppt_w"/>
                                          </p:val>
                                        </p:tav>
                                      </p:tavLst>
                                    </p:anim>
                                    <p:anim calcmode="lin" valueType="num">
                                      <p:cBhvr>
                                        <p:cTn id="18" dur="500" fill="hold"/>
                                        <p:tgtEl>
                                          <p:spTgt spid="100"/>
                                        </p:tgtEl>
                                        <p:attrNameLst>
                                          <p:attrName>ppt_h</p:attrName>
                                        </p:attrNameLst>
                                      </p:cBhvr>
                                      <p:tavLst>
                                        <p:tav tm="0">
                                          <p:val>
                                            <p:fltVal val="0"/>
                                          </p:val>
                                        </p:tav>
                                        <p:tav tm="100000">
                                          <p:val>
                                            <p:strVal val="#ppt_h"/>
                                          </p:val>
                                        </p:tav>
                                      </p:tavLst>
                                    </p:anim>
                                    <p:animEffect transition="in" filter="fade">
                                      <p:cBhvr>
                                        <p:cTn id="19" dur="500"/>
                                        <p:tgtEl>
                                          <p:spTgt spid="100"/>
                                        </p:tgtEl>
                                      </p:cBhvr>
                                    </p:animEffect>
                                  </p:childTnLst>
                                </p:cTn>
                              </p:par>
                              <p:par>
                                <p:cTn id="20" presetID="53" presetClass="entr" presetSubtype="16"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fill="hold"/>
                                        <p:tgtEl>
                                          <p:spTgt spid="68"/>
                                        </p:tgtEl>
                                        <p:attrNameLst>
                                          <p:attrName>ppt_w</p:attrName>
                                        </p:attrNameLst>
                                      </p:cBhvr>
                                      <p:tavLst>
                                        <p:tav tm="0">
                                          <p:val>
                                            <p:fltVal val="0"/>
                                          </p:val>
                                        </p:tav>
                                        <p:tav tm="100000">
                                          <p:val>
                                            <p:strVal val="#ppt_w"/>
                                          </p:val>
                                        </p:tav>
                                      </p:tavLst>
                                    </p:anim>
                                    <p:anim calcmode="lin" valueType="num">
                                      <p:cBhvr>
                                        <p:cTn id="23" dur="500" fill="hold"/>
                                        <p:tgtEl>
                                          <p:spTgt spid="68"/>
                                        </p:tgtEl>
                                        <p:attrNameLst>
                                          <p:attrName>ppt_h</p:attrName>
                                        </p:attrNameLst>
                                      </p:cBhvr>
                                      <p:tavLst>
                                        <p:tav tm="0">
                                          <p:val>
                                            <p:fltVal val="0"/>
                                          </p:val>
                                        </p:tav>
                                        <p:tav tm="100000">
                                          <p:val>
                                            <p:strVal val="#ppt_h"/>
                                          </p:val>
                                        </p:tav>
                                      </p:tavLst>
                                    </p:anim>
                                    <p:animEffect transition="in" filter="fade">
                                      <p:cBhvr>
                                        <p:cTn id="24" dur="500"/>
                                        <p:tgtEl>
                                          <p:spTgt spid="68"/>
                                        </p:tgtEl>
                                      </p:cBhvr>
                                    </p:animEffect>
                                  </p:childTnLst>
                                </p:cTn>
                              </p:par>
                              <p:par>
                                <p:cTn id="25" presetID="53" presetClass="entr" presetSubtype="16"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500"/>
                                        <p:tgtEl>
                                          <p:spTgt spid="6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500"/>
                                        <p:tgtEl>
                                          <p:spTgt spid="6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4"/>
                                        </p:tgtEl>
                                        <p:attrNameLst>
                                          <p:attrName>style.visibility</p:attrName>
                                        </p:attrNameLst>
                                      </p:cBhvr>
                                      <p:to>
                                        <p:strVal val="visible"/>
                                      </p:to>
                                    </p:set>
                                    <p:animEffect transition="in" filter="fade">
                                      <p:cBhvr>
                                        <p:cTn id="49" dur="500"/>
                                        <p:tgtEl>
                                          <p:spTgt spid="114"/>
                                        </p:tgtEl>
                                      </p:cBhvr>
                                    </p:animEffect>
                                  </p:childTnLst>
                                </p:cTn>
                              </p:par>
                              <p:par>
                                <p:cTn id="50" presetID="42" presetClass="path" presetSubtype="0" decel="100000" fill="hold" grpId="1" nodeType="withEffect">
                                  <p:stCondLst>
                                    <p:cond delay="0"/>
                                  </p:stCondLst>
                                  <p:childTnLst>
                                    <p:animMotion origin="layout" path="M 0 -4.44444E-6 L 0 0.06783 " pathEditMode="relative" rAng="0" ptsTypes="AA">
                                      <p:cBhvr>
                                        <p:cTn id="51" dur="500" spd="-100000" fill="hold"/>
                                        <p:tgtEl>
                                          <p:spTgt spid="114"/>
                                        </p:tgtEl>
                                        <p:attrNameLst>
                                          <p:attrName>ppt_x</p:attrName>
                                          <p:attrName>ppt_y</p:attrName>
                                        </p:attrNameLst>
                                      </p:cBhvr>
                                      <p:rCtr x="0" y="3380"/>
                                    </p:animMotion>
                                  </p:childTnLst>
                                </p:cTn>
                              </p:par>
                              <p:par>
                                <p:cTn id="52" presetID="10" presetClass="entr" presetSubtype="0" fill="hold" grpId="0" nodeType="withEffect">
                                  <p:stCondLst>
                                    <p:cond delay="250"/>
                                  </p:stCondLst>
                                  <p:childTnLst>
                                    <p:set>
                                      <p:cBhvr>
                                        <p:cTn id="53" dur="1" fill="hold">
                                          <p:stCondLst>
                                            <p:cond delay="0"/>
                                          </p:stCondLst>
                                        </p:cTn>
                                        <p:tgtEl>
                                          <p:spTgt spid="115"/>
                                        </p:tgtEl>
                                        <p:attrNameLst>
                                          <p:attrName>style.visibility</p:attrName>
                                        </p:attrNameLst>
                                      </p:cBhvr>
                                      <p:to>
                                        <p:strVal val="visible"/>
                                      </p:to>
                                    </p:set>
                                    <p:animEffect transition="in" filter="fade">
                                      <p:cBhvr>
                                        <p:cTn id="54" dur="500"/>
                                        <p:tgtEl>
                                          <p:spTgt spid="115"/>
                                        </p:tgtEl>
                                      </p:cBhvr>
                                    </p:animEffect>
                                  </p:childTnLst>
                                </p:cTn>
                              </p:par>
                              <p:par>
                                <p:cTn id="55" presetID="42" presetClass="path" presetSubtype="0" decel="100000" fill="hold" grpId="1" nodeType="withEffect">
                                  <p:stCondLst>
                                    <p:cond delay="250"/>
                                  </p:stCondLst>
                                  <p:childTnLst>
                                    <p:animMotion origin="layout" path="M 3.75E-6 -4.07407E-6 L 3.75E-6 0.06783 " pathEditMode="relative" rAng="0" ptsTypes="AA">
                                      <p:cBhvr>
                                        <p:cTn id="56" dur="750" spd="-100000" fill="hold"/>
                                        <p:tgtEl>
                                          <p:spTgt spid="115"/>
                                        </p:tgtEl>
                                        <p:attrNameLst>
                                          <p:attrName>ppt_x</p:attrName>
                                          <p:attrName>ppt_y</p:attrName>
                                        </p:attrNameLst>
                                      </p:cBhvr>
                                      <p:rCtr x="0" y="3380"/>
                                    </p:animMotion>
                                  </p:childTnLst>
                                </p:cTn>
                              </p:par>
                              <p:par>
                                <p:cTn id="57" presetID="10" presetClass="entr" presetSubtype="0" fill="hold" grpId="0" nodeType="withEffect">
                                  <p:stCondLst>
                                    <p:cond delay="250"/>
                                  </p:stCondLst>
                                  <p:childTnLst>
                                    <p:set>
                                      <p:cBhvr>
                                        <p:cTn id="58" dur="1" fill="hold">
                                          <p:stCondLst>
                                            <p:cond delay="0"/>
                                          </p:stCondLst>
                                        </p:cTn>
                                        <p:tgtEl>
                                          <p:spTgt spid="120"/>
                                        </p:tgtEl>
                                        <p:attrNameLst>
                                          <p:attrName>style.visibility</p:attrName>
                                        </p:attrNameLst>
                                      </p:cBhvr>
                                      <p:to>
                                        <p:strVal val="visible"/>
                                      </p:to>
                                    </p:set>
                                    <p:animEffect transition="in" filter="fade">
                                      <p:cBhvr>
                                        <p:cTn id="59" dur="500"/>
                                        <p:tgtEl>
                                          <p:spTgt spid="120"/>
                                        </p:tgtEl>
                                      </p:cBhvr>
                                    </p:animEffect>
                                  </p:childTnLst>
                                </p:cTn>
                              </p:par>
                              <p:par>
                                <p:cTn id="60" presetID="42" presetClass="path" presetSubtype="0" decel="100000" fill="hold" grpId="1" nodeType="withEffect">
                                  <p:stCondLst>
                                    <p:cond delay="250"/>
                                  </p:stCondLst>
                                  <p:childTnLst>
                                    <p:animMotion origin="layout" path="M 2.08333E-6 4.07407E-6 L 2.08333E-6 0.06782 " pathEditMode="relative" rAng="0" ptsTypes="AA">
                                      <p:cBhvr>
                                        <p:cTn id="61" dur="750" spd="-100000" fill="hold"/>
                                        <p:tgtEl>
                                          <p:spTgt spid="120"/>
                                        </p:tgtEl>
                                        <p:attrNameLst>
                                          <p:attrName>ppt_x</p:attrName>
                                          <p:attrName>ppt_y</p:attrName>
                                        </p:attrNameLst>
                                      </p:cBhvr>
                                      <p:rCtr x="0" y="3380"/>
                                    </p:animMotion>
                                  </p:childTnLst>
                                </p:cTn>
                              </p:par>
                              <p:par>
                                <p:cTn id="62" presetID="10" presetClass="entr" presetSubtype="0" fill="hold" grpId="0" nodeType="withEffect">
                                  <p:stCondLst>
                                    <p:cond delay="500"/>
                                  </p:stCondLst>
                                  <p:childTnLst>
                                    <p:set>
                                      <p:cBhvr>
                                        <p:cTn id="63" dur="1" fill="hold">
                                          <p:stCondLst>
                                            <p:cond delay="0"/>
                                          </p:stCondLst>
                                        </p:cTn>
                                        <p:tgtEl>
                                          <p:spTgt spid="119"/>
                                        </p:tgtEl>
                                        <p:attrNameLst>
                                          <p:attrName>style.visibility</p:attrName>
                                        </p:attrNameLst>
                                      </p:cBhvr>
                                      <p:to>
                                        <p:strVal val="visible"/>
                                      </p:to>
                                    </p:set>
                                    <p:animEffect transition="in" filter="fade">
                                      <p:cBhvr>
                                        <p:cTn id="64" dur="500"/>
                                        <p:tgtEl>
                                          <p:spTgt spid="119"/>
                                        </p:tgtEl>
                                      </p:cBhvr>
                                    </p:animEffect>
                                  </p:childTnLst>
                                </p:cTn>
                              </p:par>
                              <p:par>
                                <p:cTn id="65" presetID="42" presetClass="path" presetSubtype="0" decel="100000" fill="hold" grpId="1" nodeType="withEffect">
                                  <p:stCondLst>
                                    <p:cond delay="500"/>
                                  </p:stCondLst>
                                  <p:childTnLst>
                                    <p:animMotion origin="layout" path="M -4.16667E-7 -4.07407E-6 L -4.16667E-7 0.06783 " pathEditMode="relative" rAng="0" ptsTypes="AA">
                                      <p:cBhvr>
                                        <p:cTn id="66" dur="750" spd="-100000" fill="hold"/>
                                        <p:tgtEl>
                                          <p:spTgt spid="119"/>
                                        </p:tgtEl>
                                        <p:attrNameLst>
                                          <p:attrName>ppt_x</p:attrName>
                                          <p:attrName>ppt_y</p:attrName>
                                        </p:attrNameLst>
                                      </p:cBhvr>
                                      <p:rCtr x="0" y="3380"/>
                                    </p:animMotion>
                                  </p:childTnLst>
                                </p:cTn>
                              </p:par>
                              <p:par>
                                <p:cTn id="67" presetID="10" presetClass="entr" presetSubtype="0" fill="hold" grpId="0" nodeType="withEffect">
                                  <p:stCondLst>
                                    <p:cond delay="500"/>
                                  </p:stCondLst>
                                  <p:childTnLst>
                                    <p:set>
                                      <p:cBhvr>
                                        <p:cTn id="68" dur="1" fill="hold">
                                          <p:stCondLst>
                                            <p:cond delay="0"/>
                                          </p:stCondLst>
                                        </p:cTn>
                                        <p:tgtEl>
                                          <p:spTgt spid="124"/>
                                        </p:tgtEl>
                                        <p:attrNameLst>
                                          <p:attrName>style.visibility</p:attrName>
                                        </p:attrNameLst>
                                      </p:cBhvr>
                                      <p:to>
                                        <p:strVal val="visible"/>
                                      </p:to>
                                    </p:set>
                                    <p:animEffect transition="in" filter="fade">
                                      <p:cBhvr>
                                        <p:cTn id="69" dur="500"/>
                                        <p:tgtEl>
                                          <p:spTgt spid="124"/>
                                        </p:tgtEl>
                                      </p:cBhvr>
                                    </p:animEffect>
                                  </p:childTnLst>
                                </p:cTn>
                              </p:par>
                              <p:par>
                                <p:cTn id="70" presetID="42" presetClass="path" presetSubtype="0" decel="100000" fill="hold" grpId="1" nodeType="withEffect">
                                  <p:stCondLst>
                                    <p:cond delay="500"/>
                                  </p:stCondLst>
                                  <p:childTnLst>
                                    <p:animMotion origin="layout" path="M 2.91667E-6 4.07407E-6 L 2.91667E-6 0.06782 " pathEditMode="relative" rAng="0" ptsTypes="AA">
                                      <p:cBhvr>
                                        <p:cTn id="71" dur="750" spd="-100000" fill="hold"/>
                                        <p:tgtEl>
                                          <p:spTgt spid="124"/>
                                        </p:tgtEl>
                                        <p:attrNameLst>
                                          <p:attrName>ppt_x</p:attrName>
                                          <p:attrName>ppt_y</p:attrName>
                                        </p:attrNameLst>
                                      </p:cBhvr>
                                      <p:rCtr x="0" y="3380"/>
                                    </p:animMotion>
                                  </p:childTnLst>
                                </p:cTn>
                              </p:par>
                              <p:par>
                                <p:cTn id="72" presetID="10" presetClass="entr" presetSubtype="0" fill="hold" grpId="0" nodeType="withEffect">
                                  <p:stCondLst>
                                    <p:cond delay="750"/>
                                  </p:stCondLst>
                                  <p:childTnLst>
                                    <p:set>
                                      <p:cBhvr>
                                        <p:cTn id="73" dur="1" fill="hold">
                                          <p:stCondLst>
                                            <p:cond delay="0"/>
                                          </p:stCondLst>
                                        </p:cTn>
                                        <p:tgtEl>
                                          <p:spTgt spid="118"/>
                                        </p:tgtEl>
                                        <p:attrNameLst>
                                          <p:attrName>style.visibility</p:attrName>
                                        </p:attrNameLst>
                                      </p:cBhvr>
                                      <p:to>
                                        <p:strVal val="visible"/>
                                      </p:to>
                                    </p:set>
                                    <p:animEffect transition="in" filter="fade">
                                      <p:cBhvr>
                                        <p:cTn id="74" dur="500"/>
                                        <p:tgtEl>
                                          <p:spTgt spid="118"/>
                                        </p:tgtEl>
                                      </p:cBhvr>
                                    </p:animEffect>
                                  </p:childTnLst>
                                </p:cTn>
                              </p:par>
                              <p:par>
                                <p:cTn id="75" presetID="42" presetClass="path" presetSubtype="0" decel="100000" fill="hold" grpId="1" nodeType="withEffect">
                                  <p:stCondLst>
                                    <p:cond delay="750"/>
                                  </p:stCondLst>
                                  <p:childTnLst>
                                    <p:animMotion origin="layout" path="M -3.33333E-6 -4.07407E-6 L -3.33333E-6 0.06783 " pathEditMode="relative" rAng="0" ptsTypes="AA">
                                      <p:cBhvr>
                                        <p:cTn id="76" dur="750" spd="-100000" fill="hold"/>
                                        <p:tgtEl>
                                          <p:spTgt spid="118"/>
                                        </p:tgtEl>
                                        <p:attrNameLst>
                                          <p:attrName>ppt_x</p:attrName>
                                          <p:attrName>ppt_y</p:attrName>
                                        </p:attrNameLst>
                                      </p:cBhvr>
                                      <p:rCtr x="0" y="3380"/>
                                    </p:animMotion>
                                  </p:childTnLst>
                                </p:cTn>
                              </p:par>
                              <p:par>
                                <p:cTn id="77" presetID="10" presetClass="entr" presetSubtype="0" fill="hold" grpId="0" nodeType="withEffect">
                                  <p:stCondLst>
                                    <p:cond delay="750"/>
                                  </p:stCondLst>
                                  <p:childTnLst>
                                    <p:set>
                                      <p:cBhvr>
                                        <p:cTn id="78" dur="1" fill="hold">
                                          <p:stCondLst>
                                            <p:cond delay="0"/>
                                          </p:stCondLst>
                                        </p:cTn>
                                        <p:tgtEl>
                                          <p:spTgt spid="123"/>
                                        </p:tgtEl>
                                        <p:attrNameLst>
                                          <p:attrName>style.visibility</p:attrName>
                                        </p:attrNameLst>
                                      </p:cBhvr>
                                      <p:to>
                                        <p:strVal val="visible"/>
                                      </p:to>
                                    </p:set>
                                    <p:animEffect transition="in" filter="fade">
                                      <p:cBhvr>
                                        <p:cTn id="79" dur="500"/>
                                        <p:tgtEl>
                                          <p:spTgt spid="123"/>
                                        </p:tgtEl>
                                      </p:cBhvr>
                                    </p:animEffect>
                                  </p:childTnLst>
                                </p:cTn>
                              </p:par>
                              <p:par>
                                <p:cTn id="80" presetID="42" presetClass="path" presetSubtype="0" decel="100000" fill="hold" grpId="1" nodeType="withEffect">
                                  <p:stCondLst>
                                    <p:cond delay="750"/>
                                  </p:stCondLst>
                                  <p:childTnLst>
                                    <p:animMotion origin="layout" path="M -1.25E-6 1.85185E-6 L -1.25E-6 0.06782 " pathEditMode="relative" rAng="0" ptsTypes="AA">
                                      <p:cBhvr>
                                        <p:cTn id="81" dur="750" spd="-100000" fill="hold"/>
                                        <p:tgtEl>
                                          <p:spTgt spid="123"/>
                                        </p:tgtEl>
                                        <p:attrNameLst>
                                          <p:attrName>ppt_x</p:attrName>
                                          <p:attrName>ppt_y</p:attrName>
                                        </p:attrNameLst>
                                      </p:cBhvr>
                                      <p:rCtr x="0" y="3380"/>
                                    </p:animMotion>
                                  </p:childTnLst>
                                </p:cTn>
                              </p:par>
                              <p:par>
                                <p:cTn id="82" presetID="10" presetClass="entr" presetSubtype="0" fill="hold" grpId="0" nodeType="withEffect">
                                  <p:stCondLst>
                                    <p:cond delay="1000"/>
                                  </p:stCondLst>
                                  <p:childTnLst>
                                    <p:set>
                                      <p:cBhvr>
                                        <p:cTn id="83" dur="1" fill="hold">
                                          <p:stCondLst>
                                            <p:cond delay="0"/>
                                          </p:stCondLst>
                                        </p:cTn>
                                        <p:tgtEl>
                                          <p:spTgt spid="117"/>
                                        </p:tgtEl>
                                        <p:attrNameLst>
                                          <p:attrName>style.visibility</p:attrName>
                                        </p:attrNameLst>
                                      </p:cBhvr>
                                      <p:to>
                                        <p:strVal val="visible"/>
                                      </p:to>
                                    </p:set>
                                    <p:animEffect transition="in" filter="fade">
                                      <p:cBhvr>
                                        <p:cTn id="84" dur="500"/>
                                        <p:tgtEl>
                                          <p:spTgt spid="117"/>
                                        </p:tgtEl>
                                      </p:cBhvr>
                                    </p:animEffect>
                                  </p:childTnLst>
                                </p:cTn>
                              </p:par>
                              <p:par>
                                <p:cTn id="85" presetID="42" presetClass="path" presetSubtype="0" decel="100000" fill="hold" grpId="1" nodeType="withEffect">
                                  <p:stCondLst>
                                    <p:cond delay="1000"/>
                                  </p:stCondLst>
                                  <p:childTnLst>
                                    <p:animMotion origin="layout" path="M 8.33333E-7 -4.07407E-6 L 8.33333E-7 0.06783 " pathEditMode="relative" rAng="0" ptsTypes="AA">
                                      <p:cBhvr>
                                        <p:cTn id="86" dur="750" spd="-100000" fill="hold"/>
                                        <p:tgtEl>
                                          <p:spTgt spid="117"/>
                                        </p:tgtEl>
                                        <p:attrNameLst>
                                          <p:attrName>ppt_x</p:attrName>
                                          <p:attrName>ppt_y</p:attrName>
                                        </p:attrNameLst>
                                      </p:cBhvr>
                                      <p:rCtr x="0" y="3380"/>
                                    </p:animMotion>
                                  </p:childTnLst>
                                </p:cTn>
                              </p:par>
                              <p:par>
                                <p:cTn id="87" presetID="10" presetClass="entr" presetSubtype="0" fill="hold" grpId="0" nodeType="withEffect">
                                  <p:stCondLst>
                                    <p:cond delay="1000"/>
                                  </p:stCondLst>
                                  <p:childTnLst>
                                    <p:set>
                                      <p:cBhvr>
                                        <p:cTn id="88" dur="1" fill="hold">
                                          <p:stCondLst>
                                            <p:cond delay="0"/>
                                          </p:stCondLst>
                                        </p:cTn>
                                        <p:tgtEl>
                                          <p:spTgt spid="122"/>
                                        </p:tgtEl>
                                        <p:attrNameLst>
                                          <p:attrName>style.visibility</p:attrName>
                                        </p:attrNameLst>
                                      </p:cBhvr>
                                      <p:to>
                                        <p:strVal val="visible"/>
                                      </p:to>
                                    </p:set>
                                    <p:animEffect transition="in" filter="fade">
                                      <p:cBhvr>
                                        <p:cTn id="89" dur="500"/>
                                        <p:tgtEl>
                                          <p:spTgt spid="122"/>
                                        </p:tgtEl>
                                      </p:cBhvr>
                                    </p:animEffect>
                                  </p:childTnLst>
                                </p:cTn>
                              </p:par>
                              <p:par>
                                <p:cTn id="90" presetID="42" presetClass="path" presetSubtype="0" decel="100000" fill="hold" grpId="1" nodeType="withEffect">
                                  <p:stCondLst>
                                    <p:cond delay="1000"/>
                                  </p:stCondLst>
                                  <p:childTnLst>
                                    <p:animMotion origin="layout" path="M -2.08333E-7 4.07407E-6 L -2.08333E-7 0.06782 " pathEditMode="relative" rAng="0" ptsTypes="AA">
                                      <p:cBhvr>
                                        <p:cTn id="91" dur="750" spd="-100000" fill="hold"/>
                                        <p:tgtEl>
                                          <p:spTgt spid="122"/>
                                        </p:tgtEl>
                                        <p:attrNameLst>
                                          <p:attrName>ppt_x</p:attrName>
                                          <p:attrName>ppt_y</p:attrName>
                                        </p:attrNameLst>
                                      </p:cBhvr>
                                      <p:rCtr x="0" y="3380"/>
                                    </p:animMotion>
                                  </p:childTnLst>
                                </p:cTn>
                              </p:par>
                              <p:par>
                                <p:cTn id="92" presetID="10" presetClass="entr" presetSubtype="0" fill="hold" grpId="0" nodeType="withEffect">
                                  <p:stCondLst>
                                    <p:cond delay="1250"/>
                                  </p:stCondLst>
                                  <p:childTnLst>
                                    <p:set>
                                      <p:cBhvr>
                                        <p:cTn id="93" dur="1" fill="hold">
                                          <p:stCondLst>
                                            <p:cond delay="0"/>
                                          </p:stCondLst>
                                        </p:cTn>
                                        <p:tgtEl>
                                          <p:spTgt spid="116"/>
                                        </p:tgtEl>
                                        <p:attrNameLst>
                                          <p:attrName>style.visibility</p:attrName>
                                        </p:attrNameLst>
                                      </p:cBhvr>
                                      <p:to>
                                        <p:strVal val="visible"/>
                                      </p:to>
                                    </p:set>
                                    <p:animEffect transition="in" filter="fade">
                                      <p:cBhvr>
                                        <p:cTn id="94" dur="500"/>
                                        <p:tgtEl>
                                          <p:spTgt spid="116"/>
                                        </p:tgtEl>
                                      </p:cBhvr>
                                    </p:animEffect>
                                  </p:childTnLst>
                                </p:cTn>
                              </p:par>
                              <p:par>
                                <p:cTn id="95" presetID="42" presetClass="path" presetSubtype="0" decel="100000" fill="hold" grpId="1" nodeType="withEffect">
                                  <p:stCondLst>
                                    <p:cond delay="1250"/>
                                  </p:stCondLst>
                                  <p:childTnLst>
                                    <p:animMotion origin="layout" path="M 4.79167E-6 -4.07407E-6 L 4.79167E-6 0.06783 " pathEditMode="relative" rAng="0" ptsTypes="AA">
                                      <p:cBhvr>
                                        <p:cTn id="96" dur="750" spd="-100000" fill="hold"/>
                                        <p:tgtEl>
                                          <p:spTgt spid="116"/>
                                        </p:tgtEl>
                                        <p:attrNameLst>
                                          <p:attrName>ppt_x</p:attrName>
                                          <p:attrName>ppt_y</p:attrName>
                                        </p:attrNameLst>
                                      </p:cBhvr>
                                      <p:rCtr x="0" y="3380"/>
                                    </p:animMotion>
                                  </p:childTnLst>
                                </p:cTn>
                              </p:par>
                              <p:par>
                                <p:cTn id="97" presetID="10" presetClass="entr" presetSubtype="0" fill="hold" grpId="0" nodeType="withEffect">
                                  <p:stCondLst>
                                    <p:cond delay="1250"/>
                                  </p:stCondLst>
                                  <p:childTnLst>
                                    <p:set>
                                      <p:cBhvr>
                                        <p:cTn id="98" dur="1" fill="hold">
                                          <p:stCondLst>
                                            <p:cond delay="0"/>
                                          </p:stCondLst>
                                        </p:cTn>
                                        <p:tgtEl>
                                          <p:spTgt spid="121"/>
                                        </p:tgtEl>
                                        <p:attrNameLst>
                                          <p:attrName>style.visibility</p:attrName>
                                        </p:attrNameLst>
                                      </p:cBhvr>
                                      <p:to>
                                        <p:strVal val="visible"/>
                                      </p:to>
                                    </p:set>
                                    <p:animEffect transition="in" filter="fade">
                                      <p:cBhvr>
                                        <p:cTn id="99" dur="500"/>
                                        <p:tgtEl>
                                          <p:spTgt spid="121"/>
                                        </p:tgtEl>
                                      </p:cBhvr>
                                    </p:animEffect>
                                  </p:childTnLst>
                                </p:cTn>
                              </p:par>
                              <p:par>
                                <p:cTn id="100" presetID="42" presetClass="path" presetSubtype="0" decel="100000" fill="hold" grpId="1" nodeType="withEffect">
                                  <p:stCondLst>
                                    <p:cond delay="1250"/>
                                  </p:stCondLst>
                                  <p:childTnLst>
                                    <p:animMotion origin="layout" path="M 4.79167E-6 4.07407E-6 L 4.79167E-6 0.06782 " pathEditMode="relative" rAng="0" ptsTypes="AA">
                                      <p:cBhvr>
                                        <p:cTn id="101" dur="750" spd="-100000" fill="hold"/>
                                        <p:tgtEl>
                                          <p:spTgt spid="121"/>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114" grpId="0" animBg="1"/>
      <p:bldP spid="114" grpId="1" animBg="1"/>
      <p:bldP spid="115" grpId="0"/>
      <p:bldP spid="115" grpId="1"/>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124"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4D3041-23D7-45CD-B506-DF7B37A23E83}"/>
              </a:ext>
            </a:extLst>
          </p:cNvPr>
          <p:cNvPicPr>
            <a:picLocks noChangeAspect="1"/>
          </p:cNvPicPr>
          <p:nvPr/>
        </p:nvPicPr>
        <p:blipFill rotWithShape="1">
          <a:blip r:embed="rId3">
            <a:extLst>
              <a:ext uri="{28A0092B-C50C-407E-A947-70E740481C1C}">
                <a14:useLocalDpi xmlns:a14="http://schemas.microsoft.com/office/drawing/2010/main" val="0"/>
              </a:ext>
            </a:extLst>
          </a:blip>
          <a:srcRect l="54059" r="8471"/>
          <a:stretch/>
        </p:blipFill>
        <p:spPr>
          <a:xfrm>
            <a:off x="5536420" y="-2342"/>
            <a:ext cx="6656219" cy="6860342"/>
          </a:xfrm>
          <a:prstGeom prst="rect">
            <a:avLst/>
          </a:prstGeom>
        </p:spPr>
      </p:pic>
      <p:sp>
        <p:nvSpPr>
          <p:cNvPr id="12" name="Rectangle 11">
            <a:extLst>
              <a:ext uri="{FF2B5EF4-FFF2-40B4-BE49-F238E27FC236}">
                <a16:creationId xmlns:a16="http://schemas.microsoft.com/office/drawing/2014/main" id="{F98C7B71-0B4E-490F-A300-04EB939271B4}"/>
              </a:ext>
            </a:extLst>
          </p:cNvPr>
          <p:cNvSpPr/>
          <p:nvPr/>
        </p:nvSpPr>
        <p:spPr bwMode="auto">
          <a:xfrm>
            <a:off x="4627792" y="1945"/>
            <a:ext cx="7564208" cy="6856055"/>
          </a:xfrm>
          <a:prstGeom prst="rect">
            <a:avLst/>
          </a:prstGeom>
          <a:gradFill flip="none" rotWithShape="1">
            <a:gsLst>
              <a:gs pos="0">
                <a:srgbClr val="000000">
                  <a:alpha val="45000"/>
                </a:srgbClr>
              </a:gs>
              <a:gs pos="100000">
                <a:srgbClr val="00000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B385AA3A-6228-4526-B727-C8E311806A30}"/>
              </a:ext>
            </a:extLst>
          </p:cNvPr>
          <p:cNvSpPr/>
          <p:nvPr/>
        </p:nvSpPr>
        <p:spPr bwMode="auto">
          <a:xfrm>
            <a:off x="866" y="-92520"/>
            <a:ext cx="5534915" cy="6862000"/>
          </a:xfrm>
          <a:prstGeom prst="rect">
            <a:avLst/>
          </a:prstGeom>
          <a:solidFill>
            <a:srgbClr val="000103"/>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1296E074-673B-4BA5-B3A9-0ACB25AE7AA9}"/>
              </a:ext>
            </a:extLst>
          </p:cNvPr>
          <p:cNvSpPr txBox="1"/>
          <p:nvPr/>
        </p:nvSpPr>
        <p:spPr>
          <a:xfrm>
            <a:off x="232633" y="451738"/>
            <a:ext cx="5108297" cy="1510605"/>
          </a:xfrm>
          <a:prstGeom prst="rect">
            <a:avLst/>
          </a:prstGeom>
          <a:noFill/>
        </p:spPr>
        <p:txBody>
          <a:bodyPr wrap="square" lIns="143407" tIns="89630" rIns="143407" bIns="89630" rtlCol="0">
            <a:spAutoFit/>
          </a:bodyPr>
          <a:lstStyle/>
          <a:p>
            <a:pPr marL="0" marR="0" lvl="0" indent="0" algn="l" defTabSz="914192" rtl="0" eaLnBrk="1" fontAlgn="base" latinLnBrk="0" hangingPunct="1">
              <a:lnSpc>
                <a:spcPct val="90000"/>
              </a:lnSpc>
              <a:spcBef>
                <a:spcPts val="588"/>
              </a:spcBef>
              <a:spcAft>
                <a:spcPts val="588"/>
              </a:spcAft>
              <a:buClrTx/>
              <a:buSzTx/>
              <a:buFontTx/>
              <a:buNone/>
              <a:tabLst/>
              <a:defRPr/>
            </a:pPr>
            <a:r>
              <a:rPr kumimoji="0" lang="en-US" sz="48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Bot Framework + </a:t>
            </a:r>
            <a:br>
              <a:rPr kumimoji="0" lang="en-US" sz="48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48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Azure Bot Service</a:t>
            </a:r>
          </a:p>
        </p:txBody>
      </p:sp>
      <p:grpSp>
        <p:nvGrpSpPr>
          <p:cNvPr id="15" name="Group 14">
            <a:extLst>
              <a:ext uri="{FF2B5EF4-FFF2-40B4-BE49-F238E27FC236}">
                <a16:creationId xmlns:a16="http://schemas.microsoft.com/office/drawing/2014/main" id="{F2AD60F4-88DC-440C-B2C8-BF00C8C7C025}"/>
              </a:ext>
            </a:extLst>
          </p:cNvPr>
          <p:cNvGrpSpPr/>
          <p:nvPr/>
        </p:nvGrpSpPr>
        <p:grpSpPr>
          <a:xfrm>
            <a:off x="291512" y="2342686"/>
            <a:ext cx="4995858" cy="2560668"/>
            <a:chOff x="290689" y="2046202"/>
            <a:chExt cx="4996566" cy="2561029"/>
          </a:xfrm>
        </p:grpSpPr>
        <p:sp>
          <p:nvSpPr>
            <p:cNvPr id="16" name="TextBox 15">
              <a:extLst>
                <a:ext uri="{FF2B5EF4-FFF2-40B4-BE49-F238E27FC236}">
                  <a16:creationId xmlns:a16="http://schemas.microsoft.com/office/drawing/2014/main" id="{461A37C1-25CB-4C41-AA2C-CEBFA05E31E6}"/>
                </a:ext>
              </a:extLst>
            </p:cNvPr>
            <p:cNvSpPr txBox="1"/>
            <p:nvPr/>
          </p:nvSpPr>
          <p:spPr>
            <a:xfrm>
              <a:off x="328794" y="2046202"/>
              <a:ext cx="4305318" cy="576592"/>
            </a:xfrm>
            <a:prstGeom prst="rect">
              <a:avLst/>
            </a:prstGeom>
            <a:noFill/>
          </p:spPr>
          <p:txBody>
            <a:bodyPr wrap="square" lIns="143407" tIns="89630" rIns="143407" bIns="8963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2222">
                        <a:srgbClr val="FFB900"/>
                      </a:gs>
                      <a:gs pos="37000">
                        <a:srgbClr val="FFB900"/>
                      </a:gs>
                    </a:gsLst>
                    <a:lin ang="5400000" scaled="0"/>
                  </a:gradFill>
                  <a:effectLst/>
                  <a:uLnTx/>
                  <a:uFillTx/>
                  <a:latin typeface="Segoe UI Light" panose="020B0502040204020203" pitchFamily="34" charset="0"/>
                  <a:ea typeface="+mn-ea"/>
                  <a:cs typeface="Segoe UI Light" panose="020B0502040204020203" pitchFamily="34" charset="0"/>
                </a:rPr>
                <a:t>Accelerate</a:t>
              </a:r>
              <a:r>
                <a:rPr kumimoji="0" lang="en-US" sz="2800" b="1" i="0" u="none" strike="noStrike" kern="1200" cap="none" spc="0" normalizeH="0" baseline="0" noProof="0" dirty="0">
                  <a:ln>
                    <a:noFill/>
                  </a:ln>
                  <a:gradFill>
                    <a:gsLst>
                      <a:gs pos="22222">
                        <a:srgbClr val="FFB900"/>
                      </a:gs>
                      <a:gs pos="37000">
                        <a:srgbClr val="FFB900"/>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en-US" sz="2000" b="1" i="0" u="none" strike="noStrike" kern="0" cap="none" spc="0" normalizeH="0" baseline="0" noProof="0" dirty="0">
                  <a:ln>
                    <a:noFill/>
                  </a:ln>
                  <a:gradFill>
                    <a:gsLst>
                      <a:gs pos="22222">
                        <a:srgbClr val="FFB900"/>
                      </a:gs>
                      <a:gs pos="37000">
                        <a:srgbClr val="FFB900"/>
                      </a:gs>
                    </a:gsLst>
                    <a:lin ang="5400000" scaled="0"/>
                  </a:gradFill>
                  <a:effectLst/>
                  <a:uLnTx/>
                  <a:uFillTx/>
                  <a:latin typeface="Segoe UI Light" panose="020B0502040204020203" pitchFamily="34" charset="0"/>
                  <a:ea typeface="+mn-ea"/>
                  <a:cs typeface="Segoe UI Light" panose="020B0502040204020203" pitchFamily="34" charset="0"/>
                </a:rPr>
                <a:t>development</a:t>
              </a:r>
            </a:p>
          </p:txBody>
        </p:sp>
        <p:sp>
          <p:nvSpPr>
            <p:cNvPr id="17" name="Rectangle 16">
              <a:extLst>
                <a:ext uri="{FF2B5EF4-FFF2-40B4-BE49-F238E27FC236}">
                  <a16:creationId xmlns:a16="http://schemas.microsoft.com/office/drawing/2014/main" id="{5CDA0127-4974-49CE-9AF1-067F201A6F72}"/>
                </a:ext>
              </a:extLst>
            </p:cNvPr>
            <p:cNvSpPr/>
            <p:nvPr/>
          </p:nvSpPr>
          <p:spPr>
            <a:xfrm>
              <a:off x="364089" y="2550538"/>
              <a:ext cx="4923166" cy="646422"/>
            </a:xfrm>
            <a:prstGeom prst="rect">
              <a:avLst/>
            </a:prstGeom>
          </p:spPr>
          <p:txBody>
            <a:bodyPr wrap="square">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3419">
                        <a:srgbClr val="FFFFFF"/>
                      </a:gs>
                      <a:gs pos="22222">
                        <a:srgbClr val="FFFFFF"/>
                      </a:gs>
                    </a:gsLst>
                    <a:lin ang="5400000" scaled="0"/>
                  </a:gradFill>
                  <a:effectLst/>
                  <a:uLnTx/>
                  <a:uFillTx/>
                  <a:latin typeface="Segoe UI Light" panose="020B0502040204020203" pitchFamily="34" charset="0"/>
                  <a:ea typeface="+mn-ea"/>
                  <a:cs typeface="Segoe UI Light" panose="020B0502040204020203" pitchFamily="34" charset="0"/>
                </a:rPr>
                <a:t>Framework, tools and services to build great bots that converse naturally</a:t>
              </a:r>
            </a:p>
          </p:txBody>
        </p:sp>
        <p:sp>
          <p:nvSpPr>
            <p:cNvPr id="18" name="TextBox 17">
              <a:extLst>
                <a:ext uri="{FF2B5EF4-FFF2-40B4-BE49-F238E27FC236}">
                  <a16:creationId xmlns:a16="http://schemas.microsoft.com/office/drawing/2014/main" id="{03403DD3-5C45-4383-9230-C5D3B7D1C006}"/>
                </a:ext>
              </a:extLst>
            </p:cNvPr>
            <p:cNvSpPr txBox="1"/>
            <p:nvPr/>
          </p:nvSpPr>
          <p:spPr>
            <a:xfrm>
              <a:off x="290689" y="3530334"/>
              <a:ext cx="4305318" cy="463548"/>
            </a:xfrm>
            <a:prstGeom prst="rect">
              <a:avLst/>
            </a:prstGeom>
            <a:noFill/>
          </p:spPr>
          <p:txBody>
            <a:bodyPr wrap="square" lIns="143407" tIns="89630" rIns="143407" bIns="8963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2222">
                        <a:srgbClr val="FFB900"/>
                      </a:gs>
                      <a:gs pos="37000">
                        <a:srgbClr val="FFB900"/>
                      </a:gs>
                    </a:gsLst>
                    <a:lin ang="5400000" scaled="0"/>
                  </a:gradFill>
                  <a:effectLst/>
                  <a:uLnTx/>
                  <a:uFillTx/>
                  <a:latin typeface="Segoe UI Light" panose="020B0502040204020203" pitchFamily="34" charset="0"/>
                  <a:ea typeface="+mn-ea"/>
                  <a:cs typeface="Segoe UI Light" panose="020B0502040204020203" pitchFamily="34" charset="0"/>
                </a:rPr>
                <a:t>Reach any user</a:t>
              </a:r>
            </a:p>
          </p:txBody>
        </p:sp>
        <p:sp>
          <p:nvSpPr>
            <p:cNvPr id="19" name="Rectangle 18">
              <a:extLst>
                <a:ext uri="{FF2B5EF4-FFF2-40B4-BE49-F238E27FC236}">
                  <a16:creationId xmlns:a16="http://schemas.microsoft.com/office/drawing/2014/main" id="{85C5E24E-79D1-46F6-8795-260CB7C7B354}"/>
                </a:ext>
              </a:extLst>
            </p:cNvPr>
            <p:cNvSpPr/>
            <p:nvPr/>
          </p:nvSpPr>
          <p:spPr>
            <a:xfrm>
              <a:off x="364089" y="3960809"/>
              <a:ext cx="4923166" cy="646422"/>
            </a:xfrm>
            <a:prstGeom prst="rect">
              <a:avLst/>
            </a:prstGeom>
          </p:spPr>
          <p:txBody>
            <a:bodyPr wrap="square">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3419">
                        <a:srgbClr val="FFFFFF"/>
                      </a:gs>
                      <a:gs pos="22222">
                        <a:srgbClr val="FFFFFF"/>
                      </a:gs>
                    </a:gsLst>
                    <a:lin ang="5400000" scaled="0"/>
                  </a:gradFill>
                  <a:effectLst/>
                  <a:uLnTx/>
                  <a:uFillTx/>
                  <a:latin typeface="Segoe UI Light" panose="020B0502040204020203" pitchFamily="34" charset="0"/>
                  <a:ea typeface="+mn-ea"/>
                  <a:cs typeface="Segoe UI Light" panose="020B0502040204020203" pitchFamily="34" charset="0"/>
                </a:rPr>
                <a:t>Develop once and expose through any channel including Skype, Facebook, web</a:t>
              </a:r>
            </a:p>
          </p:txBody>
        </p:sp>
      </p:grpSp>
    </p:spTree>
    <p:extLst>
      <p:ext uri="{BB962C8B-B14F-4D97-AF65-F5344CB8AC3E}">
        <p14:creationId xmlns:p14="http://schemas.microsoft.com/office/powerpoint/2010/main" val="352813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3" presetClass="path" presetSubtype="0" decel="100000" fill="hold" grpId="1" nodeType="withEffect">
                                  <p:stCondLst>
                                    <p:cond delay="0"/>
                                  </p:stCondLst>
                                  <p:childTnLst>
                                    <p:animMotion origin="layout" path="M 4.375E-6 4.07407E-6 L 0.04609 4.07407E-6 " pathEditMode="relative" rAng="0" ptsTypes="AA">
                                      <p:cBhvr>
                                        <p:cTn id="9" dur="750" spd="-100000" fill="hold"/>
                                        <p:tgtEl>
                                          <p:spTgt spid="14"/>
                                        </p:tgtEl>
                                        <p:attrNameLst>
                                          <p:attrName>ppt_x</p:attrName>
                                          <p:attrName>ppt_y</p:attrName>
                                        </p:attrNameLst>
                                      </p:cBhvr>
                                      <p:rCtr x="2305" y="0"/>
                                    </p:animMotion>
                                  </p:childTnLst>
                                </p:cTn>
                              </p:par>
                              <p:par>
                                <p:cTn id="10" presetID="10" presetClass="entr" presetSubtype="0" fill="hold"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63" presetClass="path" presetSubtype="0" decel="100000" fill="hold" nodeType="withEffect">
                                  <p:stCondLst>
                                    <p:cond delay="100"/>
                                  </p:stCondLst>
                                  <p:childTnLst>
                                    <p:animMotion origin="layout" path="M 3.125E-6 -3.33333E-6 L 0.04609 -3.33333E-6 " pathEditMode="relative" rAng="0" ptsTypes="AA">
                                      <p:cBhvr>
                                        <p:cTn id="14" dur="750" spd="-100000" fill="hold"/>
                                        <p:tgtEl>
                                          <p:spTgt spid="15"/>
                                        </p:tgtEl>
                                        <p:attrNameLst>
                                          <p:attrName>ppt_x</p:attrName>
                                          <p:attrName>ppt_y</p:attrName>
                                        </p:attrNameLst>
                                      </p:cBhvr>
                                      <p:rCtr x="2305" y="0"/>
                                    </p:animMotion>
                                  </p:childTnLst>
                                </p:cTn>
                              </p:par>
                            </p:childTnLst>
                          </p:cTn>
                        </p:par>
                        <p:par>
                          <p:cTn id="15" fill="hold">
                            <p:stCondLst>
                              <p:cond delay="850"/>
                            </p:stCondLst>
                            <p:childTnLst>
                              <p:par>
                                <p:cTn id="16" presetID="1"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85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927" y="3498722"/>
            <a:ext cx="5067013" cy="10264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defTabSz="914102" fontAlgn="base">
              <a:lnSpc>
                <a:spcPct val="90000"/>
              </a:lnSpc>
              <a:spcBef>
                <a:spcPct val="0"/>
              </a:spcBef>
              <a:spcAft>
                <a:spcPct val="0"/>
              </a:spcAft>
              <a:defRPr/>
            </a:pPr>
            <a:r>
              <a:rPr lang="en-US" sz="5294" kern="0" spc="-98" dirty="0">
                <a:gradFill>
                  <a:gsLst>
                    <a:gs pos="5439">
                      <a:srgbClr val="FFFFFF"/>
                    </a:gs>
                    <a:gs pos="100000">
                      <a:srgbClr val="FFFFFF"/>
                    </a:gs>
                  </a:gsLst>
                  <a:lin ang="5400000" scaled="0"/>
                </a:gradFill>
                <a:latin typeface="Segoe UI Light"/>
              </a:rPr>
              <a:t>Conversational AI</a:t>
            </a:r>
          </a:p>
        </p:txBody>
      </p:sp>
      <p:sp>
        <p:nvSpPr>
          <p:cNvPr id="4" name="Rectangle 3">
            <a:extLst>
              <a:ext uri="{FF2B5EF4-FFF2-40B4-BE49-F238E27FC236}">
                <a16:creationId xmlns:a16="http://schemas.microsoft.com/office/drawing/2014/main" id="{3D0C7B37-03EE-4EBE-93FC-4B1983A14D0F}"/>
              </a:ext>
            </a:extLst>
          </p:cNvPr>
          <p:cNvSpPr/>
          <p:nvPr/>
        </p:nvSpPr>
        <p:spPr bwMode="auto">
          <a:xfrm>
            <a:off x="0" y="0"/>
            <a:ext cx="6277970" cy="6857026"/>
          </a:xfrm>
          <a:prstGeom prst="rect">
            <a:avLst/>
          </a:prstGeom>
          <a:solidFill>
            <a:srgbClr val="0606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E086476-5E65-4534-8E9E-681039DCF7AF}"/>
              </a:ext>
            </a:extLst>
          </p:cNvPr>
          <p:cNvSpPr/>
          <p:nvPr/>
        </p:nvSpPr>
        <p:spPr>
          <a:xfrm>
            <a:off x="420741" y="723575"/>
            <a:ext cx="3972887" cy="6134425"/>
          </a:xfrm>
          <a:prstGeom prst="rect">
            <a:avLst/>
          </a:prstGeom>
          <a:noFill/>
          <a:ln w="12700" cap="flat" cmpd="sng" algn="ctr">
            <a:noFill/>
            <a:prstDash val="solid"/>
            <a:miter lim="800000"/>
          </a:ln>
          <a:effectLst>
            <a:glow rad="228600">
              <a:srgbClr val="FFC000">
                <a:satMod val="175000"/>
                <a:alpha val="40000"/>
              </a:srgbClr>
            </a:glow>
          </a:effectLst>
        </p:spPr>
        <p:txBody>
          <a:bodyPr rtlCol="0" anchor="ctr"/>
          <a:lstStyle/>
          <a:p>
            <a:pPr algn="ctr" defTabSz="914225">
              <a:defRPr/>
            </a:pPr>
            <a:r>
              <a:rPr lang="en-US" sz="4000" i="1" spc="-150" dirty="0">
                <a:solidFill>
                  <a:srgbClr val="FFFFFF"/>
                </a:solidFill>
                <a:latin typeface="Segoe UI Semibold" panose="020B0702040204020203" pitchFamily="34" charset="0"/>
                <a:cs typeface="Segoe UI Semibold" panose="020B0702040204020203" pitchFamily="34" charset="0"/>
              </a:rPr>
              <a:t>4. Intelligent Bots</a:t>
            </a:r>
            <a:endParaRPr lang="en-US" sz="4000" kern="0"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DD6DF0DB-B169-4E77-B0D1-9B1A8E3D12D9}"/>
              </a:ext>
            </a:extLst>
          </p:cNvPr>
          <p:cNvSpPr/>
          <p:nvPr/>
        </p:nvSpPr>
        <p:spPr>
          <a:xfrm>
            <a:off x="1554541" y="1575617"/>
            <a:ext cx="3321743" cy="535531"/>
          </a:xfrm>
          <a:prstGeom prst="rect">
            <a:avLst/>
          </a:prstGeom>
        </p:spPr>
        <p:txBody>
          <a:bodyPr wrap="none">
            <a:spAutoFit/>
          </a:bodyPr>
          <a:lstStyle/>
          <a:p>
            <a:pPr defTabSz="914367">
              <a:lnSpc>
                <a:spcPct val="90000"/>
              </a:lnSpc>
              <a:spcBef>
                <a:spcPts val="196"/>
              </a:spcBef>
              <a:defRPr/>
            </a:pPr>
            <a:r>
              <a:rPr lang="en-US" sz="3200" i="1" kern="0" dirty="0">
                <a:ln w="3175">
                  <a:noFill/>
                </a:ln>
                <a:gradFill>
                  <a:gsLst>
                    <a:gs pos="5195">
                      <a:prstClr val="white"/>
                    </a:gs>
                    <a:gs pos="18000">
                      <a:prstClr val="white"/>
                    </a:gs>
                  </a:gsLst>
                  <a:lin ang="5400000" scaled="1"/>
                </a:gradFill>
                <a:cs typeface="Segoe UI" panose="020B0502040204020203" pitchFamily="34" charset="0"/>
              </a:rPr>
              <a:t>Conversational AI</a:t>
            </a:r>
          </a:p>
        </p:txBody>
      </p:sp>
      <p:grpSp>
        <p:nvGrpSpPr>
          <p:cNvPr id="29" name="Group 28">
            <a:extLst>
              <a:ext uri="{FF2B5EF4-FFF2-40B4-BE49-F238E27FC236}">
                <a16:creationId xmlns:a16="http://schemas.microsoft.com/office/drawing/2014/main" id="{AE0AF42C-041D-4F0E-A0D6-DEBBCA66F710}"/>
              </a:ext>
            </a:extLst>
          </p:cNvPr>
          <p:cNvGrpSpPr/>
          <p:nvPr/>
        </p:nvGrpSpPr>
        <p:grpSpPr>
          <a:xfrm>
            <a:off x="463180" y="1256132"/>
            <a:ext cx="1026250" cy="987528"/>
            <a:chOff x="1597330" y="487409"/>
            <a:chExt cx="1026250" cy="987528"/>
          </a:xfrm>
        </p:grpSpPr>
        <p:sp>
          <p:nvSpPr>
            <p:cNvPr id="27" name="Oval 26">
              <a:extLst>
                <a:ext uri="{FF2B5EF4-FFF2-40B4-BE49-F238E27FC236}">
                  <a16:creationId xmlns:a16="http://schemas.microsoft.com/office/drawing/2014/main" id="{3D206D1E-13BB-4B58-A9CF-9E5D136EFA32}"/>
                </a:ext>
              </a:extLst>
            </p:cNvPr>
            <p:cNvSpPr/>
            <p:nvPr/>
          </p:nvSpPr>
          <p:spPr bwMode="auto">
            <a:xfrm>
              <a:off x="1597330" y="487409"/>
              <a:ext cx="1026250" cy="987528"/>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Freeform 5">
              <a:extLst>
                <a:ext uri="{FF2B5EF4-FFF2-40B4-BE49-F238E27FC236}">
                  <a16:creationId xmlns:a16="http://schemas.microsoft.com/office/drawing/2014/main" id="{1F005150-3B9C-4850-A75B-75D277EE2202}"/>
                </a:ext>
              </a:extLst>
            </p:cNvPr>
            <p:cNvSpPr>
              <a:spLocks noEditPoints="1"/>
            </p:cNvSpPr>
            <p:nvPr/>
          </p:nvSpPr>
          <p:spPr bwMode="auto">
            <a:xfrm>
              <a:off x="1903439" y="781967"/>
              <a:ext cx="414032" cy="398411"/>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ysClr val="window" lastClr="FFFFFF"/>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F3F3F"/>
                </a:solidFill>
                <a:effectLst/>
                <a:uLnTx/>
                <a:uFillTx/>
              </a:endParaRPr>
            </a:p>
          </p:txBody>
        </p:sp>
      </p:grpSp>
      <p:pic>
        <p:nvPicPr>
          <p:cNvPr id="10" name="Picture 9">
            <a:extLst>
              <a:ext uri="{FF2B5EF4-FFF2-40B4-BE49-F238E27FC236}">
                <a16:creationId xmlns:a16="http://schemas.microsoft.com/office/drawing/2014/main" id="{901C51D1-7D69-40CC-AE1A-B51B02E43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346" y="0"/>
            <a:ext cx="6857653" cy="6858000"/>
          </a:xfrm>
          <a:prstGeom prst="rect">
            <a:avLst/>
          </a:prstGeom>
        </p:spPr>
      </p:pic>
    </p:spTree>
    <p:extLst>
      <p:ext uri="{BB962C8B-B14F-4D97-AF65-F5344CB8AC3E}">
        <p14:creationId xmlns:p14="http://schemas.microsoft.com/office/powerpoint/2010/main" val="2535411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2.41001E-6 -4.24875E-6 L 0.04608 -4.24875E-6 " pathEditMode="relative" rAng="0" ptsTypes="AA">
                                      <p:cBhvr>
                                        <p:cTn id="9" dur="750" spd="-100000" fill="hold"/>
                                        <p:tgtEl>
                                          <p:spTgt spid="5"/>
                                        </p:tgtEl>
                                        <p:attrNameLst>
                                          <p:attrName>ppt_x</p:attrName>
                                          <p:attrName>ppt_y</p:attrName>
                                        </p:attrNameLst>
                                      </p:cBhvr>
                                      <p:rCtr x="22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13477D-B93C-4E6F-BDDE-4A9D1298BC02}"/>
              </a:ext>
            </a:extLst>
          </p:cNvPr>
          <p:cNvPicPr>
            <a:picLocks noChangeAspect="1"/>
          </p:cNvPicPr>
          <p:nvPr/>
        </p:nvPicPr>
        <p:blipFill rotWithShape="1">
          <a:blip r:embed="rId3"/>
          <a:srcRect r="19739"/>
          <a:stretch/>
        </p:blipFill>
        <p:spPr>
          <a:xfrm>
            <a:off x="2406629" y="2437"/>
            <a:ext cx="9785371" cy="6858000"/>
          </a:xfrm>
          <a:prstGeom prst="rect">
            <a:avLst/>
          </a:prstGeom>
        </p:spPr>
      </p:pic>
      <p:sp>
        <p:nvSpPr>
          <p:cNvPr id="6" name="Rectangle 5">
            <a:extLst>
              <a:ext uri="{FF2B5EF4-FFF2-40B4-BE49-F238E27FC236}">
                <a16:creationId xmlns:a16="http://schemas.microsoft.com/office/drawing/2014/main" id="{B5E3D10E-7527-4359-98A9-19AA54138B00}"/>
              </a:ext>
            </a:extLst>
          </p:cNvPr>
          <p:cNvSpPr/>
          <p:nvPr/>
        </p:nvSpPr>
        <p:spPr bwMode="auto">
          <a:xfrm>
            <a:off x="1" y="-14654"/>
            <a:ext cx="4813262" cy="6943219"/>
          </a:xfrm>
          <a:prstGeom prst="rect">
            <a:avLst/>
          </a:prstGeom>
          <a:gradFill flip="none" rotWithShape="1">
            <a:gsLst>
              <a:gs pos="52000">
                <a:srgbClr val="000000">
                  <a:alpha val="74000"/>
                </a:srgbClr>
              </a:gs>
              <a:gs pos="96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Dark blue">
            <a:extLst>
              <a:ext uri="{FF2B5EF4-FFF2-40B4-BE49-F238E27FC236}">
                <a16:creationId xmlns:a16="http://schemas.microsoft.com/office/drawing/2014/main" id="{990F0BE5-5648-45F8-AEBE-2953DE2B2514}"/>
              </a:ext>
            </a:extLst>
          </p:cNvPr>
          <p:cNvSpPr/>
          <p:nvPr/>
        </p:nvSpPr>
        <p:spPr bwMode="auto">
          <a:xfrm flipH="1">
            <a:off x="-3" y="-14653"/>
            <a:ext cx="4813265" cy="6887308"/>
          </a:xfrm>
          <a:prstGeom prst="rect">
            <a:avLst/>
          </a:prstGeom>
          <a:solidFill>
            <a:srgbClr val="06060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2">
            <a:extLst>
              <a:ext uri="{FF2B5EF4-FFF2-40B4-BE49-F238E27FC236}">
                <a16:creationId xmlns:a16="http://schemas.microsoft.com/office/drawing/2014/main" id="{F7C48C70-024F-4B55-8372-3529DA0F697D}"/>
              </a:ext>
            </a:extLst>
          </p:cNvPr>
          <p:cNvSpPr txBox="1">
            <a:spLocks/>
          </p:cNvSpPr>
          <p:nvPr/>
        </p:nvSpPr>
        <p:spPr>
          <a:xfrm>
            <a:off x="509080" y="363636"/>
            <a:ext cx="2317843" cy="899665"/>
          </a:xfrm>
          <a:prstGeom prst="rect">
            <a:avLst/>
          </a:prstGeom>
        </p:spPr>
        <p:txBody>
          <a:bodyPr/>
          <a:lst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latin typeface="Segoe UI Semibold" panose="020B0702040204020203" pitchFamily="34" charset="0"/>
                <a:cs typeface="Segoe UI Semibold" panose="020B0702040204020203" pitchFamily="34" charset="0"/>
              </a:rPr>
              <a:t>DEMO</a:t>
            </a:r>
          </a:p>
        </p:txBody>
      </p:sp>
      <p:sp>
        <p:nvSpPr>
          <p:cNvPr id="10" name="Text Placeholder 1">
            <a:extLst>
              <a:ext uri="{FF2B5EF4-FFF2-40B4-BE49-F238E27FC236}">
                <a16:creationId xmlns:a16="http://schemas.microsoft.com/office/drawing/2014/main" id="{85227D44-A775-4D27-BD09-72ABE1B03B5E}"/>
              </a:ext>
            </a:extLst>
          </p:cNvPr>
          <p:cNvSpPr txBox="1">
            <a:spLocks/>
          </p:cNvSpPr>
          <p:nvPr/>
        </p:nvSpPr>
        <p:spPr>
          <a:xfrm>
            <a:off x="379159" y="4171949"/>
            <a:ext cx="3817602" cy="1792326"/>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137" kern="1200" spc="0" baseline="0">
                <a:gradFill>
                  <a:gsLst>
                    <a:gs pos="91000">
                      <a:schemeClr val="tx1"/>
                    </a:gs>
                    <a:gs pos="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00B050"/>
                </a:solidFill>
                <a:effectLst/>
                <a:uLnTx/>
                <a:uFillTx/>
                <a:latin typeface="Segoe UI Light"/>
                <a:ea typeface="+mn-ea"/>
                <a:cs typeface="+mn-cs"/>
              </a:rPr>
              <a:t>Wee Hyong Tok</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de-DE" sz="2800" b="0"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Principal Data Scientist</a:t>
            </a:r>
          </a:p>
          <a:p>
            <a:pPr lvl="0">
              <a:defRPr/>
            </a:pPr>
            <a:r>
              <a:rPr lang="de-DE" sz="2800" dirty="0">
                <a:solidFill>
                  <a:srgbClr val="00B050"/>
                </a:solidFill>
                <a:latin typeface="Segoe UI Light" panose="020B0502040204020203" pitchFamily="34" charset="0"/>
                <a:cs typeface="Segoe UI Light" panose="020B0502040204020203" pitchFamily="34" charset="0"/>
              </a:rPr>
              <a:t>    @weehyong </a:t>
            </a:r>
            <a:endParaRPr kumimoji="0" lang="de-DE" sz="2800" b="0"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9B609CBA-2B33-4C03-A2D3-387590C57102}"/>
              </a:ext>
            </a:extLst>
          </p:cNvPr>
          <p:cNvPicPr>
            <a:picLocks noChangeAspect="1"/>
          </p:cNvPicPr>
          <p:nvPr/>
        </p:nvPicPr>
        <p:blipFill>
          <a:blip r:embed="rId4"/>
          <a:stretch>
            <a:fillRect/>
          </a:stretch>
        </p:blipFill>
        <p:spPr>
          <a:xfrm>
            <a:off x="490670" y="5203121"/>
            <a:ext cx="347248" cy="285639"/>
          </a:xfrm>
          <a:prstGeom prst="rect">
            <a:avLst/>
          </a:prstGeom>
        </p:spPr>
      </p:pic>
      <p:pic>
        <p:nvPicPr>
          <p:cNvPr id="3" name="Picture 2">
            <a:extLst>
              <a:ext uri="{FF2B5EF4-FFF2-40B4-BE49-F238E27FC236}">
                <a16:creationId xmlns:a16="http://schemas.microsoft.com/office/drawing/2014/main" id="{E8AE5AAC-C293-4FC7-962B-AB8F7890DC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937" y="1811761"/>
            <a:ext cx="1884673" cy="1884673"/>
          </a:xfrm>
          <a:prstGeom prst="rect">
            <a:avLst/>
          </a:prstGeom>
        </p:spPr>
      </p:pic>
    </p:spTree>
    <p:extLst>
      <p:ext uri="{BB962C8B-B14F-4D97-AF65-F5344CB8AC3E}">
        <p14:creationId xmlns:p14="http://schemas.microsoft.com/office/powerpoint/2010/main" val="181351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13477D-B93C-4E6F-BDDE-4A9D1298BC02}"/>
              </a:ext>
            </a:extLst>
          </p:cNvPr>
          <p:cNvPicPr>
            <a:picLocks noChangeAspect="1"/>
          </p:cNvPicPr>
          <p:nvPr/>
        </p:nvPicPr>
        <p:blipFill rotWithShape="1">
          <a:blip r:embed="rId3"/>
          <a:srcRect r="19739"/>
          <a:stretch/>
        </p:blipFill>
        <p:spPr>
          <a:xfrm>
            <a:off x="61472" y="0"/>
            <a:ext cx="12130527" cy="6858000"/>
          </a:xfrm>
          <a:prstGeom prst="rect">
            <a:avLst/>
          </a:prstGeom>
        </p:spPr>
      </p:pic>
      <p:sp>
        <p:nvSpPr>
          <p:cNvPr id="11" name="Title 2">
            <a:extLst>
              <a:ext uri="{FF2B5EF4-FFF2-40B4-BE49-F238E27FC236}">
                <a16:creationId xmlns:a16="http://schemas.microsoft.com/office/drawing/2014/main" id="{77E2A3AF-C1CD-4687-AE3F-11338599B1E0}"/>
              </a:ext>
            </a:extLst>
          </p:cNvPr>
          <p:cNvSpPr txBox="1">
            <a:spLocks/>
          </p:cNvSpPr>
          <p:nvPr/>
        </p:nvSpPr>
        <p:spPr>
          <a:xfrm>
            <a:off x="8182868" y="1324140"/>
            <a:ext cx="4009132" cy="899665"/>
          </a:xfrm>
          <a:prstGeom prst="rect">
            <a:avLst/>
          </a:prstGeom>
          <a:effectLst>
            <a:outerShdw dist="50800" dir="5400000" algn="ctr" rotWithShape="0">
              <a:schemeClr val="tx1">
                <a:lumMod val="95000"/>
                <a:alpha val="0"/>
              </a:schemeClr>
            </a:outerShdw>
          </a:effectLst>
        </p:spPr>
        <p:txBody>
          <a:bodyPr/>
          <a:lst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err="1">
                <a:solidFill>
                  <a:schemeClr val="tx1">
                    <a:lumMod val="95000"/>
                  </a:schemeClr>
                </a:solidFill>
                <a:latin typeface="Segoe UI Semibold" panose="020B0702040204020203" pitchFamily="34" charset="0"/>
                <a:cs typeface="Segoe UI Semibold" panose="020B0702040204020203" pitchFamily="34" charset="0"/>
              </a:rPr>
              <a:t>Stackoverflow</a:t>
            </a:r>
            <a:endParaRPr lang="en-US" sz="4800" dirty="0">
              <a:solidFill>
                <a:schemeClr val="tx1">
                  <a:lumMod val="9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691825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A2D659-13F5-46AE-B6DA-9BDA9193E2E0}"/>
              </a:ext>
            </a:extLst>
          </p:cNvPr>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455317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D2A556C-ACB9-4D8E-8050-CAB130E0993D}"/>
              </a:ext>
            </a:extLst>
          </p:cNvPr>
          <p:cNvSpPr/>
          <p:nvPr/>
        </p:nvSpPr>
        <p:spPr>
          <a:xfrm>
            <a:off x="440472" y="1946483"/>
            <a:ext cx="5427779" cy="61555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0" cap="none" spc="49"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Cognitive Services + Azure Functions</a:t>
            </a:r>
            <a:br>
              <a:rPr kumimoji="0" lang="en-US" sz="2000" b="1" i="0" u="none" strike="noStrike" kern="0" cap="none" spc="49"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400" b="0" i="0" u="none" strike="noStrike" kern="0" cap="none" spc="49" normalizeH="0" baseline="0" noProof="0" dirty="0">
                <a:ln>
                  <a:noFill/>
                </a:ln>
                <a:solidFill>
                  <a:schemeClr val="bg1"/>
                </a:solidFill>
                <a:effectLst/>
                <a:uLnTx/>
                <a:uFillTx/>
                <a:latin typeface="Segoe UI Semibold" charset="0"/>
                <a:ea typeface="+mn-ea"/>
                <a:cs typeface="Segoe UI Semibold" charset="0"/>
              </a:rPr>
              <a:t>(Text Analytics, OCR, Computer Vision, Bing Custom Search)</a:t>
            </a:r>
          </a:p>
        </p:txBody>
      </p:sp>
      <p:pic>
        <p:nvPicPr>
          <p:cNvPr id="30" name="Picture 30" descr="Related image">
            <a:extLst>
              <a:ext uri="{FF2B5EF4-FFF2-40B4-BE49-F238E27FC236}">
                <a16:creationId xmlns:a16="http://schemas.microsoft.com/office/drawing/2014/main" id="{63BC696A-1B5F-4FFC-BEE7-FCB3D9B58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58" y="2935632"/>
            <a:ext cx="1944476" cy="1944476"/>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AFFAF9B1-A27C-483B-8AA8-B6B965504AE5}"/>
              </a:ext>
            </a:extLst>
          </p:cNvPr>
          <p:cNvSpPr>
            <a:spLocks noGrp="1"/>
          </p:cNvSpPr>
          <p:nvPr>
            <p:ph type="title"/>
          </p:nvPr>
        </p:nvSpPr>
        <p:spPr>
          <a:xfrm>
            <a:off x="269240" y="289513"/>
            <a:ext cx="11655840" cy="899665"/>
          </a:xfrm>
        </p:spPr>
        <p:txBody>
          <a:bodyPr/>
          <a:lstStyle/>
          <a:p>
            <a:pPr>
              <a:defRPr/>
            </a:pPr>
            <a:r>
              <a:rPr lang="en-US" sz="3200" kern="0" spc="49" dirty="0">
                <a:solidFill>
                  <a:schemeClr val="bg1"/>
                </a:solidFill>
                <a:latin typeface="Segoe UI Semilight" charset="0"/>
                <a:ea typeface="Segoe UI Semilight" charset="0"/>
                <a:cs typeface="Segoe UI Semilight" charset="0"/>
              </a:rPr>
              <a:t>Stack Overflow Bot &amp; AI Architecture</a:t>
            </a:r>
          </a:p>
        </p:txBody>
      </p:sp>
      <p:pic>
        <p:nvPicPr>
          <p:cNvPr id="32" name="Picture 31">
            <a:extLst>
              <a:ext uri="{FF2B5EF4-FFF2-40B4-BE49-F238E27FC236}">
                <a16:creationId xmlns:a16="http://schemas.microsoft.com/office/drawing/2014/main" id="{1A3DFA1A-9D99-47DC-B531-89FB1DC48B4A}"/>
              </a:ext>
            </a:extLst>
          </p:cNvPr>
          <p:cNvPicPr>
            <a:picLocks noChangeAspect="1"/>
          </p:cNvPicPr>
          <p:nvPr/>
        </p:nvPicPr>
        <p:blipFill>
          <a:blip r:embed="rId4"/>
          <a:stretch>
            <a:fillRect/>
          </a:stretch>
        </p:blipFill>
        <p:spPr>
          <a:xfrm>
            <a:off x="10229446" y="161564"/>
            <a:ext cx="1194421" cy="1067355"/>
          </a:xfrm>
          <a:prstGeom prst="rect">
            <a:avLst/>
          </a:prstGeom>
        </p:spPr>
      </p:pic>
      <p:grpSp>
        <p:nvGrpSpPr>
          <p:cNvPr id="34" name="Group 33">
            <a:extLst>
              <a:ext uri="{FF2B5EF4-FFF2-40B4-BE49-F238E27FC236}">
                <a16:creationId xmlns:a16="http://schemas.microsoft.com/office/drawing/2014/main" id="{AB8DB2AD-1A68-46C3-9DB2-2193C6385000}"/>
              </a:ext>
            </a:extLst>
          </p:cNvPr>
          <p:cNvGrpSpPr/>
          <p:nvPr/>
        </p:nvGrpSpPr>
        <p:grpSpPr>
          <a:xfrm>
            <a:off x="3289091" y="3495056"/>
            <a:ext cx="1339001" cy="1026181"/>
            <a:chOff x="7736201" y="5402766"/>
            <a:chExt cx="648800" cy="478328"/>
          </a:xfrm>
          <a:noFill/>
        </p:grpSpPr>
        <p:sp>
          <p:nvSpPr>
            <p:cNvPr id="35" name="Freeform: Shape 34">
              <a:extLst>
                <a:ext uri="{FF2B5EF4-FFF2-40B4-BE49-F238E27FC236}">
                  <a16:creationId xmlns:a16="http://schemas.microsoft.com/office/drawing/2014/main" id="{6F79E724-215D-4667-B07E-2EDA6EC074CD}"/>
                </a:ext>
              </a:extLst>
            </p:cNvPr>
            <p:cNvSpPr/>
            <p:nvPr/>
          </p:nvSpPr>
          <p:spPr bwMode="auto">
            <a:xfrm flipH="1">
              <a:off x="7909541" y="5402766"/>
              <a:ext cx="328750" cy="478328"/>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2700">
              <a:solidFill>
                <a:schemeClr val="accent1">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36" name="Diamond 8">
              <a:extLst>
                <a:ext uri="{FF2B5EF4-FFF2-40B4-BE49-F238E27FC236}">
                  <a16:creationId xmlns:a16="http://schemas.microsoft.com/office/drawing/2014/main" id="{D31C8708-8A9F-4BF4-A722-E9A22A103342}"/>
                </a:ext>
              </a:extLst>
            </p:cNvPr>
            <p:cNvSpPr/>
            <p:nvPr/>
          </p:nvSpPr>
          <p:spPr bwMode="auto">
            <a:xfrm>
              <a:off x="7736201" y="5456868"/>
              <a:ext cx="146710" cy="293420"/>
            </a:xfrm>
            <a:custGeom>
              <a:avLst/>
              <a:gdLst>
                <a:gd name="connsiteX0" fmla="*/ 0 w 555032"/>
                <a:gd name="connsiteY0" fmla="*/ 277516 h 555032"/>
                <a:gd name="connsiteX1" fmla="*/ 277516 w 555032"/>
                <a:gd name="connsiteY1" fmla="*/ 0 h 555032"/>
                <a:gd name="connsiteX2" fmla="*/ 555032 w 555032"/>
                <a:gd name="connsiteY2" fmla="*/ 277516 h 555032"/>
                <a:gd name="connsiteX3" fmla="*/ 277516 w 555032"/>
                <a:gd name="connsiteY3" fmla="*/ 555032 h 555032"/>
                <a:gd name="connsiteX4" fmla="*/ 0 w 555032"/>
                <a:gd name="connsiteY4" fmla="*/ 277516 h 555032"/>
                <a:gd name="connsiteX0" fmla="*/ 555032 w 646472"/>
                <a:gd name="connsiteY0" fmla="*/ 277516 h 555032"/>
                <a:gd name="connsiteX1" fmla="*/ 277516 w 646472"/>
                <a:gd name="connsiteY1" fmla="*/ 555032 h 555032"/>
                <a:gd name="connsiteX2" fmla="*/ 0 w 646472"/>
                <a:gd name="connsiteY2" fmla="*/ 277516 h 555032"/>
                <a:gd name="connsiteX3" fmla="*/ 277516 w 646472"/>
                <a:gd name="connsiteY3" fmla="*/ 0 h 555032"/>
                <a:gd name="connsiteX4" fmla="*/ 646472 w 646472"/>
                <a:gd name="connsiteY4" fmla="*/ 368956 h 555032"/>
                <a:gd name="connsiteX0" fmla="*/ 277516 w 646472"/>
                <a:gd name="connsiteY0" fmla="*/ 555032 h 555032"/>
                <a:gd name="connsiteX1" fmla="*/ 0 w 646472"/>
                <a:gd name="connsiteY1" fmla="*/ 277516 h 555032"/>
                <a:gd name="connsiteX2" fmla="*/ 277516 w 646472"/>
                <a:gd name="connsiteY2" fmla="*/ 0 h 555032"/>
                <a:gd name="connsiteX3" fmla="*/ 646472 w 646472"/>
                <a:gd name="connsiteY3" fmla="*/ 368956 h 555032"/>
                <a:gd name="connsiteX0" fmla="*/ 277516 w 277516"/>
                <a:gd name="connsiteY0" fmla="*/ 555032 h 555032"/>
                <a:gd name="connsiteX1" fmla="*/ 0 w 277516"/>
                <a:gd name="connsiteY1" fmla="*/ 277516 h 555032"/>
                <a:gd name="connsiteX2" fmla="*/ 277516 w 277516"/>
                <a:gd name="connsiteY2" fmla="*/ 0 h 555032"/>
              </a:gdLst>
              <a:ahLst/>
              <a:cxnLst>
                <a:cxn ang="0">
                  <a:pos x="connsiteX0" y="connsiteY0"/>
                </a:cxn>
                <a:cxn ang="0">
                  <a:pos x="connsiteX1" y="connsiteY1"/>
                </a:cxn>
                <a:cxn ang="0">
                  <a:pos x="connsiteX2" y="connsiteY2"/>
                </a:cxn>
              </a:cxnLst>
              <a:rect l="l" t="t" r="r" b="b"/>
              <a:pathLst>
                <a:path w="277516" h="555032">
                  <a:moveTo>
                    <a:pt x="277516" y="555032"/>
                  </a:moveTo>
                  <a:lnTo>
                    <a:pt x="0" y="277516"/>
                  </a:lnTo>
                  <a:lnTo>
                    <a:pt x="277516" y="0"/>
                  </a:lnTo>
                </a:path>
              </a:pathLst>
            </a:custGeom>
            <a:grpFill/>
            <a:ln w="127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sp>
          <p:nvSpPr>
            <p:cNvPr id="37" name="Diamond 8">
              <a:extLst>
                <a:ext uri="{FF2B5EF4-FFF2-40B4-BE49-F238E27FC236}">
                  <a16:creationId xmlns:a16="http://schemas.microsoft.com/office/drawing/2014/main" id="{1603CE93-8134-4764-BDAE-9BC9513003D8}"/>
                </a:ext>
              </a:extLst>
            </p:cNvPr>
            <p:cNvSpPr/>
            <p:nvPr/>
          </p:nvSpPr>
          <p:spPr bwMode="auto">
            <a:xfrm flipH="1">
              <a:off x="8238291" y="5456868"/>
              <a:ext cx="146710" cy="293420"/>
            </a:xfrm>
            <a:custGeom>
              <a:avLst/>
              <a:gdLst>
                <a:gd name="connsiteX0" fmla="*/ 0 w 555032"/>
                <a:gd name="connsiteY0" fmla="*/ 277516 h 555032"/>
                <a:gd name="connsiteX1" fmla="*/ 277516 w 555032"/>
                <a:gd name="connsiteY1" fmla="*/ 0 h 555032"/>
                <a:gd name="connsiteX2" fmla="*/ 555032 w 555032"/>
                <a:gd name="connsiteY2" fmla="*/ 277516 h 555032"/>
                <a:gd name="connsiteX3" fmla="*/ 277516 w 555032"/>
                <a:gd name="connsiteY3" fmla="*/ 555032 h 555032"/>
                <a:gd name="connsiteX4" fmla="*/ 0 w 555032"/>
                <a:gd name="connsiteY4" fmla="*/ 277516 h 555032"/>
                <a:gd name="connsiteX0" fmla="*/ 555032 w 646472"/>
                <a:gd name="connsiteY0" fmla="*/ 277516 h 555032"/>
                <a:gd name="connsiteX1" fmla="*/ 277516 w 646472"/>
                <a:gd name="connsiteY1" fmla="*/ 555032 h 555032"/>
                <a:gd name="connsiteX2" fmla="*/ 0 w 646472"/>
                <a:gd name="connsiteY2" fmla="*/ 277516 h 555032"/>
                <a:gd name="connsiteX3" fmla="*/ 277516 w 646472"/>
                <a:gd name="connsiteY3" fmla="*/ 0 h 555032"/>
                <a:gd name="connsiteX4" fmla="*/ 646472 w 646472"/>
                <a:gd name="connsiteY4" fmla="*/ 368956 h 555032"/>
                <a:gd name="connsiteX0" fmla="*/ 277516 w 646472"/>
                <a:gd name="connsiteY0" fmla="*/ 555032 h 555032"/>
                <a:gd name="connsiteX1" fmla="*/ 0 w 646472"/>
                <a:gd name="connsiteY1" fmla="*/ 277516 h 555032"/>
                <a:gd name="connsiteX2" fmla="*/ 277516 w 646472"/>
                <a:gd name="connsiteY2" fmla="*/ 0 h 555032"/>
                <a:gd name="connsiteX3" fmla="*/ 646472 w 646472"/>
                <a:gd name="connsiteY3" fmla="*/ 368956 h 555032"/>
                <a:gd name="connsiteX0" fmla="*/ 277516 w 277516"/>
                <a:gd name="connsiteY0" fmla="*/ 555032 h 555032"/>
                <a:gd name="connsiteX1" fmla="*/ 0 w 277516"/>
                <a:gd name="connsiteY1" fmla="*/ 277516 h 555032"/>
                <a:gd name="connsiteX2" fmla="*/ 277516 w 277516"/>
                <a:gd name="connsiteY2" fmla="*/ 0 h 555032"/>
              </a:gdLst>
              <a:ahLst/>
              <a:cxnLst>
                <a:cxn ang="0">
                  <a:pos x="connsiteX0" y="connsiteY0"/>
                </a:cxn>
                <a:cxn ang="0">
                  <a:pos x="connsiteX1" y="connsiteY1"/>
                </a:cxn>
                <a:cxn ang="0">
                  <a:pos x="connsiteX2" y="connsiteY2"/>
                </a:cxn>
              </a:cxnLst>
              <a:rect l="l" t="t" r="r" b="b"/>
              <a:pathLst>
                <a:path w="277516" h="555032">
                  <a:moveTo>
                    <a:pt x="277516" y="555032"/>
                  </a:moveTo>
                  <a:lnTo>
                    <a:pt x="0" y="277516"/>
                  </a:lnTo>
                  <a:lnTo>
                    <a:pt x="277516" y="0"/>
                  </a:lnTo>
                </a:path>
              </a:pathLst>
            </a:custGeom>
            <a:grpFill/>
            <a:ln w="127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bg1"/>
                </a:solidFill>
                <a:effectLst/>
                <a:uLnTx/>
                <a:uFillTx/>
                <a:latin typeface="Segoe UI Semilight"/>
                <a:ea typeface="Segoe UI" pitchFamily="34" charset="0"/>
                <a:cs typeface="Segoe UI" pitchFamily="34" charset="0"/>
              </a:endParaRPr>
            </a:p>
          </p:txBody>
        </p:sp>
      </p:grpSp>
      <p:pic>
        <p:nvPicPr>
          <p:cNvPr id="3" name="Picture 2">
            <a:extLst>
              <a:ext uri="{FF2B5EF4-FFF2-40B4-BE49-F238E27FC236}">
                <a16:creationId xmlns:a16="http://schemas.microsoft.com/office/drawing/2014/main" id="{04A3D1D3-78D2-4280-BCF4-BFC181DBA140}"/>
              </a:ext>
            </a:extLst>
          </p:cNvPr>
          <p:cNvPicPr>
            <a:picLocks noChangeAspect="1"/>
          </p:cNvPicPr>
          <p:nvPr/>
        </p:nvPicPr>
        <p:blipFill>
          <a:blip r:embed="rId5"/>
          <a:stretch>
            <a:fillRect/>
          </a:stretch>
        </p:blipFill>
        <p:spPr>
          <a:xfrm>
            <a:off x="6717536" y="2490114"/>
            <a:ext cx="5234791" cy="2835512"/>
          </a:xfrm>
          <a:prstGeom prst="rect">
            <a:avLst/>
          </a:prstGeom>
        </p:spPr>
      </p:pic>
      <p:sp>
        <p:nvSpPr>
          <p:cNvPr id="38" name="Rectangle 37">
            <a:extLst>
              <a:ext uri="{FF2B5EF4-FFF2-40B4-BE49-F238E27FC236}">
                <a16:creationId xmlns:a16="http://schemas.microsoft.com/office/drawing/2014/main" id="{7EF12E28-086E-4F66-AF0B-39EE4832804D}"/>
              </a:ext>
            </a:extLst>
          </p:cNvPr>
          <p:cNvSpPr/>
          <p:nvPr/>
        </p:nvSpPr>
        <p:spPr>
          <a:xfrm>
            <a:off x="6497301" y="1895826"/>
            <a:ext cx="5427779"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0" cap="none" spc="49"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Stack Overflow Bot + Visual Studio Code </a:t>
            </a:r>
            <a:endParaRPr kumimoji="0" lang="en-US" sz="1400" b="0" i="0" u="none" strike="noStrike" kern="0" cap="none" spc="49" normalizeH="0" baseline="0" noProof="0" dirty="0">
              <a:ln>
                <a:noFill/>
              </a:ln>
              <a:solidFill>
                <a:schemeClr val="bg1"/>
              </a:solidFill>
              <a:effectLst/>
              <a:uLnTx/>
              <a:uFillTx/>
              <a:latin typeface="Segoe UI Semibold" charset="0"/>
              <a:ea typeface="+mn-ea"/>
              <a:cs typeface="Segoe UI Semibold" charset="0"/>
            </a:endParaRPr>
          </a:p>
        </p:txBody>
      </p:sp>
      <p:cxnSp>
        <p:nvCxnSpPr>
          <p:cNvPr id="39" name="Straight Arrow Connector 38">
            <a:extLst>
              <a:ext uri="{FF2B5EF4-FFF2-40B4-BE49-F238E27FC236}">
                <a16:creationId xmlns:a16="http://schemas.microsoft.com/office/drawing/2014/main" id="{AC91520F-35BC-4E43-BDFF-12635C5330A2}"/>
              </a:ext>
            </a:extLst>
          </p:cNvPr>
          <p:cNvCxnSpPr>
            <a:cxnSpLocks/>
          </p:cNvCxnSpPr>
          <p:nvPr/>
        </p:nvCxnSpPr>
        <p:spPr>
          <a:xfrm>
            <a:off x="5407710" y="3495056"/>
            <a:ext cx="1089591" cy="0"/>
          </a:xfrm>
          <a:prstGeom prst="straightConnector1">
            <a:avLst/>
          </a:prstGeom>
          <a:ln w="101600">
            <a:tailEnd type="triangle" w="med" len="med"/>
          </a:ln>
        </p:spPr>
        <p:style>
          <a:lnRef idx="1">
            <a:schemeClr val="accent5"/>
          </a:lnRef>
          <a:fillRef idx="0">
            <a:schemeClr val="accent5"/>
          </a:fillRef>
          <a:effectRef idx="0">
            <a:schemeClr val="accent5"/>
          </a:effectRef>
          <a:fontRef idx="minor">
            <a:schemeClr val="tx1"/>
          </a:fontRef>
        </p:style>
      </p:cxnSp>
      <p:cxnSp>
        <p:nvCxnSpPr>
          <p:cNvPr id="40" name="Straight Arrow Connector 39">
            <a:extLst>
              <a:ext uri="{FF2B5EF4-FFF2-40B4-BE49-F238E27FC236}">
                <a16:creationId xmlns:a16="http://schemas.microsoft.com/office/drawing/2014/main" id="{81B12909-F64E-4025-A473-0E20A1805315}"/>
              </a:ext>
            </a:extLst>
          </p:cNvPr>
          <p:cNvCxnSpPr>
            <a:cxnSpLocks/>
          </p:cNvCxnSpPr>
          <p:nvPr/>
        </p:nvCxnSpPr>
        <p:spPr>
          <a:xfrm flipH="1">
            <a:off x="5186660" y="3925868"/>
            <a:ext cx="1089591" cy="0"/>
          </a:xfrm>
          <a:prstGeom prst="straightConnector1">
            <a:avLst/>
          </a:prstGeom>
          <a:ln w="101600">
            <a:tailEnd type="triangle" w="med" len="med"/>
          </a:ln>
        </p:spPr>
        <p:style>
          <a:lnRef idx="1">
            <a:schemeClr val="accent5"/>
          </a:lnRef>
          <a:fillRef idx="0">
            <a:schemeClr val="accent5"/>
          </a:fillRef>
          <a:effectRef idx="0">
            <a:schemeClr val="accent5"/>
          </a:effectRef>
          <a:fontRef idx="minor">
            <a:schemeClr val="tx1"/>
          </a:fontRef>
        </p:style>
      </p:cxnSp>
      <p:pic>
        <p:nvPicPr>
          <p:cNvPr id="41" name="Picture 40">
            <a:extLst>
              <a:ext uri="{FF2B5EF4-FFF2-40B4-BE49-F238E27FC236}">
                <a16:creationId xmlns:a16="http://schemas.microsoft.com/office/drawing/2014/main" id="{F564F840-778E-4894-BD33-DB2B99B39BBA}"/>
              </a:ext>
            </a:extLst>
          </p:cNvPr>
          <p:cNvPicPr>
            <a:picLocks noChangeAspect="1"/>
          </p:cNvPicPr>
          <p:nvPr/>
        </p:nvPicPr>
        <p:blipFill>
          <a:blip r:embed="rId6"/>
          <a:stretch>
            <a:fillRect/>
          </a:stretch>
        </p:blipFill>
        <p:spPr>
          <a:xfrm>
            <a:off x="8260477" y="2382712"/>
            <a:ext cx="3656235" cy="4008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911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4369"/>
          <a:stretch/>
        </p:blipFill>
        <p:spPr>
          <a:xfrm>
            <a:off x="0" y="-14654"/>
            <a:ext cx="12192000" cy="6958360"/>
          </a:xfrm>
          <a:prstGeom prst="rect">
            <a:avLst/>
          </a:prstGeom>
        </p:spPr>
      </p:pic>
      <p:sp>
        <p:nvSpPr>
          <p:cNvPr id="8" name="Rectangle 7"/>
          <p:cNvSpPr/>
          <p:nvPr/>
        </p:nvSpPr>
        <p:spPr bwMode="auto">
          <a:xfrm>
            <a:off x="1" y="-14654"/>
            <a:ext cx="12192000" cy="6943219"/>
          </a:xfrm>
          <a:prstGeom prst="rect">
            <a:avLst/>
          </a:prstGeom>
          <a:gradFill flip="none" rotWithShape="1">
            <a:gsLst>
              <a:gs pos="95000">
                <a:srgbClr val="000000">
                  <a:alpha val="74000"/>
                </a:srgbClr>
              </a:gs>
              <a:gs pos="96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4864604" y="5159935"/>
            <a:ext cx="7146449" cy="987528"/>
            <a:chOff x="460853" y="3807413"/>
            <a:chExt cx="7014711" cy="1007330"/>
          </a:xfrm>
        </p:grpSpPr>
        <p:sp>
          <p:nvSpPr>
            <p:cNvPr id="64" name="TextBox 63"/>
            <p:cNvSpPr txBox="1"/>
            <p:nvPr/>
          </p:nvSpPr>
          <p:spPr>
            <a:xfrm>
              <a:off x="1614643" y="3853605"/>
              <a:ext cx="5860921" cy="914947"/>
            </a:xfrm>
            <a:prstGeom prst="rect">
              <a:avLst/>
            </a:prstGeom>
            <a:noFill/>
            <a:ln>
              <a:noFill/>
            </a:ln>
          </p:spPr>
          <p:txBody>
            <a:bodyPr wrap="square" lIns="179285" tIns="143407" rIns="224106"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400" b="0" i="0" u="none" strike="noStrike" kern="0" cap="none" spc="0" normalizeH="0" baseline="0" noProof="0" dirty="0">
                  <a:ln w="3175">
                    <a:noFill/>
                  </a:ln>
                  <a:solidFill>
                    <a:srgbClr val="00B050"/>
                  </a:solidFill>
                  <a:effectLst/>
                  <a:uLnTx/>
                  <a:uFillTx/>
                  <a:latin typeface="Segoe Semibold"/>
                  <a:ea typeface="+mn-ea"/>
                  <a:cs typeface="Segoe UI" panose="020B0502040204020203" pitchFamily="34" charset="0"/>
                </a:rPr>
                <a:t>Conversational AI </a:t>
              </a:r>
              <a:r>
                <a:rPr lang="en-US" sz="2400" b="0" spc="0" dirty="0">
                  <a:solidFill>
                    <a:srgbClr val="00B050"/>
                  </a:solidFill>
                  <a:latin typeface="Segoe Semibold"/>
                  <a:cs typeface="Segoe UI" panose="020B0502040204020203" pitchFamily="34" charset="0"/>
                </a:rPr>
                <a:t>&amp; Bots</a:t>
              </a:r>
              <a:endParaRPr kumimoji="0" lang="en-US" sz="2400" b="0" i="0" u="none" strike="noStrike" kern="0" cap="none" spc="0" normalizeH="0" baseline="0" noProof="0" dirty="0">
                <a:ln w="3175">
                  <a:noFill/>
                </a:ln>
                <a:solidFill>
                  <a:srgbClr val="00B050"/>
                </a:solidFill>
                <a:effectLst/>
                <a:uLnTx/>
                <a:uFillTx/>
                <a:latin typeface="Segoe Semibold"/>
                <a:ea typeface="+mn-ea"/>
                <a:cs typeface="Segoe UI" panose="020B0502040204020203" pitchFamily="34" charset="0"/>
              </a:endParaRP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800" b="0" i="1" u="none" strike="noStrike" kern="0" cap="none" spc="0" normalizeH="0" baseline="0" noProof="0" dirty="0">
                  <a:ln w="3175">
                    <a:noFill/>
                  </a:ln>
                  <a:gradFill>
                    <a:gsLst>
                      <a:gs pos="5195">
                        <a:prstClr val="white"/>
                      </a:gs>
                      <a:gs pos="18000">
                        <a:prstClr val="white"/>
                      </a:gs>
                    </a:gsLst>
                    <a:lin ang="5400000" scaled="1"/>
                  </a:gradFill>
                  <a:effectLst/>
                  <a:uLnTx/>
                  <a:uFillTx/>
                  <a:latin typeface="Segoe UI" panose="020B0502040204020203" pitchFamily="34" charset="0"/>
                  <a:ea typeface="+mn-ea"/>
                  <a:cs typeface="Segoe UI" panose="020B0502040204020203" pitchFamily="34" charset="0"/>
                </a:rPr>
                <a:t>“Natural UI”</a:t>
              </a:r>
            </a:p>
          </p:txBody>
        </p:sp>
        <p:sp>
          <p:nvSpPr>
            <p:cNvPr id="67" name="Oval 66"/>
            <p:cNvSpPr/>
            <p:nvPr/>
          </p:nvSpPr>
          <p:spPr bwMode="auto">
            <a:xfrm>
              <a:off x="460853" y="3807413"/>
              <a:ext cx="1007332" cy="1007330"/>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5"/>
            <p:cNvSpPr>
              <a:spLocks noEditPoints="1"/>
            </p:cNvSpPr>
            <p:nvPr/>
          </p:nvSpPr>
          <p:spPr bwMode="auto">
            <a:xfrm>
              <a:off x="761319" y="4107878"/>
              <a:ext cx="406400" cy="406400"/>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3" name="Group 62"/>
          <p:cNvGrpSpPr/>
          <p:nvPr/>
        </p:nvGrpSpPr>
        <p:grpSpPr>
          <a:xfrm>
            <a:off x="4864605" y="2752434"/>
            <a:ext cx="7102099" cy="1613054"/>
            <a:chOff x="460853" y="2166157"/>
            <a:chExt cx="7244511" cy="1645397"/>
          </a:xfrm>
        </p:grpSpPr>
        <p:sp>
          <p:nvSpPr>
            <p:cNvPr id="65" name="TextBox 64"/>
            <p:cNvSpPr txBox="1"/>
            <p:nvPr/>
          </p:nvSpPr>
          <p:spPr>
            <a:xfrm>
              <a:off x="1614642" y="2166157"/>
              <a:ext cx="6090722" cy="1645397"/>
            </a:xfrm>
            <a:prstGeom prst="rect">
              <a:avLst/>
            </a:prstGeom>
            <a:noFill/>
            <a:ln>
              <a:noFill/>
            </a:ln>
          </p:spPr>
          <p:txBody>
            <a:bodyPr wrap="square" lIns="224106" tIns="143407" rIns="179285"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400" b="0" i="0" u="none" strike="noStrike" kern="0" cap="none" spc="0" normalizeH="0" baseline="0" noProof="0" dirty="0">
                  <a:ln w="3175">
                    <a:noFill/>
                  </a:ln>
                  <a:solidFill>
                    <a:srgbClr val="00B050"/>
                  </a:solidFill>
                  <a:effectLst/>
                  <a:uLnTx/>
                  <a:uFillTx/>
                  <a:latin typeface="Segoe Semibold"/>
                  <a:ea typeface="+mn-ea"/>
                  <a:cs typeface="Segoe UI" panose="020B0502040204020203" pitchFamily="34" charset="0"/>
                </a:rPr>
                <a:t>Building custom AI models from data</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400" b="0" i="0" u="none" strike="noStrike" kern="0" cap="none" spc="0" normalizeH="0" baseline="0" noProof="0" dirty="0">
                  <a:ln w="3175">
                    <a:noFill/>
                  </a:ln>
                  <a:solidFill>
                    <a:srgbClr val="00B050"/>
                  </a:solidFill>
                  <a:effectLst/>
                  <a:uLnTx/>
                  <a:uFillTx/>
                  <a:latin typeface="Segoe Semibold"/>
                  <a:ea typeface="+mn-ea"/>
                  <a:cs typeface="Segoe UI" panose="020B0502040204020203" pitchFamily="34" charset="0"/>
                </a:rPr>
                <a:t>Real-time AI at the Edge</a:t>
              </a:r>
            </a:p>
            <a:p>
              <a:pPr marL="0" marR="0" lvl="0" indent="0" algn="l" defTabSz="914367" rtl="0" eaLnBrk="1" fontAlgn="auto" latinLnBrk="0" hangingPunct="1">
                <a:lnSpc>
                  <a:spcPct val="90000"/>
                </a:lnSpc>
                <a:spcBef>
                  <a:spcPts val="196"/>
                </a:spcBef>
                <a:spcAft>
                  <a:spcPts val="0"/>
                </a:spcAft>
                <a:buClrTx/>
                <a:buSzTx/>
                <a:buFontTx/>
                <a:buNone/>
                <a:tabLst/>
                <a:defRPr/>
              </a:pPr>
              <a:r>
                <a:rPr lang="en-US" sz="2400" b="0" spc="0" dirty="0">
                  <a:solidFill>
                    <a:srgbClr val="00B050"/>
                  </a:solidFill>
                  <a:latin typeface="Segoe Semibold"/>
                  <a:cs typeface="Segoe UI" panose="020B0502040204020203" pitchFamily="34" charset="0"/>
                </a:rPr>
                <a:t>Cognitive applications</a:t>
              </a:r>
              <a:endParaRPr kumimoji="0" lang="en-US" sz="2400" b="0" i="0" u="none" strike="noStrike" kern="0" cap="none" spc="0" normalizeH="0" baseline="0" noProof="0" dirty="0">
                <a:ln w="3175">
                  <a:noFill/>
                </a:ln>
                <a:solidFill>
                  <a:srgbClr val="00B050"/>
                </a:solidFill>
                <a:effectLst/>
                <a:uLnTx/>
                <a:uFillTx/>
                <a:latin typeface="Segoe Semibold"/>
                <a:ea typeface="+mn-ea"/>
                <a:cs typeface="Segoe UI" panose="020B0502040204020203" pitchFamily="34" charset="0"/>
              </a:endParaRP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800" b="0" i="1" u="none" strike="noStrike" kern="0" cap="none" spc="0" normalizeH="0" baseline="0" noProof="0" dirty="0">
                  <a:ln w="3175">
                    <a:noFill/>
                  </a:ln>
                  <a:gradFill>
                    <a:gsLst>
                      <a:gs pos="5195">
                        <a:prstClr val="white"/>
                      </a:gs>
                      <a:gs pos="18000">
                        <a:prstClr val="white"/>
                      </a:gs>
                    </a:gsLst>
                    <a:lin ang="5400000" scaled="1"/>
                  </a:gradFill>
                  <a:effectLst/>
                  <a:uLnTx/>
                  <a:uFillTx/>
                  <a:latin typeface="Segoe UI" panose="020B0502040204020203" pitchFamily="34" charset="0"/>
                  <a:ea typeface="+mn-ea"/>
                  <a:cs typeface="Segoe UI" panose="020B0502040204020203" pitchFamily="34" charset="0"/>
                </a:rPr>
                <a:t>“Reasoning”</a:t>
              </a:r>
            </a:p>
          </p:txBody>
        </p:sp>
        <p:grpSp>
          <p:nvGrpSpPr>
            <p:cNvPr id="62" name="Group 61"/>
            <p:cNvGrpSpPr/>
            <p:nvPr/>
          </p:nvGrpSpPr>
          <p:grpSpPr>
            <a:xfrm>
              <a:off x="460853" y="2487611"/>
              <a:ext cx="1002493" cy="1002492"/>
              <a:chOff x="460853" y="2487611"/>
              <a:chExt cx="1002493" cy="1002492"/>
            </a:xfrm>
          </p:grpSpPr>
          <p:sp>
            <p:nvSpPr>
              <p:cNvPr id="91" name="Oval 90"/>
              <p:cNvSpPr/>
              <p:nvPr/>
            </p:nvSpPr>
            <p:spPr bwMode="auto">
              <a:xfrm>
                <a:off x="460853" y="2487611"/>
                <a:ext cx="1002493" cy="100249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p:cNvPicPr>
                <a:picLocks noChangeAspect="1"/>
              </p:cNvPicPr>
              <p:nvPr/>
            </p:nvPicPr>
            <p:blipFill>
              <a:blip r:embed="rId4"/>
              <a:stretch>
                <a:fillRect/>
              </a:stretch>
            </p:blipFill>
            <p:spPr>
              <a:xfrm>
                <a:off x="699949" y="2735851"/>
                <a:ext cx="524301" cy="506012"/>
              </a:xfrm>
              <a:prstGeom prst="rect">
                <a:avLst/>
              </a:prstGeom>
            </p:spPr>
          </p:pic>
        </p:grpSp>
      </p:grpSp>
      <p:sp>
        <p:nvSpPr>
          <p:cNvPr id="20" name="Dark blue"/>
          <p:cNvSpPr/>
          <p:nvPr/>
        </p:nvSpPr>
        <p:spPr bwMode="auto">
          <a:xfrm flipH="1">
            <a:off x="-1599" y="-14654"/>
            <a:ext cx="4751363" cy="6943219"/>
          </a:xfrm>
          <a:prstGeom prst="rect">
            <a:avLst/>
          </a:prstGeom>
          <a:solidFill>
            <a:srgbClr val="0001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p:cNvGrpSpPr/>
          <p:nvPr/>
        </p:nvGrpSpPr>
        <p:grpSpPr>
          <a:xfrm>
            <a:off x="4864605" y="975200"/>
            <a:ext cx="7327394" cy="982786"/>
            <a:chOff x="460853" y="1160661"/>
            <a:chExt cx="7474323" cy="1002493"/>
          </a:xfrm>
        </p:grpSpPr>
        <p:sp>
          <p:nvSpPr>
            <p:cNvPr id="23" name="TextBox 22"/>
            <p:cNvSpPr txBox="1"/>
            <p:nvPr/>
          </p:nvSpPr>
          <p:spPr>
            <a:xfrm>
              <a:off x="1614643" y="1204434"/>
              <a:ext cx="6320533" cy="914947"/>
            </a:xfrm>
            <a:prstGeom prst="rect">
              <a:avLst/>
            </a:prstGeom>
            <a:noFill/>
            <a:ln>
              <a:noFill/>
            </a:ln>
          </p:spPr>
          <p:txBody>
            <a:bodyPr wrap="square" lIns="179259" tIns="143407" rIns="179259"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2400" b="0" i="0" u="none" strike="noStrike" kern="0" cap="none" spc="0" normalizeH="0" baseline="0" noProof="0" dirty="0">
                  <a:ln w="3175">
                    <a:noFill/>
                  </a:ln>
                  <a:solidFill>
                    <a:srgbClr val="00B050"/>
                  </a:solidFill>
                  <a:effectLst/>
                  <a:uLnTx/>
                  <a:uFillTx/>
                  <a:latin typeface="Segoe UI Semibold" panose="020B0702040204020203" pitchFamily="34" charset="0"/>
                  <a:ea typeface="+mn-ea"/>
                  <a:cs typeface="Segoe UI Semibold" panose="020B0702040204020203" pitchFamily="34" charset="0"/>
                </a:rPr>
                <a:t>Cognitive Understanding</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800" b="0" i="1" u="none" strike="noStrike" kern="0" cap="none" spc="0" normalizeH="0" baseline="0" noProof="0" dirty="0">
                  <a:ln w="3175">
                    <a:noFill/>
                  </a:ln>
                  <a:solidFill>
                    <a:prstClr val="white"/>
                  </a:solidFill>
                  <a:effectLst/>
                  <a:uLnTx/>
                  <a:uFillTx/>
                  <a:latin typeface="Segoe UI"/>
                  <a:ea typeface="+mn-ea"/>
                  <a:cs typeface="Segoe UI" panose="020B0502040204020203" pitchFamily="34" charset="0"/>
                </a:rPr>
                <a:t>“</a:t>
              </a:r>
              <a:r>
                <a:rPr kumimoji="0" lang="en-US" sz="1800" b="0" i="1" u="none" strike="noStrike" kern="0" cap="none" spc="0" normalizeH="0" baseline="0" noProof="0" dirty="0">
                  <a:ln w="3175">
                    <a:noFill/>
                  </a:ln>
                  <a:solidFill>
                    <a:prstClr val="white"/>
                  </a:solidFill>
                  <a:effectLst/>
                  <a:uLnTx/>
                  <a:uFillTx/>
                  <a:latin typeface="Segoe UI"/>
                  <a:ea typeface="+mn-ea"/>
                  <a:cs typeface="Segoe UI Semilight" panose="020B0402040204020203" pitchFamily="34" charset="0"/>
                </a:rPr>
                <a:t>Understanding”</a:t>
              </a:r>
            </a:p>
          </p:txBody>
        </p:sp>
        <p:sp>
          <p:nvSpPr>
            <p:cNvPr id="24" name="Oval 23"/>
            <p:cNvSpPr/>
            <p:nvPr/>
          </p:nvSpPr>
          <p:spPr bwMode="auto">
            <a:xfrm>
              <a:off x="460853" y="1160661"/>
              <a:ext cx="1002494" cy="1002493"/>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4"/>
            <p:cNvSpPr>
              <a:spLocks noEditPoints="1"/>
            </p:cNvSpPr>
            <p:nvPr/>
          </p:nvSpPr>
          <p:spPr bwMode="auto">
            <a:xfrm>
              <a:off x="702497" y="1490260"/>
              <a:ext cx="498475" cy="320675"/>
            </a:xfrm>
            <a:custGeom>
              <a:avLst/>
              <a:gdLst>
                <a:gd name="T0" fmla="*/ 85 w 314"/>
                <a:gd name="T1" fmla="*/ 62 h 202"/>
                <a:gd name="T2" fmla="*/ 0 w 314"/>
                <a:gd name="T3" fmla="*/ 202 h 202"/>
                <a:gd name="T4" fmla="*/ 314 w 314"/>
                <a:gd name="T5" fmla="*/ 202 h 202"/>
                <a:gd name="T6" fmla="*/ 178 w 314"/>
                <a:gd name="T7" fmla="*/ 7 h 202"/>
                <a:gd name="T8" fmla="*/ 125 w 314"/>
                <a:gd name="T9" fmla="*/ 77 h 202"/>
                <a:gd name="T10" fmla="*/ 125 w 314"/>
                <a:gd name="T11" fmla="*/ 41 h 202"/>
                <a:gd name="T12" fmla="*/ 125 w 314"/>
                <a:gd name="T13" fmla="*/ 22 h 202"/>
                <a:gd name="T14" fmla="*/ 125 w 314"/>
                <a:gd name="T15" fmla="*/ 0 h 202"/>
                <a:gd name="T16" fmla="*/ 70 w 314"/>
                <a:gd name="T17" fmla="*/ 19 h 202"/>
                <a:gd name="T18" fmla="*/ 108 w 314"/>
                <a:gd name="T19" fmla="*/ 34 h 202"/>
                <a:gd name="T20" fmla="*/ 108 w 314"/>
                <a:gd name="T21" fmla="*/ 77 h 202"/>
                <a:gd name="T22" fmla="*/ 85 w 314"/>
                <a:gd name="T23" fmla="*/ 62 h 202"/>
                <a:gd name="T24" fmla="*/ 30 w 314"/>
                <a:gd name="T25" fmla="*/ 185 h 202"/>
                <a:gd name="T26" fmla="*/ 89 w 314"/>
                <a:gd name="T27" fmla="*/ 86 h 202"/>
                <a:gd name="T28" fmla="*/ 123 w 314"/>
                <a:gd name="T29" fmla="*/ 107 h 202"/>
                <a:gd name="T30" fmla="*/ 140 w 314"/>
                <a:gd name="T31" fmla="*/ 86 h 202"/>
                <a:gd name="T32" fmla="*/ 159 w 314"/>
                <a:gd name="T33" fmla="*/ 105 h 202"/>
                <a:gd name="T34" fmla="*/ 174 w 314"/>
                <a:gd name="T35" fmla="*/ 90 h 202"/>
                <a:gd name="T36" fmla="*/ 193 w 314"/>
                <a:gd name="T37" fmla="*/ 110 h 202"/>
                <a:gd name="T38" fmla="*/ 214 w 314"/>
                <a:gd name="T39" fmla="*/ 88 h 202"/>
                <a:gd name="T40" fmla="*/ 282 w 314"/>
                <a:gd name="T41" fmla="*/ 185 h 202"/>
                <a:gd name="T42" fmla="*/ 30 w 314"/>
                <a:gd name="T43" fmla="*/ 185 h 202"/>
                <a:gd name="T44" fmla="*/ 204 w 314"/>
                <a:gd name="T45" fmla="*/ 73 h 202"/>
                <a:gd name="T46" fmla="*/ 193 w 314"/>
                <a:gd name="T47" fmla="*/ 84 h 202"/>
                <a:gd name="T48" fmla="*/ 174 w 314"/>
                <a:gd name="T49" fmla="*/ 67 h 202"/>
                <a:gd name="T50" fmla="*/ 159 w 314"/>
                <a:gd name="T51" fmla="*/ 82 h 202"/>
                <a:gd name="T52" fmla="*/ 151 w 314"/>
                <a:gd name="T53" fmla="*/ 73 h 202"/>
                <a:gd name="T54" fmla="*/ 178 w 314"/>
                <a:gd name="T55" fmla="*/ 34 h 202"/>
                <a:gd name="T56" fmla="*/ 204 w 314"/>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202">
                  <a:moveTo>
                    <a:pt x="85" y="62"/>
                  </a:moveTo>
                  <a:lnTo>
                    <a:pt x="0" y="202"/>
                  </a:lnTo>
                  <a:lnTo>
                    <a:pt x="314" y="202"/>
                  </a:lnTo>
                  <a:lnTo>
                    <a:pt x="178" y="7"/>
                  </a:lnTo>
                  <a:lnTo>
                    <a:pt x="125" y="77"/>
                  </a:lnTo>
                  <a:lnTo>
                    <a:pt x="125" y="41"/>
                  </a:lnTo>
                  <a:lnTo>
                    <a:pt x="125" y="22"/>
                  </a:lnTo>
                  <a:lnTo>
                    <a:pt x="125" y="0"/>
                  </a:lnTo>
                  <a:lnTo>
                    <a:pt x="70" y="19"/>
                  </a:lnTo>
                  <a:lnTo>
                    <a:pt x="108" y="34"/>
                  </a:lnTo>
                  <a:lnTo>
                    <a:pt x="108" y="77"/>
                  </a:lnTo>
                  <a:lnTo>
                    <a:pt x="85" y="62"/>
                  </a:lnTo>
                  <a:close/>
                  <a:moveTo>
                    <a:pt x="30" y="185"/>
                  </a:moveTo>
                  <a:lnTo>
                    <a:pt x="89" y="86"/>
                  </a:lnTo>
                  <a:lnTo>
                    <a:pt x="123" y="107"/>
                  </a:lnTo>
                  <a:lnTo>
                    <a:pt x="140" y="86"/>
                  </a:lnTo>
                  <a:lnTo>
                    <a:pt x="159" y="105"/>
                  </a:lnTo>
                  <a:lnTo>
                    <a:pt x="174" y="90"/>
                  </a:lnTo>
                  <a:lnTo>
                    <a:pt x="193" y="110"/>
                  </a:lnTo>
                  <a:lnTo>
                    <a:pt x="214" y="88"/>
                  </a:lnTo>
                  <a:lnTo>
                    <a:pt x="282" y="185"/>
                  </a:lnTo>
                  <a:lnTo>
                    <a:pt x="30" y="185"/>
                  </a:lnTo>
                  <a:close/>
                  <a:moveTo>
                    <a:pt x="204" y="73"/>
                  </a:moveTo>
                  <a:lnTo>
                    <a:pt x="193" y="84"/>
                  </a:lnTo>
                  <a:lnTo>
                    <a:pt x="174" y="67"/>
                  </a:lnTo>
                  <a:lnTo>
                    <a:pt x="159" y="82"/>
                  </a:lnTo>
                  <a:lnTo>
                    <a:pt x="151" y="73"/>
                  </a:lnTo>
                  <a:lnTo>
                    <a:pt x="178" y="34"/>
                  </a:lnTo>
                  <a:lnTo>
                    <a:pt x="204" y="7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1" name="R Txt"/>
          <p:cNvSpPr/>
          <p:nvPr/>
        </p:nvSpPr>
        <p:spPr>
          <a:xfrm flipH="1">
            <a:off x="225295" y="1979198"/>
            <a:ext cx="4404360" cy="2899603"/>
          </a:xfrm>
          <a:prstGeom prst="rect">
            <a:avLst/>
          </a:prstGeom>
        </p:spPr>
        <p:txBody>
          <a:bodyPr wrap="square" lIns="179285" tIns="143428" rIns="179285" bIns="143428" anchor="ctr">
            <a:spAutoFit/>
          </a:bodyPr>
          <a:lstStyle/>
          <a:p>
            <a:pPr marL="0" marR="0" lvl="0" indent="0" algn="ctr" defTabSz="914102" rtl="0" eaLnBrk="1" fontAlgn="base" latinLnBrk="0" hangingPunct="1">
              <a:lnSpc>
                <a:spcPct val="90000"/>
              </a:lnSpc>
              <a:spcBef>
                <a:spcPts val="1176"/>
              </a:spcBef>
              <a:spcAft>
                <a:spcPts val="1176"/>
              </a:spcAft>
              <a:buClrTx/>
              <a:buSzTx/>
              <a:buFontTx/>
              <a:buNone/>
              <a:tabLst/>
              <a:defRPr/>
            </a:pPr>
            <a:r>
              <a:rPr kumimoji="0" lang="en-US" sz="4800" b="0" i="0" u="none" strike="noStrike" kern="0" cap="none" spc="0" normalizeH="0" baseline="0" noProof="0" dirty="0">
                <a:ln w="3175">
                  <a:noFill/>
                </a:ln>
                <a:gradFill>
                  <a:gsLst>
                    <a:gs pos="14286">
                      <a:prstClr val="white"/>
                    </a:gs>
                    <a:gs pos="53000">
                      <a:prstClr val="white"/>
                    </a:gs>
                  </a:gsLst>
                  <a:lin ang="5400000" scaled="1"/>
                </a:gradFill>
                <a:effectLst/>
                <a:uLnTx/>
                <a:uFillTx/>
                <a:latin typeface="Segoe Semibold"/>
                <a:ea typeface="+mn-ea"/>
                <a:cs typeface="Segoe UI Semibold" panose="020B0702040204020203" pitchFamily="34" charset="0"/>
              </a:rPr>
              <a:t>Microsoft</a:t>
            </a:r>
          </a:p>
          <a:p>
            <a:pPr marL="0" marR="0" lvl="0" indent="0" algn="ctr" defTabSz="914102" rtl="0" eaLnBrk="1" fontAlgn="base" latinLnBrk="0" hangingPunct="1">
              <a:lnSpc>
                <a:spcPct val="90000"/>
              </a:lnSpc>
              <a:spcBef>
                <a:spcPts val="1176"/>
              </a:spcBef>
              <a:spcAft>
                <a:spcPts val="1176"/>
              </a:spcAft>
              <a:buClrTx/>
              <a:buSzTx/>
              <a:buFontTx/>
              <a:buNone/>
              <a:tabLst/>
              <a:defRPr/>
            </a:pPr>
            <a:r>
              <a:rPr lang="en-US" sz="4800" kern="0" dirty="0">
                <a:ln w="3175">
                  <a:noFill/>
                </a:ln>
                <a:gradFill>
                  <a:gsLst>
                    <a:gs pos="14286">
                      <a:prstClr val="white"/>
                    </a:gs>
                    <a:gs pos="53000">
                      <a:prstClr val="white"/>
                    </a:gs>
                  </a:gsLst>
                  <a:lin ang="5400000" scaled="1"/>
                </a:gradFill>
                <a:latin typeface="Segoe Semibold"/>
                <a:cs typeface="Segoe UI Semibold" panose="020B0702040204020203" pitchFamily="34" charset="0"/>
              </a:rPr>
              <a:t>AI Platform</a:t>
            </a:r>
          </a:p>
          <a:p>
            <a:pPr marL="0" marR="0" lvl="0" indent="0" algn="ctr" defTabSz="914102" rtl="0" eaLnBrk="1" fontAlgn="base" latinLnBrk="0" hangingPunct="1">
              <a:lnSpc>
                <a:spcPct val="90000"/>
              </a:lnSpc>
              <a:spcBef>
                <a:spcPts val="1176"/>
              </a:spcBef>
              <a:spcAft>
                <a:spcPts val="1176"/>
              </a:spcAft>
              <a:buClrTx/>
              <a:buSzTx/>
              <a:buFontTx/>
              <a:buNone/>
              <a:tabLst/>
              <a:defRPr/>
            </a:pPr>
            <a:r>
              <a:rPr kumimoji="0" lang="en-US" sz="4800" b="0" i="0" u="none" strike="noStrike" kern="0" cap="none" spc="0" normalizeH="0" baseline="0" noProof="0" dirty="0">
                <a:ln w="3175">
                  <a:noFill/>
                </a:ln>
                <a:gradFill>
                  <a:gsLst>
                    <a:gs pos="14286">
                      <a:prstClr val="white"/>
                    </a:gs>
                    <a:gs pos="53000">
                      <a:prstClr val="white"/>
                    </a:gs>
                  </a:gsLst>
                  <a:lin ang="5400000" scaled="1"/>
                </a:gradFill>
                <a:effectLst/>
                <a:uLnTx/>
                <a:uFillTx/>
                <a:latin typeface="Segoe Semibold"/>
                <a:ea typeface="+mn-ea"/>
                <a:cs typeface="Segoe UI Semibold" panose="020B0702040204020203" pitchFamily="34" charset="0"/>
              </a:rPr>
              <a:t>Capabilities</a:t>
            </a:r>
          </a:p>
        </p:txBody>
      </p:sp>
    </p:spTree>
    <p:extLst>
      <p:ext uri="{BB962C8B-B14F-4D97-AF65-F5344CB8AC3E}">
        <p14:creationId xmlns:p14="http://schemas.microsoft.com/office/powerpoint/2010/main" val="58102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8571" decel="71429"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00" fill="hold"/>
                                        <p:tgtEl>
                                          <p:spTgt spid="20"/>
                                        </p:tgtEl>
                                        <p:attrNameLst>
                                          <p:attrName>ppt_x</p:attrName>
                                        </p:attrNameLst>
                                      </p:cBhvr>
                                      <p:tavLst>
                                        <p:tav tm="0">
                                          <p:val>
                                            <p:strVal val="0-#ppt_w/2"/>
                                          </p:val>
                                        </p:tav>
                                        <p:tav tm="100000">
                                          <p:val>
                                            <p:strVal val="#ppt_x"/>
                                          </p:val>
                                        </p:tav>
                                      </p:tavLst>
                                    </p:anim>
                                    <p:anim calcmode="lin" valueType="num">
                                      <p:cBhvr additive="base">
                                        <p:cTn id="8" dur="7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par>
                                <p:cTn id="12" presetID="63" presetClass="path" presetSubtype="0" decel="100000" fill="hold" grpId="1" nodeType="withEffect">
                                  <p:stCondLst>
                                    <p:cond delay="250"/>
                                  </p:stCondLst>
                                  <p:childTnLst>
                                    <p:animMotion origin="layout" path="M 1.45833E-6 0 L 0.08437 0 " pathEditMode="relative" rAng="0" ptsTypes="AA">
                                      <p:cBhvr>
                                        <p:cTn id="13" dur="650" spd="-100000" fill="hold"/>
                                        <p:tgtEl>
                                          <p:spTgt spid="21"/>
                                        </p:tgtEl>
                                        <p:attrNameLst>
                                          <p:attrName>ppt_x</p:attrName>
                                          <p:attrName>ppt_y</p:attrName>
                                        </p:attrNameLst>
                                      </p:cBhvr>
                                      <p:rCtr x="4219" y="0"/>
                                    </p:animMotion>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childTnLst>
                                </p:cTn>
                              </p:par>
                              <p:par>
                                <p:cTn id="17" presetID="1" presetClass="entr" presetSubtype="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0"/>
                                          </p:stCondLst>
                                        </p:cTn>
                                        <p:tgtEl>
                                          <p:spTgt spid="63"/>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p:bldP spid="21"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8B40AB-7AB0-4E4B-A9C3-BB54C79AF1C5}"/>
              </a:ext>
            </a:extLst>
          </p:cNvPr>
          <p:cNvSpPr/>
          <p:nvPr/>
        </p:nvSpPr>
        <p:spPr bwMode="auto">
          <a:xfrm>
            <a:off x="0" y="5670063"/>
            <a:ext cx="12192000" cy="1187451"/>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61D023CA-EAF2-4C1E-84A3-97DD11C2162C}"/>
              </a:ext>
            </a:extLst>
          </p:cNvPr>
          <p:cNvSpPr/>
          <p:nvPr/>
        </p:nvSpPr>
        <p:spPr>
          <a:xfrm>
            <a:off x="0" y="5851581"/>
            <a:ext cx="11341290" cy="845832"/>
          </a:xfrm>
          <a:prstGeom prst="rect">
            <a:avLst/>
          </a:prstGeom>
        </p:spPr>
        <p:txBody>
          <a:bodyPr wrap="square" lIns="143428" tIns="89642" rIns="143428" bIns="89642">
            <a:spAutoFit/>
          </a:bodyPr>
          <a:lstStyle/>
          <a:p>
            <a:pPr algn="ctr" defTabSz="896214" fontAlgn="base">
              <a:lnSpc>
                <a:spcPct val="90000"/>
              </a:lnSpc>
              <a:spcBef>
                <a:spcPts val="1765"/>
              </a:spcBef>
              <a:spcAft>
                <a:spcPts val="1765"/>
              </a:spcAft>
              <a:defRPr/>
            </a:pPr>
            <a:r>
              <a:rPr lang="en-US" sz="480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Resources</a:t>
            </a:r>
          </a:p>
        </p:txBody>
      </p:sp>
      <p:sp>
        <p:nvSpPr>
          <p:cNvPr id="9" name="Rectangle 8">
            <a:extLst>
              <a:ext uri="{FF2B5EF4-FFF2-40B4-BE49-F238E27FC236}">
                <a16:creationId xmlns:a16="http://schemas.microsoft.com/office/drawing/2014/main" id="{724CA9E1-968C-42A6-B0AC-878B90AA61F6}"/>
              </a:ext>
            </a:extLst>
          </p:cNvPr>
          <p:cNvSpPr/>
          <p:nvPr/>
        </p:nvSpPr>
        <p:spPr>
          <a:xfrm>
            <a:off x="671137" y="4089224"/>
            <a:ext cx="4712541" cy="624233"/>
          </a:xfrm>
          <a:prstGeom prst="rect">
            <a:avLst/>
          </a:prstGeom>
        </p:spPr>
        <p:txBody>
          <a:bodyPr wrap="square" lIns="143428" tIns="89642" rIns="143428" bIns="89642">
            <a:spAutoFit/>
          </a:bodyPr>
          <a:lstStyle/>
          <a:p>
            <a:pPr algn="ctr" defTabSz="896214" fontAlgn="base">
              <a:lnSpc>
                <a:spcPct val="90000"/>
              </a:lnSpc>
              <a:spcBef>
                <a:spcPts val="588"/>
              </a:spcBef>
              <a:spcAft>
                <a:spcPts val="588"/>
              </a:spcAft>
              <a:defRPr/>
            </a:pPr>
            <a:r>
              <a:rPr lang="en-US" sz="3200" b="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azure.com/ai</a:t>
            </a:r>
          </a:p>
        </p:txBody>
      </p:sp>
      <p:pic>
        <p:nvPicPr>
          <p:cNvPr id="10" name="Picture 9">
            <a:extLst>
              <a:ext uri="{FF2B5EF4-FFF2-40B4-BE49-F238E27FC236}">
                <a16:creationId xmlns:a16="http://schemas.microsoft.com/office/drawing/2014/main" id="{D9B92079-AD47-4564-B782-6AA75D5EE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51" y="1114078"/>
            <a:ext cx="4712541" cy="2793628"/>
          </a:xfrm>
          <a:prstGeom prst="rect">
            <a:avLst/>
          </a:prstGeom>
        </p:spPr>
      </p:pic>
      <p:sp>
        <p:nvSpPr>
          <p:cNvPr id="11" name="Rectangle 10">
            <a:extLst>
              <a:ext uri="{FF2B5EF4-FFF2-40B4-BE49-F238E27FC236}">
                <a16:creationId xmlns:a16="http://schemas.microsoft.com/office/drawing/2014/main" id="{62AEDC8B-13E0-4A8D-8CD0-2EF962968A8E}"/>
              </a:ext>
            </a:extLst>
          </p:cNvPr>
          <p:cNvSpPr/>
          <p:nvPr/>
        </p:nvSpPr>
        <p:spPr>
          <a:xfrm>
            <a:off x="6528301" y="4089224"/>
            <a:ext cx="4712541" cy="624233"/>
          </a:xfrm>
          <a:prstGeom prst="rect">
            <a:avLst/>
          </a:prstGeom>
        </p:spPr>
        <p:txBody>
          <a:bodyPr wrap="square" lIns="143428" tIns="89642" rIns="143428" bIns="89642">
            <a:spAutoFit/>
          </a:bodyPr>
          <a:lstStyle/>
          <a:p>
            <a:pPr algn="ctr" defTabSz="896214" fontAlgn="base">
              <a:lnSpc>
                <a:spcPct val="90000"/>
              </a:lnSpc>
              <a:spcBef>
                <a:spcPts val="588"/>
              </a:spcBef>
              <a:spcAft>
                <a:spcPts val="588"/>
              </a:spcAft>
              <a:defRPr/>
            </a:pPr>
            <a:r>
              <a:rPr lang="en-US" sz="3200" b="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aischool.microsoft.com</a:t>
            </a:r>
          </a:p>
        </p:txBody>
      </p:sp>
      <p:pic>
        <p:nvPicPr>
          <p:cNvPr id="12" name="Picture 11">
            <a:extLst>
              <a:ext uri="{FF2B5EF4-FFF2-40B4-BE49-F238E27FC236}">
                <a16:creationId xmlns:a16="http://schemas.microsoft.com/office/drawing/2014/main" id="{37BD5F03-3793-4F47-AF90-9218400E7150}"/>
              </a:ext>
            </a:extLst>
          </p:cNvPr>
          <p:cNvPicPr>
            <a:picLocks noChangeAspect="1"/>
          </p:cNvPicPr>
          <p:nvPr/>
        </p:nvPicPr>
        <p:blipFill rotWithShape="1">
          <a:blip r:embed="rId4"/>
          <a:srcRect b="4431"/>
          <a:stretch/>
        </p:blipFill>
        <p:spPr>
          <a:xfrm>
            <a:off x="7183021" y="1324163"/>
            <a:ext cx="3403103" cy="2397926"/>
          </a:xfrm>
          <a:prstGeom prst="rect">
            <a:avLst/>
          </a:prstGeom>
        </p:spPr>
      </p:pic>
      <p:pic>
        <p:nvPicPr>
          <p:cNvPr id="13" name="Picture 12">
            <a:extLst>
              <a:ext uri="{FF2B5EF4-FFF2-40B4-BE49-F238E27FC236}">
                <a16:creationId xmlns:a16="http://schemas.microsoft.com/office/drawing/2014/main" id="{EE547ECF-B150-4E14-A8FD-846567061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301" y="1114078"/>
            <a:ext cx="4712541" cy="2793628"/>
          </a:xfrm>
          <a:prstGeom prst="rect">
            <a:avLst/>
          </a:prstGeom>
        </p:spPr>
      </p:pic>
      <p:pic>
        <p:nvPicPr>
          <p:cNvPr id="4" name="Picture 3">
            <a:extLst>
              <a:ext uri="{FF2B5EF4-FFF2-40B4-BE49-F238E27FC236}">
                <a16:creationId xmlns:a16="http://schemas.microsoft.com/office/drawing/2014/main" id="{7C727BCA-972F-4974-B159-706256A442F5}"/>
              </a:ext>
            </a:extLst>
          </p:cNvPr>
          <p:cNvPicPr>
            <a:picLocks noChangeAspect="1"/>
          </p:cNvPicPr>
          <p:nvPr/>
        </p:nvPicPr>
        <p:blipFill>
          <a:blip r:embed="rId5"/>
          <a:stretch>
            <a:fillRect/>
          </a:stretch>
        </p:blipFill>
        <p:spPr>
          <a:xfrm>
            <a:off x="1421274" y="1285964"/>
            <a:ext cx="3519216" cy="2402005"/>
          </a:xfrm>
          <a:prstGeom prst="rect">
            <a:avLst/>
          </a:prstGeom>
        </p:spPr>
      </p:pic>
      <p:pic>
        <p:nvPicPr>
          <p:cNvPr id="6" name="Picture 5">
            <a:extLst>
              <a:ext uri="{FF2B5EF4-FFF2-40B4-BE49-F238E27FC236}">
                <a16:creationId xmlns:a16="http://schemas.microsoft.com/office/drawing/2014/main" id="{9D3CB8DC-7954-4757-B465-6AA3813E87FD}"/>
              </a:ext>
            </a:extLst>
          </p:cNvPr>
          <p:cNvPicPr>
            <a:picLocks noChangeAspect="1"/>
          </p:cNvPicPr>
          <p:nvPr/>
        </p:nvPicPr>
        <p:blipFill rotWithShape="1">
          <a:blip r:embed="rId6"/>
          <a:srcRect b="7744"/>
          <a:stretch/>
        </p:blipFill>
        <p:spPr>
          <a:xfrm>
            <a:off x="7183021" y="1323923"/>
            <a:ext cx="3403103" cy="2373938"/>
          </a:xfrm>
          <a:prstGeom prst="rect">
            <a:avLst/>
          </a:prstGeom>
        </p:spPr>
      </p:pic>
    </p:spTree>
    <p:extLst>
      <p:ext uri="{BB962C8B-B14F-4D97-AF65-F5344CB8AC3E}">
        <p14:creationId xmlns:p14="http://schemas.microsoft.com/office/powerpoint/2010/main" val="4258770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4.53926E-8 L 0 0.06786 " pathEditMode="relative" rAng="0" ptsTypes="AA">
                                      <p:cBhvr>
                                        <p:cTn id="9" dur="500" spd="-100000" fill="hold"/>
                                        <p:tgtEl>
                                          <p:spTgt spid="7"/>
                                        </p:tgtEl>
                                        <p:attrNameLst>
                                          <p:attrName>ppt_x</p:attrName>
                                          <p:attrName>ppt_y</p:attrName>
                                        </p:attrNameLst>
                                      </p:cBhvr>
                                      <p:rCtr x="0" y="3382"/>
                                    </p:animMotion>
                                  </p:childTnLst>
                                </p:cTn>
                              </p:par>
                              <p:par>
                                <p:cTn id="10" presetID="10" presetClass="entr" presetSubtype="0" fill="hold" grpId="0" nodeType="withEffect">
                                  <p:stCondLst>
                                    <p:cond delay="3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350"/>
                                  </p:stCondLst>
                                  <p:childTnLst>
                                    <p:animMotion origin="layout" path="M -4.16667E-6 -4.81481E-6 L -4.16667E-6 0.06783 " pathEditMode="relative" rAng="0" ptsTypes="AA">
                                      <p:cBhvr>
                                        <p:cTn id="14" dur="750" spd="-100000" fill="hold"/>
                                        <p:tgtEl>
                                          <p:spTgt spid="8"/>
                                        </p:tgtEl>
                                        <p:attrNameLst>
                                          <p:attrName>ppt_x</p:attrName>
                                          <p:attrName>ppt_y</p:attrName>
                                        </p:attrNameLst>
                                      </p:cBhvr>
                                      <p:rCtr x="0" y="3380"/>
                                    </p:animMotion>
                                  </p:childTnLst>
                                </p:cTn>
                              </p:par>
                              <p:par>
                                <p:cTn id="15" presetID="10" presetClass="entr" presetSubtype="0"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500"/>
                                  </p:stCondLst>
                                  <p:childTnLst>
                                    <p:animMotion origin="layout" path="M 2.70833E-6 3.33333E-6 L 2.70833E-6 0.06782 " pathEditMode="relative" rAng="0" ptsTypes="AA">
                                      <p:cBhvr>
                                        <p:cTn id="19" dur="750" spd="-100000" fill="hold"/>
                                        <p:tgtEl>
                                          <p:spTgt spid="9"/>
                                        </p:tgtEl>
                                        <p:attrNameLst>
                                          <p:attrName>ppt_x</p:attrName>
                                          <p:attrName>ppt_y</p:attrName>
                                        </p:attrNameLst>
                                      </p:cBhvr>
                                      <p:rCtr x="0" y="3380"/>
                                    </p:animMotion>
                                  </p:childTnLst>
                                </p:cTn>
                              </p:par>
                              <p:par>
                                <p:cTn id="20" presetID="10"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500"/>
                                  </p:stCondLst>
                                  <p:childTnLst>
                                    <p:animMotion origin="layout" path="M 4.16667E-6 3.33333E-6 L 4.16667E-6 0.06782 " pathEditMode="relative" rAng="0" ptsTypes="AA">
                                      <p:cBhvr>
                                        <p:cTn id="24" dur="750" spd="-100000" fill="hold"/>
                                        <p:tgtEl>
                                          <p:spTgt spid="11"/>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p:bldP spid="9" grpId="1"/>
      <p:bldP spid="11" grpId="0"/>
      <p:bldP spid="11"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103"/>
        </a:solidFill>
        <a:effectLst/>
      </p:bgPr>
    </p:bg>
    <p:spTree>
      <p:nvGrpSpPr>
        <p:cNvPr id="1" name=""/>
        <p:cNvGrpSpPr/>
        <p:nvPr/>
      </p:nvGrpSpPr>
      <p:grpSpPr>
        <a:xfrm>
          <a:off x="0" y="0"/>
          <a:ext cx="0" cy="0"/>
          <a:chOff x="0" y="0"/>
          <a:chExt cx="0" cy="0"/>
        </a:xfrm>
      </p:grpSpPr>
      <p:pic>
        <p:nvPicPr>
          <p:cNvPr id="32770" name="Picture 2" descr="http://www.datascipros.com/wp-content/uploads/2015/05/atomic-growth-943x707-434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4" y="975"/>
            <a:ext cx="12323487" cy="69057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51164" y="975"/>
            <a:ext cx="12323487" cy="6905703"/>
          </a:xfrm>
          <a:prstGeom prst="rect">
            <a:avLst/>
          </a:prstGeom>
          <a:solidFill>
            <a:srgbClr val="000103">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4068" rtl="0" eaLnBrk="0" fontAlgn="base" latinLnBrk="0" hangingPunct="0">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 name="Title 3"/>
          <p:cNvSpPr>
            <a:spLocks noGrp="1"/>
          </p:cNvSpPr>
          <p:nvPr>
            <p:ph type="title"/>
          </p:nvPr>
        </p:nvSpPr>
        <p:spPr>
          <a:xfrm>
            <a:off x="346291" y="2984205"/>
            <a:ext cx="11392268" cy="1142675"/>
          </a:xfrm>
        </p:spPr>
        <p:txBody>
          <a:bodyPr/>
          <a:lstStyle/>
          <a:p>
            <a:pPr algn="ctr"/>
            <a:r>
              <a:rPr lang="en-US" sz="5295"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Thank you</a:t>
            </a:r>
            <a:br>
              <a:rPr lang="en-US" sz="5295" dirty="0">
                <a:solidFill>
                  <a:schemeClr val="bg1"/>
                </a:solidFill>
                <a:ea typeface="Segoe UI Black" panose="020B0A02040204020203" pitchFamily="34" charset="0"/>
                <a:cs typeface="Segoe UI Semibold" panose="020B0702040204020203" pitchFamily="34" charset="0"/>
              </a:rPr>
            </a:br>
            <a:endParaRPr lang="en-US" sz="5295" i="1" dirty="0">
              <a:solidFill>
                <a:schemeClr val="bg1"/>
              </a:solidFill>
              <a:ea typeface="Yu Gothic UI" panose="020B0500000000000000" pitchFamily="34" charset="-128"/>
              <a:cs typeface="Segoe UI Semibold" panose="020B0702040204020203" pitchFamily="34" charset="0"/>
            </a:endParaRPr>
          </a:p>
        </p:txBody>
      </p:sp>
      <p:sp>
        <p:nvSpPr>
          <p:cNvPr id="7" name="Text Placeholder 1">
            <a:extLst>
              <a:ext uri="{FF2B5EF4-FFF2-40B4-BE49-F238E27FC236}">
                <a16:creationId xmlns:a16="http://schemas.microsoft.com/office/drawing/2014/main" id="{559AE2D3-65A4-4605-8AC3-239FCB00E56E}"/>
              </a:ext>
            </a:extLst>
          </p:cNvPr>
          <p:cNvSpPr txBox="1">
            <a:spLocks/>
          </p:cNvSpPr>
          <p:nvPr/>
        </p:nvSpPr>
        <p:spPr>
          <a:xfrm>
            <a:off x="-51163" y="5007696"/>
            <a:ext cx="12323486" cy="1850304"/>
          </a:xfrm>
          <a:prstGeom prst="rect">
            <a:avLst/>
          </a:prstGeom>
          <a:noFill/>
        </p:spPr>
        <p:txBody>
          <a:bodyPr vert="horz" lIns="146284" tIns="109712" rIns="146284" bIns="109712" rtlCol="0">
            <a:noAutofit/>
          </a:bodyPr>
          <a:lstStyle>
            <a:lvl1pPr marL="0" indent="0" algn="l" defTabSz="914400" rtl="0" eaLnBrk="1" latinLnBrk="0" hangingPunct="1">
              <a:lnSpc>
                <a:spcPct val="90000"/>
              </a:lnSpc>
              <a:spcBef>
                <a:spcPts val="0"/>
              </a:spcBef>
              <a:buFont typeface="Arial" panose="020B0604020202020204" pitchFamily="34" charset="0"/>
              <a:buNone/>
              <a:defRPr sz="3137" kern="1200" spc="0" baseline="0">
                <a:gradFill>
                  <a:gsLst>
                    <a:gs pos="91000">
                      <a:schemeClr val="tx1"/>
                    </a:gs>
                    <a:gs pos="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9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Light"/>
                <a:ea typeface="+mn-ea"/>
                <a:cs typeface="Segoe UI Semibold" panose="020B0702040204020203" pitchFamily="34" charset="0"/>
              </a:rPr>
              <a:t>Joseph Sirosh</a:t>
            </a:r>
          </a:p>
          <a:p>
            <a:pPr marL="0" marR="0" lvl="0" indent="0" algn="ctr" defTabSz="91429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Light"/>
                <a:ea typeface="+mn-ea"/>
                <a:cs typeface="Segoe UI Semibold" panose="020B0702040204020203" pitchFamily="34" charset="0"/>
              </a:rPr>
              <a:t>CVP, Microsoft Corporation</a:t>
            </a:r>
          </a:p>
          <a:p>
            <a:pPr marL="0" marR="0" lvl="0" indent="0" algn="ctr" defTabSz="91429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Light"/>
                <a:ea typeface="+mn-ea"/>
                <a:cs typeface="Segoe UI Semibold" panose="020B0702040204020203" pitchFamily="34" charset="0"/>
              </a:rPr>
              <a:t>    @josephsirosh</a:t>
            </a:r>
          </a:p>
        </p:txBody>
      </p:sp>
      <p:pic>
        <p:nvPicPr>
          <p:cNvPr id="8" name="Picture 7">
            <a:extLst>
              <a:ext uri="{FF2B5EF4-FFF2-40B4-BE49-F238E27FC236}">
                <a16:creationId xmlns:a16="http://schemas.microsoft.com/office/drawing/2014/main" id="{1FA2FD3B-61DC-4826-BE38-C38FCBADFCB1}"/>
              </a:ext>
            </a:extLst>
          </p:cNvPr>
          <p:cNvPicPr>
            <a:picLocks noChangeAspect="1"/>
          </p:cNvPicPr>
          <p:nvPr/>
        </p:nvPicPr>
        <p:blipFill>
          <a:blip r:embed="rId4"/>
          <a:stretch>
            <a:fillRect/>
          </a:stretch>
        </p:blipFill>
        <p:spPr>
          <a:xfrm>
            <a:off x="4650069" y="6103745"/>
            <a:ext cx="312624" cy="257157"/>
          </a:xfrm>
          <a:prstGeom prst="rect">
            <a:avLst/>
          </a:prstGeom>
        </p:spPr>
      </p:pic>
    </p:spTree>
    <p:extLst>
      <p:ext uri="{BB962C8B-B14F-4D97-AF65-F5344CB8AC3E}">
        <p14:creationId xmlns:p14="http://schemas.microsoft.com/office/powerpoint/2010/main" val="1908897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nvSpPr>
        <p:spPr>
          <a:xfrm>
            <a:off x="3022846" y="0"/>
            <a:ext cx="6405770" cy="989309"/>
          </a:xfrm>
          <a:prstGeom prst="rect">
            <a:avLst/>
          </a:prstGeom>
        </p:spPr>
        <p:txBody>
          <a:bodyPr vert="horz" lIns="121920" tIns="60960" rIns="121920" bIns="6096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3733" b="0" i="0" u="none" strike="noStrike" kern="1200" cap="none" spc="0" normalizeH="0" baseline="0" noProof="0" dirty="0" err="1">
                <a:ln>
                  <a:noFill/>
                </a:ln>
                <a:solidFill>
                  <a:prstClr val="white">
                    <a:lumMod val="95000"/>
                  </a:prstClr>
                </a:solidFill>
                <a:effectLst/>
                <a:uLnTx/>
                <a:uFillTx/>
                <a:latin typeface="Segoe Semibold"/>
                <a:ea typeface="+mj-ea"/>
                <a:cs typeface="Segoe UI Light" panose="020B0502040204020203" pitchFamily="34" charset="0"/>
              </a:rPr>
              <a:t>Helpicto’s</a:t>
            </a:r>
            <a:r>
              <a:rPr kumimoji="0" lang="en-US" sz="3733" b="0" i="0" u="none" strike="noStrike" kern="1200" cap="none" spc="0" normalizeH="0" baseline="0" noProof="0" dirty="0">
                <a:ln>
                  <a:noFill/>
                </a:ln>
                <a:solidFill>
                  <a:prstClr val="white">
                    <a:lumMod val="95000"/>
                  </a:prstClr>
                </a:solidFill>
                <a:effectLst/>
                <a:uLnTx/>
                <a:uFillTx/>
                <a:latin typeface="Segoe Semibold"/>
                <a:ea typeface="+mj-ea"/>
                <a:cs typeface="Segoe UI Light" panose="020B0502040204020203" pitchFamily="34" charset="0"/>
              </a:rPr>
              <a:t> Cloud Architecture</a:t>
            </a:r>
            <a:endParaRPr kumimoji="0" lang="en-GB" sz="3733" b="0" i="0" u="none" strike="noStrike" kern="1200" cap="none" spc="0" normalizeH="0" baseline="0" noProof="0" dirty="0">
              <a:ln>
                <a:noFill/>
              </a:ln>
              <a:solidFill>
                <a:prstClr val="white">
                  <a:lumMod val="95000"/>
                </a:prstClr>
              </a:solidFill>
              <a:effectLst/>
              <a:uLnTx/>
              <a:uFillTx/>
              <a:latin typeface="Segoe Semibold"/>
              <a:ea typeface="+mj-ea"/>
              <a:cs typeface="Segoe UI Light" panose="020B0502040204020203" pitchFamily="34" charset="0"/>
            </a:endParaRPr>
          </a:p>
        </p:txBody>
      </p:sp>
      <p:pic>
        <p:nvPicPr>
          <p:cNvPr id="5" name="Picture 4">
            <a:extLst>
              <a:ext uri="{FF2B5EF4-FFF2-40B4-BE49-F238E27FC236}">
                <a16:creationId xmlns:a16="http://schemas.microsoft.com/office/drawing/2014/main" id="{B83A6CF0-D14E-45CC-B9BE-64C4F0845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578" y="1116759"/>
            <a:ext cx="9552687" cy="5117511"/>
          </a:xfrm>
          <a:prstGeom prst="rect">
            <a:avLst/>
          </a:prstGeom>
          <a:solidFill>
            <a:srgbClr val="060606"/>
          </a:solidFill>
        </p:spPr>
      </p:pic>
    </p:spTree>
    <p:extLst>
      <p:ext uri="{BB962C8B-B14F-4D97-AF65-F5344CB8AC3E}">
        <p14:creationId xmlns:p14="http://schemas.microsoft.com/office/powerpoint/2010/main" val="339848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4369"/>
          <a:stretch/>
        </p:blipFill>
        <p:spPr>
          <a:xfrm>
            <a:off x="0" y="-14654"/>
            <a:ext cx="12192000" cy="6958360"/>
          </a:xfrm>
          <a:prstGeom prst="rect">
            <a:avLst/>
          </a:prstGeom>
        </p:spPr>
      </p:pic>
      <p:sp>
        <p:nvSpPr>
          <p:cNvPr id="8" name="Rectangle 7"/>
          <p:cNvSpPr/>
          <p:nvPr/>
        </p:nvSpPr>
        <p:spPr bwMode="auto">
          <a:xfrm>
            <a:off x="1" y="-14654"/>
            <a:ext cx="12192000" cy="6943219"/>
          </a:xfrm>
          <a:prstGeom prst="rect">
            <a:avLst/>
          </a:prstGeom>
          <a:gradFill flip="none" rotWithShape="1">
            <a:gsLst>
              <a:gs pos="95000">
                <a:srgbClr val="000000">
                  <a:alpha val="74000"/>
                </a:srgbClr>
              </a:gs>
              <a:gs pos="96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5476234" y="5159935"/>
            <a:ext cx="5030388" cy="987528"/>
            <a:chOff x="460853" y="3807413"/>
            <a:chExt cx="5131258" cy="1007330"/>
          </a:xfrm>
        </p:grpSpPr>
        <p:sp>
          <p:nvSpPr>
            <p:cNvPr id="64" name="TextBox 63"/>
            <p:cNvSpPr txBox="1"/>
            <p:nvPr/>
          </p:nvSpPr>
          <p:spPr>
            <a:xfrm>
              <a:off x="1614643" y="3813478"/>
              <a:ext cx="3977468" cy="995201"/>
            </a:xfrm>
            <a:prstGeom prst="rect">
              <a:avLst/>
            </a:prstGeom>
            <a:noFill/>
            <a:ln>
              <a:noFill/>
            </a:ln>
          </p:spPr>
          <p:txBody>
            <a:bodyPr wrap="square" lIns="179285" tIns="143407" rIns="224106"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32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panose="020B0402040204020203" pitchFamily="34" charset="0"/>
                  <a:ea typeface="+mn-ea"/>
                  <a:cs typeface="Segoe UI Semilight" panose="020B0402040204020203" pitchFamily="34" charset="0"/>
                </a:rPr>
                <a:t>Natural UI</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568" b="0" i="0" u="none" strike="noStrike" kern="0" cap="none" spc="0" normalizeH="0" baseline="0" noProof="0" dirty="0">
                  <a:ln w="3175">
                    <a:noFill/>
                  </a:ln>
                  <a:solidFill>
                    <a:srgbClr val="00B050"/>
                  </a:solidFill>
                  <a:effectLst/>
                  <a:uLnTx/>
                  <a:uFillTx/>
                  <a:latin typeface="Segoe UI" panose="020B0502040204020203" pitchFamily="34" charset="0"/>
                  <a:ea typeface="+mn-ea"/>
                  <a:cs typeface="Segoe UI" panose="020B0502040204020203" pitchFamily="34" charset="0"/>
                </a:rPr>
                <a:t>Engage with people in natural ways</a:t>
              </a:r>
            </a:p>
          </p:txBody>
        </p:sp>
        <p:sp>
          <p:nvSpPr>
            <p:cNvPr id="67" name="Oval 66"/>
            <p:cNvSpPr/>
            <p:nvPr/>
          </p:nvSpPr>
          <p:spPr bwMode="auto">
            <a:xfrm>
              <a:off x="460853" y="3807413"/>
              <a:ext cx="1007332" cy="1007330"/>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5"/>
            <p:cNvSpPr>
              <a:spLocks noEditPoints="1"/>
            </p:cNvSpPr>
            <p:nvPr/>
          </p:nvSpPr>
          <p:spPr bwMode="auto">
            <a:xfrm>
              <a:off x="761319" y="4107878"/>
              <a:ext cx="406400" cy="406400"/>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3" name="Group 62"/>
          <p:cNvGrpSpPr/>
          <p:nvPr/>
        </p:nvGrpSpPr>
        <p:grpSpPr>
          <a:xfrm>
            <a:off x="5501320" y="3067568"/>
            <a:ext cx="6002624" cy="982785"/>
            <a:chOff x="460853" y="2487611"/>
            <a:chExt cx="6122989" cy="1002492"/>
          </a:xfrm>
        </p:grpSpPr>
        <p:sp>
          <p:nvSpPr>
            <p:cNvPr id="65" name="TextBox 64"/>
            <p:cNvSpPr txBox="1"/>
            <p:nvPr/>
          </p:nvSpPr>
          <p:spPr>
            <a:xfrm>
              <a:off x="1614643" y="2491257"/>
              <a:ext cx="4969199" cy="995201"/>
            </a:xfrm>
            <a:prstGeom prst="rect">
              <a:avLst/>
            </a:prstGeom>
            <a:noFill/>
            <a:ln>
              <a:noFill/>
            </a:ln>
          </p:spPr>
          <p:txBody>
            <a:bodyPr wrap="square" lIns="224106" tIns="143407" rIns="179285"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32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panose="020B0402040204020203" pitchFamily="34" charset="0"/>
                  <a:ea typeface="+mn-ea"/>
                  <a:cs typeface="Segoe UI Semilight" panose="020B0402040204020203" pitchFamily="34" charset="0"/>
                </a:rPr>
                <a:t>Reasoning</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568" b="0" i="0" u="none" strike="noStrike" kern="0" cap="none" spc="0" normalizeH="0" baseline="0" noProof="0" dirty="0">
                  <a:ln w="3175">
                    <a:noFill/>
                  </a:ln>
                  <a:solidFill>
                    <a:srgbClr val="00B050"/>
                  </a:solidFill>
                  <a:effectLst/>
                  <a:uLnTx/>
                  <a:uFillTx/>
                  <a:latin typeface="Segoe UI" panose="020B0502040204020203" pitchFamily="34" charset="0"/>
                  <a:ea typeface="+mn-ea"/>
                  <a:cs typeface="Segoe UI" panose="020B0502040204020203" pitchFamily="34" charset="0"/>
                </a:rPr>
                <a:t>Learn </a:t>
              </a:r>
              <a:r>
                <a:rPr lang="en-US" sz="1568" b="0" spc="0" dirty="0">
                  <a:solidFill>
                    <a:srgbClr val="00B050"/>
                  </a:solidFill>
                  <a:latin typeface="Segoe UI" panose="020B0502040204020203" pitchFamily="34" charset="0"/>
                  <a:cs typeface="Segoe UI" panose="020B0502040204020203" pitchFamily="34" charset="0"/>
                </a:rPr>
                <a:t>&amp;</a:t>
              </a:r>
              <a:r>
                <a:rPr kumimoji="0" lang="en-US" sz="1568" b="0" i="0" u="none" strike="noStrike" kern="0" cap="none" spc="0" normalizeH="0" baseline="0" noProof="0" dirty="0">
                  <a:ln w="3175">
                    <a:noFill/>
                  </a:ln>
                  <a:solidFill>
                    <a:srgbClr val="00B050"/>
                  </a:solidFill>
                  <a:effectLst/>
                  <a:uLnTx/>
                  <a:uFillTx/>
                  <a:latin typeface="Segoe UI" panose="020B0502040204020203" pitchFamily="34" charset="0"/>
                  <a:ea typeface="+mn-ea"/>
                  <a:cs typeface="Segoe UI" panose="020B0502040204020203" pitchFamily="34" charset="0"/>
                </a:rPr>
                <a:t> form conclusions from data</a:t>
              </a:r>
            </a:p>
          </p:txBody>
        </p:sp>
        <p:grpSp>
          <p:nvGrpSpPr>
            <p:cNvPr id="62" name="Group 61"/>
            <p:cNvGrpSpPr/>
            <p:nvPr/>
          </p:nvGrpSpPr>
          <p:grpSpPr>
            <a:xfrm>
              <a:off x="460853" y="2487611"/>
              <a:ext cx="1002493" cy="1002492"/>
              <a:chOff x="460853" y="2487611"/>
              <a:chExt cx="1002493" cy="1002492"/>
            </a:xfrm>
          </p:grpSpPr>
          <p:sp>
            <p:nvSpPr>
              <p:cNvPr id="91" name="Oval 90"/>
              <p:cNvSpPr/>
              <p:nvPr/>
            </p:nvSpPr>
            <p:spPr bwMode="auto">
              <a:xfrm>
                <a:off x="460853" y="2487611"/>
                <a:ext cx="1002493" cy="100249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p:cNvPicPr>
                <a:picLocks noChangeAspect="1"/>
              </p:cNvPicPr>
              <p:nvPr/>
            </p:nvPicPr>
            <p:blipFill>
              <a:blip r:embed="rId4"/>
              <a:stretch>
                <a:fillRect/>
              </a:stretch>
            </p:blipFill>
            <p:spPr>
              <a:xfrm>
                <a:off x="699949" y="2735851"/>
                <a:ext cx="524301" cy="506012"/>
              </a:xfrm>
              <a:prstGeom prst="rect">
                <a:avLst/>
              </a:prstGeom>
            </p:spPr>
          </p:pic>
        </p:grpSp>
      </p:grpSp>
      <p:sp>
        <p:nvSpPr>
          <p:cNvPr id="20" name="Dark blue"/>
          <p:cNvSpPr/>
          <p:nvPr/>
        </p:nvSpPr>
        <p:spPr bwMode="auto">
          <a:xfrm flipH="1">
            <a:off x="-1599" y="-14654"/>
            <a:ext cx="4751363" cy="6943219"/>
          </a:xfrm>
          <a:prstGeom prst="rect">
            <a:avLst/>
          </a:prstGeom>
          <a:solidFill>
            <a:srgbClr val="0001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p:cNvGrpSpPr/>
          <p:nvPr/>
        </p:nvGrpSpPr>
        <p:grpSpPr>
          <a:xfrm>
            <a:off x="5476234" y="975200"/>
            <a:ext cx="6519292" cy="982786"/>
            <a:chOff x="460853" y="1160661"/>
            <a:chExt cx="6650017" cy="1002493"/>
          </a:xfrm>
        </p:grpSpPr>
        <p:sp>
          <p:nvSpPr>
            <p:cNvPr id="23" name="TextBox 22"/>
            <p:cNvSpPr txBox="1"/>
            <p:nvPr/>
          </p:nvSpPr>
          <p:spPr>
            <a:xfrm>
              <a:off x="1614643" y="1164306"/>
              <a:ext cx="5496227" cy="995201"/>
            </a:xfrm>
            <a:prstGeom prst="rect">
              <a:avLst/>
            </a:prstGeom>
            <a:noFill/>
            <a:ln>
              <a:noFill/>
            </a:ln>
          </p:spPr>
          <p:txBody>
            <a:bodyPr wrap="square" lIns="179259" tIns="143407" rIns="179259"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3200" b="0" i="0" u="none" strike="noStrike" kern="0" cap="none" spc="0" normalizeH="0" baseline="0" noProof="0" dirty="0">
                  <a:ln w="3175">
                    <a:noFill/>
                  </a:ln>
                  <a:gradFill>
                    <a:gsLst>
                      <a:gs pos="5195">
                        <a:prstClr val="white"/>
                      </a:gs>
                      <a:gs pos="18000">
                        <a:prstClr val="white"/>
                      </a:gs>
                    </a:gsLst>
                    <a:lin ang="5400000" scaled="1"/>
                  </a:gradFill>
                  <a:effectLst/>
                  <a:uLnTx/>
                  <a:uFillTx/>
                  <a:latin typeface="Segoe UI Semilight" panose="020B0402040204020203" pitchFamily="34" charset="0"/>
                  <a:ea typeface="+mn-ea"/>
                  <a:cs typeface="Segoe UI Semilight" panose="020B0402040204020203" pitchFamily="34" charset="0"/>
                </a:rPr>
                <a:t>Understanding</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568" b="0" i="0" u="none" strike="noStrike" kern="0" cap="none" spc="0" normalizeH="0" baseline="0" noProof="0" dirty="0">
                  <a:ln w="3175">
                    <a:noFill/>
                  </a:ln>
                  <a:solidFill>
                    <a:srgbClr val="00B050"/>
                  </a:solidFill>
                  <a:effectLst/>
                  <a:uLnTx/>
                  <a:uFillTx/>
                  <a:latin typeface="Segoe UI" panose="020B0502040204020203" pitchFamily="34" charset="0"/>
                  <a:ea typeface="+mn-ea"/>
                  <a:cs typeface="Segoe UI" panose="020B0502040204020203" pitchFamily="34" charset="0"/>
                </a:rPr>
                <a:t>Interpret meaning of data including text, voice, images</a:t>
              </a:r>
            </a:p>
          </p:txBody>
        </p:sp>
        <p:sp>
          <p:nvSpPr>
            <p:cNvPr id="24" name="Oval 23"/>
            <p:cNvSpPr/>
            <p:nvPr/>
          </p:nvSpPr>
          <p:spPr bwMode="auto">
            <a:xfrm>
              <a:off x="460853" y="1160661"/>
              <a:ext cx="1002494" cy="1002493"/>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4"/>
            <p:cNvSpPr>
              <a:spLocks noEditPoints="1"/>
            </p:cNvSpPr>
            <p:nvPr/>
          </p:nvSpPr>
          <p:spPr bwMode="auto">
            <a:xfrm>
              <a:off x="702497" y="1490260"/>
              <a:ext cx="498475" cy="320675"/>
            </a:xfrm>
            <a:custGeom>
              <a:avLst/>
              <a:gdLst>
                <a:gd name="T0" fmla="*/ 85 w 314"/>
                <a:gd name="T1" fmla="*/ 62 h 202"/>
                <a:gd name="T2" fmla="*/ 0 w 314"/>
                <a:gd name="T3" fmla="*/ 202 h 202"/>
                <a:gd name="T4" fmla="*/ 314 w 314"/>
                <a:gd name="T5" fmla="*/ 202 h 202"/>
                <a:gd name="T6" fmla="*/ 178 w 314"/>
                <a:gd name="T7" fmla="*/ 7 h 202"/>
                <a:gd name="T8" fmla="*/ 125 w 314"/>
                <a:gd name="T9" fmla="*/ 77 h 202"/>
                <a:gd name="T10" fmla="*/ 125 w 314"/>
                <a:gd name="T11" fmla="*/ 41 h 202"/>
                <a:gd name="T12" fmla="*/ 125 w 314"/>
                <a:gd name="T13" fmla="*/ 22 h 202"/>
                <a:gd name="T14" fmla="*/ 125 w 314"/>
                <a:gd name="T15" fmla="*/ 0 h 202"/>
                <a:gd name="T16" fmla="*/ 70 w 314"/>
                <a:gd name="T17" fmla="*/ 19 h 202"/>
                <a:gd name="T18" fmla="*/ 108 w 314"/>
                <a:gd name="T19" fmla="*/ 34 h 202"/>
                <a:gd name="T20" fmla="*/ 108 w 314"/>
                <a:gd name="T21" fmla="*/ 77 h 202"/>
                <a:gd name="T22" fmla="*/ 85 w 314"/>
                <a:gd name="T23" fmla="*/ 62 h 202"/>
                <a:gd name="T24" fmla="*/ 30 w 314"/>
                <a:gd name="T25" fmla="*/ 185 h 202"/>
                <a:gd name="T26" fmla="*/ 89 w 314"/>
                <a:gd name="T27" fmla="*/ 86 h 202"/>
                <a:gd name="T28" fmla="*/ 123 w 314"/>
                <a:gd name="T29" fmla="*/ 107 h 202"/>
                <a:gd name="T30" fmla="*/ 140 w 314"/>
                <a:gd name="T31" fmla="*/ 86 h 202"/>
                <a:gd name="T32" fmla="*/ 159 w 314"/>
                <a:gd name="T33" fmla="*/ 105 h 202"/>
                <a:gd name="T34" fmla="*/ 174 w 314"/>
                <a:gd name="T35" fmla="*/ 90 h 202"/>
                <a:gd name="T36" fmla="*/ 193 w 314"/>
                <a:gd name="T37" fmla="*/ 110 h 202"/>
                <a:gd name="T38" fmla="*/ 214 w 314"/>
                <a:gd name="T39" fmla="*/ 88 h 202"/>
                <a:gd name="T40" fmla="*/ 282 w 314"/>
                <a:gd name="T41" fmla="*/ 185 h 202"/>
                <a:gd name="T42" fmla="*/ 30 w 314"/>
                <a:gd name="T43" fmla="*/ 185 h 202"/>
                <a:gd name="T44" fmla="*/ 204 w 314"/>
                <a:gd name="T45" fmla="*/ 73 h 202"/>
                <a:gd name="T46" fmla="*/ 193 w 314"/>
                <a:gd name="T47" fmla="*/ 84 h 202"/>
                <a:gd name="T48" fmla="*/ 174 w 314"/>
                <a:gd name="T49" fmla="*/ 67 h 202"/>
                <a:gd name="T50" fmla="*/ 159 w 314"/>
                <a:gd name="T51" fmla="*/ 82 h 202"/>
                <a:gd name="T52" fmla="*/ 151 w 314"/>
                <a:gd name="T53" fmla="*/ 73 h 202"/>
                <a:gd name="T54" fmla="*/ 178 w 314"/>
                <a:gd name="T55" fmla="*/ 34 h 202"/>
                <a:gd name="T56" fmla="*/ 204 w 314"/>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202">
                  <a:moveTo>
                    <a:pt x="85" y="62"/>
                  </a:moveTo>
                  <a:lnTo>
                    <a:pt x="0" y="202"/>
                  </a:lnTo>
                  <a:lnTo>
                    <a:pt x="314" y="202"/>
                  </a:lnTo>
                  <a:lnTo>
                    <a:pt x="178" y="7"/>
                  </a:lnTo>
                  <a:lnTo>
                    <a:pt x="125" y="77"/>
                  </a:lnTo>
                  <a:lnTo>
                    <a:pt x="125" y="41"/>
                  </a:lnTo>
                  <a:lnTo>
                    <a:pt x="125" y="22"/>
                  </a:lnTo>
                  <a:lnTo>
                    <a:pt x="125" y="0"/>
                  </a:lnTo>
                  <a:lnTo>
                    <a:pt x="70" y="19"/>
                  </a:lnTo>
                  <a:lnTo>
                    <a:pt x="108" y="34"/>
                  </a:lnTo>
                  <a:lnTo>
                    <a:pt x="108" y="77"/>
                  </a:lnTo>
                  <a:lnTo>
                    <a:pt x="85" y="62"/>
                  </a:lnTo>
                  <a:close/>
                  <a:moveTo>
                    <a:pt x="30" y="185"/>
                  </a:moveTo>
                  <a:lnTo>
                    <a:pt x="89" y="86"/>
                  </a:lnTo>
                  <a:lnTo>
                    <a:pt x="123" y="107"/>
                  </a:lnTo>
                  <a:lnTo>
                    <a:pt x="140" y="86"/>
                  </a:lnTo>
                  <a:lnTo>
                    <a:pt x="159" y="105"/>
                  </a:lnTo>
                  <a:lnTo>
                    <a:pt x="174" y="90"/>
                  </a:lnTo>
                  <a:lnTo>
                    <a:pt x="193" y="110"/>
                  </a:lnTo>
                  <a:lnTo>
                    <a:pt x="214" y="88"/>
                  </a:lnTo>
                  <a:lnTo>
                    <a:pt x="282" y="185"/>
                  </a:lnTo>
                  <a:lnTo>
                    <a:pt x="30" y="185"/>
                  </a:lnTo>
                  <a:close/>
                  <a:moveTo>
                    <a:pt x="204" y="73"/>
                  </a:moveTo>
                  <a:lnTo>
                    <a:pt x="193" y="84"/>
                  </a:lnTo>
                  <a:lnTo>
                    <a:pt x="174" y="67"/>
                  </a:lnTo>
                  <a:lnTo>
                    <a:pt x="159" y="82"/>
                  </a:lnTo>
                  <a:lnTo>
                    <a:pt x="151" y="73"/>
                  </a:lnTo>
                  <a:lnTo>
                    <a:pt x="178" y="34"/>
                  </a:lnTo>
                  <a:lnTo>
                    <a:pt x="204" y="7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1" name="R Txt"/>
          <p:cNvSpPr/>
          <p:nvPr/>
        </p:nvSpPr>
        <p:spPr>
          <a:xfrm flipH="1">
            <a:off x="588232" y="2749334"/>
            <a:ext cx="3274859" cy="1619252"/>
          </a:xfrm>
          <a:prstGeom prst="rect">
            <a:avLst/>
          </a:prstGeom>
        </p:spPr>
        <p:txBody>
          <a:bodyPr wrap="square" lIns="179285" tIns="143428" rIns="179285" bIns="143428" anchor="ctr">
            <a:spAutoFit/>
          </a:bodyPr>
          <a:lstStyle/>
          <a:p>
            <a:pPr marL="0" marR="0" lvl="0" indent="0" algn="ctr" defTabSz="914102" rtl="0" eaLnBrk="1" fontAlgn="base" latinLnBrk="0" hangingPunct="1">
              <a:lnSpc>
                <a:spcPct val="90000"/>
              </a:lnSpc>
              <a:spcBef>
                <a:spcPts val="1176"/>
              </a:spcBef>
              <a:spcAft>
                <a:spcPts val="1176"/>
              </a:spcAft>
              <a:buClrTx/>
              <a:buSzTx/>
              <a:buFontTx/>
              <a:buNone/>
              <a:tabLst/>
              <a:defRPr/>
            </a:pPr>
            <a:r>
              <a:rPr lang="en-US" sz="4800" kern="0" dirty="0">
                <a:ln w="3175">
                  <a:noFill/>
                </a:ln>
                <a:gradFill>
                  <a:gsLst>
                    <a:gs pos="14286">
                      <a:prstClr val="white"/>
                    </a:gs>
                    <a:gs pos="53000">
                      <a:prstClr val="white"/>
                    </a:gs>
                  </a:gsLst>
                  <a:lin ang="5400000" scaled="1"/>
                </a:gradFill>
                <a:latin typeface="Segoe Semibold"/>
                <a:cs typeface="Segoe UI Semibold" panose="020B0702040204020203" pitchFamily="34" charset="0"/>
              </a:rPr>
              <a:t>How </a:t>
            </a:r>
            <a:r>
              <a:rPr kumimoji="0" lang="en-US" sz="4800" b="0" i="0" u="none" strike="noStrike" kern="0" cap="none" spc="0" normalizeH="0" baseline="0" noProof="0" dirty="0">
                <a:ln w="3175">
                  <a:noFill/>
                </a:ln>
                <a:gradFill>
                  <a:gsLst>
                    <a:gs pos="14286">
                      <a:prstClr val="white"/>
                    </a:gs>
                    <a:gs pos="53000">
                      <a:prstClr val="white"/>
                    </a:gs>
                  </a:gsLst>
                  <a:lin ang="5400000" scaled="1"/>
                </a:gradFill>
                <a:effectLst/>
                <a:uLnTx/>
                <a:uFillTx/>
                <a:latin typeface="Segoe Semibold"/>
                <a:cs typeface="Segoe UI Semibold" panose="020B0702040204020203" pitchFamily="34" charset="0"/>
              </a:rPr>
              <a:t>AI can help </a:t>
            </a:r>
          </a:p>
        </p:txBody>
      </p:sp>
    </p:spTree>
    <p:extLst>
      <p:ext uri="{BB962C8B-B14F-4D97-AF65-F5344CB8AC3E}">
        <p14:creationId xmlns:p14="http://schemas.microsoft.com/office/powerpoint/2010/main" val="4079679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35" presetClass="path" presetSubtype="0" decel="100000" fill="hold" nodeType="withEffect">
                                  <p:stCondLst>
                                    <p:cond delay="0"/>
                                  </p:stCondLst>
                                  <p:childTnLst>
                                    <p:animMotion origin="layout" path="M 3.54167E-6 2.59259E-6 L -0.04232 2.59259E-6 " pathEditMode="relative" rAng="0" ptsTypes="AA">
                                      <p:cBhvr>
                                        <p:cTn id="9" dur="750" spd="-100000" fill="hold"/>
                                        <p:tgtEl>
                                          <p:spTgt spid="22"/>
                                        </p:tgtEl>
                                        <p:attrNameLst>
                                          <p:attrName>ppt_x</p:attrName>
                                          <p:attrName>ppt_y</p:attrName>
                                        </p:attrNameLst>
                                      </p:cBhvr>
                                      <p:rCtr x="-2122" y="0"/>
                                    </p:animMotion>
                                  </p:childTnLst>
                                </p:cTn>
                              </p:par>
                              <p:par>
                                <p:cTn id="10" presetID="10" presetClass="entr" presetSubtype="0" fill="hold" nodeType="withEffect">
                                  <p:stCondLst>
                                    <p:cond delay="45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35" presetClass="path" presetSubtype="0" decel="100000" fill="hold" nodeType="withEffect">
                                  <p:stCondLst>
                                    <p:cond delay="450"/>
                                  </p:stCondLst>
                                  <p:childTnLst>
                                    <p:animMotion origin="layout" path="M 4.16667E-6 0 L -0.04232 0 " pathEditMode="relative" rAng="0" ptsTypes="AA">
                                      <p:cBhvr>
                                        <p:cTn id="14" dur="750" spd="-100000" fill="hold"/>
                                        <p:tgtEl>
                                          <p:spTgt spid="63"/>
                                        </p:tgtEl>
                                        <p:attrNameLst>
                                          <p:attrName>ppt_x</p:attrName>
                                          <p:attrName>ppt_y</p:attrName>
                                        </p:attrNameLst>
                                      </p:cBhvr>
                                      <p:rCtr x="-2122" y="0"/>
                                    </p:animMotion>
                                  </p:childTnLst>
                                </p:cTn>
                              </p:par>
                              <p:par>
                                <p:cTn id="15" presetID="10" presetClass="entr" presetSubtype="0" fill="hold" nodeType="withEffect">
                                  <p:stCondLst>
                                    <p:cond delay="45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35" presetClass="path" presetSubtype="0" decel="100000" fill="hold" nodeType="withEffect">
                                  <p:stCondLst>
                                    <p:cond delay="450"/>
                                  </p:stCondLst>
                                  <p:childTnLst>
                                    <p:animMotion origin="layout" path="M 1.25E-6 4.44444E-6 L -0.04232 4.44444E-6 " pathEditMode="relative" rAng="0" ptsTypes="AA">
                                      <p:cBhvr>
                                        <p:cTn id="19" dur="750" spd="-100000" fill="hold"/>
                                        <p:tgtEl>
                                          <p:spTgt spid="60"/>
                                        </p:tgtEl>
                                        <p:attrNameLst>
                                          <p:attrName>ppt_x</p:attrName>
                                          <p:attrName>ppt_y</p:attrName>
                                        </p:attrNameLst>
                                      </p:cBhvr>
                                      <p:rCtr x="-2122" y="0"/>
                                    </p:animMotion>
                                  </p:childTnLst>
                                </p:cTn>
                              </p:par>
                              <p:par>
                                <p:cTn id="20" presetID="2" presetClass="entr" presetSubtype="8" accel="28571" decel="71429"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700" fill="hold"/>
                                        <p:tgtEl>
                                          <p:spTgt spid="20"/>
                                        </p:tgtEl>
                                        <p:attrNameLst>
                                          <p:attrName>ppt_x</p:attrName>
                                        </p:attrNameLst>
                                      </p:cBhvr>
                                      <p:tavLst>
                                        <p:tav tm="0">
                                          <p:val>
                                            <p:strVal val="0-#ppt_w/2"/>
                                          </p:val>
                                        </p:tav>
                                        <p:tav tm="100000">
                                          <p:val>
                                            <p:strVal val="#ppt_x"/>
                                          </p:val>
                                        </p:tav>
                                      </p:tavLst>
                                    </p:anim>
                                    <p:anim calcmode="lin" valueType="num">
                                      <p:cBhvr additive="base">
                                        <p:cTn id="23" dur="700" fill="hold"/>
                                        <p:tgtEl>
                                          <p:spTgt spid="20"/>
                                        </p:tgtEl>
                                        <p:attrNameLst>
                                          <p:attrName>ppt_y</p:attrName>
                                        </p:attrNameLst>
                                      </p:cBhvr>
                                      <p:tavLst>
                                        <p:tav tm="0">
                                          <p:val>
                                            <p:strVal val="#ppt_y"/>
                                          </p:val>
                                        </p:tav>
                                        <p:tav tm="100000">
                                          <p:val>
                                            <p:strVal val="#ppt_y"/>
                                          </p:val>
                                        </p:tav>
                                      </p:tavLst>
                                    </p:anim>
                                  </p:childTnLst>
                                </p:cTn>
                              </p:par>
                              <p:par>
                                <p:cTn id="24" presetID="10" presetClass="entr" presetSubtype="0" fill="hold" grpId="0" nodeType="withEffect">
                                  <p:stCondLst>
                                    <p:cond delay="5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50"/>
                                        <p:tgtEl>
                                          <p:spTgt spid="21"/>
                                        </p:tgtEl>
                                      </p:cBhvr>
                                    </p:animEffect>
                                  </p:childTnLst>
                                </p:cTn>
                              </p:par>
                              <p:par>
                                <p:cTn id="27" presetID="63" presetClass="path" presetSubtype="0" decel="100000" fill="hold" grpId="1" nodeType="withEffect">
                                  <p:stCondLst>
                                    <p:cond delay="250"/>
                                  </p:stCondLst>
                                  <p:childTnLst>
                                    <p:animMotion origin="layout" path="M -2.08333E-6 -1.48148E-6 L 0.08438 -1.48148E-6 " pathEditMode="relative" rAng="0" ptsTypes="AA">
                                      <p:cBhvr>
                                        <p:cTn id="28" dur="650" spd="-100000" fill="hold"/>
                                        <p:tgtEl>
                                          <p:spTgt spid="21"/>
                                        </p:tgtEl>
                                        <p:attrNameLst>
                                          <p:attrName>ppt_x</p:attrName>
                                          <p:attrName>ppt_y</p:attrName>
                                        </p:attrNameLst>
                                      </p:cBhvr>
                                      <p:rCtr x="4219" y="0"/>
                                    </p:animMotion>
                                  </p:childTnLst>
                                </p:cTn>
                              </p:par>
                              <p:par>
                                <p:cTn id="29" presetID="10" presetClass="entr" presetSubtype="0" fill="hold" grpId="0" nodeType="withEffect">
                                  <p:stCondLst>
                                    <p:cond delay="5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p:bldP spid="2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4369"/>
          <a:stretch/>
        </p:blipFill>
        <p:spPr>
          <a:xfrm>
            <a:off x="0" y="-14654"/>
            <a:ext cx="12192000" cy="6958360"/>
          </a:xfrm>
          <a:prstGeom prst="rect">
            <a:avLst/>
          </a:prstGeom>
        </p:spPr>
      </p:pic>
      <p:sp>
        <p:nvSpPr>
          <p:cNvPr id="8" name="Rectangle 7"/>
          <p:cNvSpPr/>
          <p:nvPr/>
        </p:nvSpPr>
        <p:spPr bwMode="auto">
          <a:xfrm>
            <a:off x="1" y="-14654"/>
            <a:ext cx="12192000" cy="6943219"/>
          </a:xfrm>
          <a:prstGeom prst="rect">
            <a:avLst/>
          </a:prstGeom>
          <a:gradFill flip="none" rotWithShape="1">
            <a:gsLst>
              <a:gs pos="95000">
                <a:srgbClr val="000000">
                  <a:alpha val="74000"/>
                </a:srgbClr>
              </a:gs>
              <a:gs pos="96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4864604" y="5159935"/>
            <a:ext cx="7146449" cy="987528"/>
            <a:chOff x="460853" y="3807413"/>
            <a:chExt cx="7014711" cy="1007330"/>
          </a:xfrm>
        </p:grpSpPr>
        <p:sp>
          <p:nvSpPr>
            <p:cNvPr id="64" name="TextBox 63"/>
            <p:cNvSpPr txBox="1"/>
            <p:nvPr/>
          </p:nvSpPr>
          <p:spPr>
            <a:xfrm>
              <a:off x="1614643" y="3853605"/>
              <a:ext cx="5860921" cy="914947"/>
            </a:xfrm>
            <a:prstGeom prst="rect">
              <a:avLst/>
            </a:prstGeom>
            <a:noFill/>
            <a:ln>
              <a:noFill/>
            </a:ln>
          </p:spPr>
          <p:txBody>
            <a:bodyPr wrap="square" lIns="179285" tIns="143407" rIns="224106"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defTabSz="914367">
                <a:spcBef>
                  <a:spcPts val="196"/>
                </a:spcBef>
                <a:spcAft>
                  <a:spcPts val="0"/>
                </a:spcAft>
                <a:defRPr/>
              </a:pPr>
              <a:r>
                <a:rPr lang="en-US" sz="2400" b="0" spc="0" dirty="0">
                  <a:solidFill>
                    <a:srgbClr val="00B050"/>
                  </a:solidFill>
                  <a:latin typeface="Segoe Semibold"/>
                  <a:cs typeface="Segoe UI" panose="020B0502040204020203" pitchFamily="34" charset="0"/>
                </a:rPr>
                <a:t>4. Conversational AI applications</a:t>
              </a:r>
            </a:p>
            <a:p>
              <a:pPr defTabSz="914367">
                <a:spcBef>
                  <a:spcPts val="196"/>
                </a:spcBef>
                <a:spcAft>
                  <a:spcPts val="0"/>
                </a:spcAft>
                <a:defRPr/>
              </a:pPr>
              <a:r>
                <a:rPr lang="en-US" sz="1800" b="0" i="1" spc="0" dirty="0">
                  <a:gradFill>
                    <a:gsLst>
                      <a:gs pos="5195">
                        <a:prstClr val="white"/>
                      </a:gs>
                      <a:gs pos="18000">
                        <a:prstClr val="white"/>
                      </a:gs>
                    </a:gsLst>
                    <a:lin ang="5400000" scaled="1"/>
                  </a:gradFill>
                  <a:latin typeface="Segoe UI" panose="020B0502040204020203" pitchFamily="34" charset="0"/>
                  <a:cs typeface="Segoe UI" panose="020B0502040204020203" pitchFamily="34" charset="0"/>
                </a:rPr>
                <a:t>“Natural UI”</a:t>
              </a:r>
            </a:p>
          </p:txBody>
        </p:sp>
        <p:sp>
          <p:nvSpPr>
            <p:cNvPr id="67" name="Oval 66"/>
            <p:cNvSpPr/>
            <p:nvPr/>
          </p:nvSpPr>
          <p:spPr bwMode="auto">
            <a:xfrm>
              <a:off x="460853" y="3807413"/>
              <a:ext cx="1007332" cy="1007330"/>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5"/>
            <p:cNvSpPr>
              <a:spLocks noEditPoints="1"/>
            </p:cNvSpPr>
            <p:nvPr/>
          </p:nvSpPr>
          <p:spPr bwMode="auto">
            <a:xfrm>
              <a:off x="761319" y="4107878"/>
              <a:ext cx="406400" cy="406400"/>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3" name="Group 62"/>
          <p:cNvGrpSpPr/>
          <p:nvPr/>
        </p:nvGrpSpPr>
        <p:grpSpPr>
          <a:xfrm>
            <a:off x="4864605" y="2931457"/>
            <a:ext cx="7102099" cy="1255007"/>
            <a:chOff x="460853" y="2348770"/>
            <a:chExt cx="7244511" cy="1280171"/>
          </a:xfrm>
        </p:grpSpPr>
        <p:sp>
          <p:nvSpPr>
            <p:cNvPr id="65" name="TextBox 64"/>
            <p:cNvSpPr txBox="1"/>
            <p:nvPr/>
          </p:nvSpPr>
          <p:spPr>
            <a:xfrm>
              <a:off x="1614642" y="2348770"/>
              <a:ext cx="6090722" cy="1280171"/>
            </a:xfrm>
            <a:prstGeom prst="rect">
              <a:avLst/>
            </a:prstGeom>
            <a:noFill/>
            <a:ln>
              <a:noFill/>
            </a:ln>
          </p:spPr>
          <p:txBody>
            <a:bodyPr wrap="square" lIns="224106" tIns="143407" rIns="179285"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lvl="0" defTabSz="914367">
                <a:spcBef>
                  <a:spcPts val="196"/>
                </a:spcBef>
                <a:spcAft>
                  <a:spcPts val="0"/>
                </a:spcAft>
                <a:defRPr/>
              </a:pPr>
              <a:r>
                <a:rPr lang="en-US" sz="2400" b="0" spc="0" dirty="0">
                  <a:solidFill>
                    <a:srgbClr val="00B050"/>
                  </a:solidFill>
                  <a:latin typeface="Segoe Semibold"/>
                  <a:cs typeface="Segoe UI" panose="020B0502040204020203" pitchFamily="34" charset="0"/>
                </a:rPr>
                <a:t>2. Building custom AI models from data</a:t>
              </a:r>
            </a:p>
            <a:p>
              <a:pPr lvl="0" defTabSz="914367">
                <a:spcBef>
                  <a:spcPts val="196"/>
                </a:spcBef>
                <a:spcAft>
                  <a:spcPts val="0"/>
                </a:spcAft>
                <a:defRPr/>
              </a:pPr>
              <a:r>
                <a:rPr lang="en-US" sz="2400" b="0" spc="0" dirty="0">
                  <a:solidFill>
                    <a:srgbClr val="00B050"/>
                  </a:solidFill>
                  <a:latin typeface="Segoe Semibold"/>
                  <a:cs typeface="Segoe UI" panose="020B0502040204020203" pitchFamily="34" charset="0"/>
                </a:rPr>
                <a:t>3. Real-time AI at the edge </a:t>
              </a:r>
            </a:p>
            <a:p>
              <a:pPr marL="0" marR="0" lvl="0" indent="0" algn="l" defTabSz="914367" rtl="0" eaLnBrk="1" fontAlgn="auto" latinLnBrk="0" hangingPunct="1">
                <a:lnSpc>
                  <a:spcPct val="90000"/>
                </a:lnSpc>
                <a:spcBef>
                  <a:spcPts val="196"/>
                </a:spcBef>
                <a:spcAft>
                  <a:spcPts val="0"/>
                </a:spcAft>
                <a:buClrTx/>
                <a:buSzTx/>
                <a:buFontTx/>
                <a:buNone/>
                <a:tabLst/>
                <a:defRPr/>
              </a:pPr>
              <a:r>
                <a:rPr kumimoji="0" lang="en-US" sz="1800" b="0" i="1" u="none" strike="noStrike" kern="0" cap="none" spc="0" normalizeH="0" baseline="0" noProof="0" dirty="0">
                  <a:ln w="3175">
                    <a:noFill/>
                  </a:ln>
                  <a:gradFill>
                    <a:gsLst>
                      <a:gs pos="5195">
                        <a:prstClr val="white"/>
                      </a:gs>
                      <a:gs pos="18000">
                        <a:prstClr val="white"/>
                      </a:gs>
                    </a:gsLst>
                    <a:lin ang="5400000" scaled="1"/>
                  </a:gradFill>
                  <a:effectLst/>
                  <a:uLnTx/>
                  <a:uFillTx/>
                  <a:latin typeface="Segoe UI" panose="020B0502040204020203" pitchFamily="34" charset="0"/>
                  <a:cs typeface="Segoe UI" panose="020B0502040204020203" pitchFamily="34" charset="0"/>
                </a:rPr>
                <a:t>“Reasoning”</a:t>
              </a:r>
            </a:p>
          </p:txBody>
        </p:sp>
        <p:grpSp>
          <p:nvGrpSpPr>
            <p:cNvPr id="62" name="Group 61"/>
            <p:cNvGrpSpPr/>
            <p:nvPr/>
          </p:nvGrpSpPr>
          <p:grpSpPr>
            <a:xfrm>
              <a:off x="460853" y="2487611"/>
              <a:ext cx="1002493" cy="1002492"/>
              <a:chOff x="460853" y="2487611"/>
              <a:chExt cx="1002493" cy="1002492"/>
            </a:xfrm>
          </p:grpSpPr>
          <p:sp>
            <p:nvSpPr>
              <p:cNvPr id="91" name="Oval 90"/>
              <p:cNvSpPr/>
              <p:nvPr/>
            </p:nvSpPr>
            <p:spPr bwMode="auto">
              <a:xfrm>
                <a:off x="460853" y="2487611"/>
                <a:ext cx="1002493" cy="100249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p:cNvPicPr>
                <a:picLocks noChangeAspect="1"/>
              </p:cNvPicPr>
              <p:nvPr/>
            </p:nvPicPr>
            <p:blipFill>
              <a:blip r:embed="rId4"/>
              <a:stretch>
                <a:fillRect/>
              </a:stretch>
            </p:blipFill>
            <p:spPr>
              <a:xfrm>
                <a:off x="699949" y="2735851"/>
                <a:ext cx="524301" cy="506012"/>
              </a:xfrm>
              <a:prstGeom prst="rect">
                <a:avLst/>
              </a:prstGeom>
            </p:spPr>
          </p:pic>
        </p:grpSp>
      </p:grpSp>
      <p:sp>
        <p:nvSpPr>
          <p:cNvPr id="20" name="Dark blue"/>
          <p:cNvSpPr/>
          <p:nvPr/>
        </p:nvSpPr>
        <p:spPr bwMode="auto">
          <a:xfrm flipH="1">
            <a:off x="-1599" y="-14654"/>
            <a:ext cx="4751363" cy="6943219"/>
          </a:xfrm>
          <a:prstGeom prst="rect">
            <a:avLst/>
          </a:prstGeom>
          <a:solidFill>
            <a:srgbClr val="00010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p:cNvGrpSpPr/>
          <p:nvPr/>
        </p:nvGrpSpPr>
        <p:grpSpPr>
          <a:xfrm>
            <a:off x="4864605" y="975200"/>
            <a:ext cx="7327394" cy="982786"/>
            <a:chOff x="460853" y="1160661"/>
            <a:chExt cx="7474323" cy="1002493"/>
          </a:xfrm>
        </p:grpSpPr>
        <p:sp>
          <p:nvSpPr>
            <p:cNvPr id="23" name="TextBox 22"/>
            <p:cNvSpPr txBox="1"/>
            <p:nvPr/>
          </p:nvSpPr>
          <p:spPr>
            <a:xfrm>
              <a:off x="1614643" y="1204434"/>
              <a:ext cx="6320533" cy="914947"/>
            </a:xfrm>
            <a:prstGeom prst="rect">
              <a:avLst/>
            </a:prstGeom>
            <a:noFill/>
            <a:ln>
              <a:noFill/>
            </a:ln>
          </p:spPr>
          <p:txBody>
            <a:bodyPr wrap="square" lIns="179259" tIns="143407" rIns="179259" bIns="143407" rtlCol="0" anchor="ctr" anchorCtr="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lvl="0" defTabSz="914367">
                <a:spcBef>
                  <a:spcPts val="196"/>
                </a:spcBef>
                <a:spcAft>
                  <a:spcPts val="0"/>
                </a:spcAft>
                <a:defRPr/>
              </a:pPr>
              <a:r>
                <a:rPr lang="en-US" sz="2400" b="0" spc="0" dirty="0">
                  <a:solidFill>
                    <a:srgbClr val="00B050"/>
                  </a:solidFill>
                  <a:latin typeface="Segoe UI Semibold" panose="020B0702040204020203" pitchFamily="34" charset="0"/>
                </a:rPr>
                <a:t>1. Cognitive Understanding of Documents</a:t>
              </a:r>
            </a:p>
            <a:p>
              <a:pPr defTabSz="914367">
                <a:spcBef>
                  <a:spcPts val="196"/>
                </a:spcBef>
                <a:spcAft>
                  <a:spcPts val="0"/>
                </a:spcAft>
                <a:defRPr/>
              </a:pPr>
              <a:r>
                <a:rPr lang="en-US" sz="1800" b="0" i="1" spc="0" dirty="0">
                  <a:solidFill>
                    <a:schemeClr val="bg1"/>
                  </a:solidFill>
                  <a:latin typeface="+mn-lt"/>
                  <a:cs typeface="Segoe UI" panose="020B0502040204020203" pitchFamily="34" charset="0"/>
                </a:rPr>
                <a:t>“</a:t>
              </a:r>
              <a:r>
                <a:rPr lang="en-US" sz="1800" b="0" i="1" spc="0" dirty="0">
                  <a:solidFill>
                    <a:schemeClr val="bg1"/>
                  </a:solidFill>
                  <a:latin typeface="+mn-lt"/>
                  <a:cs typeface="Segoe UI Semilight" panose="020B0402040204020203" pitchFamily="34" charset="0"/>
                </a:rPr>
                <a:t>Understanding”</a:t>
              </a:r>
            </a:p>
          </p:txBody>
        </p:sp>
        <p:sp>
          <p:nvSpPr>
            <p:cNvPr id="24" name="Oval 23"/>
            <p:cNvSpPr/>
            <p:nvPr/>
          </p:nvSpPr>
          <p:spPr bwMode="auto">
            <a:xfrm>
              <a:off x="460853" y="1160661"/>
              <a:ext cx="1002494" cy="1002493"/>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ctr"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4"/>
            <p:cNvSpPr>
              <a:spLocks noEditPoints="1"/>
            </p:cNvSpPr>
            <p:nvPr/>
          </p:nvSpPr>
          <p:spPr bwMode="auto">
            <a:xfrm>
              <a:off x="702497" y="1490260"/>
              <a:ext cx="498475" cy="320675"/>
            </a:xfrm>
            <a:custGeom>
              <a:avLst/>
              <a:gdLst>
                <a:gd name="T0" fmla="*/ 85 w 314"/>
                <a:gd name="T1" fmla="*/ 62 h 202"/>
                <a:gd name="T2" fmla="*/ 0 w 314"/>
                <a:gd name="T3" fmla="*/ 202 h 202"/>
                <a:gd name="T4" fmla="*/ 314 w 314"/>
                <a:gd name="T5" fmla="*/ 202 h 202"/>
                <a:gd name="T6" fmla="*/ 178 w 314"/>
                <a:gd name="T7" fmla="*/ 7 h 202"/>
                <a:gd name="T8" fmla="*/ 125 w 314"/>
                <a:gd name="T9" fmla="*/ 77 h 202"/>
                <a:gd name="T10" fmla="*/ 125 w 314"/>
                <a:gd name="T11" fmla="*/ 41 h 202"/>
                <a:gd name="T12" fmla="*/ 125 w 314"/>
                <a:gd name="T13" fmla="*/ 22 h 202"/>
                <a:gd name="T14" fmla="*/ 125 w 314"/>
                <a:gd name="T15" fmla="*/ 0 h 202"/>
                <a:gd name="T16" fmla="*/ 70 w 314"/>
                <a:gd name="T17" fmla="*/ 19 h 202"/>
                <a:gd name="T18" fmla="*/ 108 w 314"/>
                <a:gd name="T19" fmla="*/ 34 h 202"/>
                <a:gd name="T20" fmla="*/ 108 w 314"/>
                <a:gd name="T21" fmla="*/ 77 h 202"/>
                <a:gd name="T22" fmla="*/ 85 w 314"/>
                <a:gd name="T23" fmla="*/ 62 h 202"/>
                <a:gd name="T24" fmla="*/ 30 w 314"/>
                <a:gd name="T25" fmla="*/ 185 h 202"/>
                <a:gd name="T26" fmla="*/ 89 w 314"/>
                <a:gd name="T27" fmla="*/ 86 h 202"/>
                <a:gd name="T28" fmla="*/ 123 w 314"/>
                <a:gd name="T29" fmla="*/ 107 h 202"/>
                <a:gd name="T30" fmla="*/ 140 w 314"/>
                <a:gd name="T31" fmla="*/ 86 h 202"/>
                <a:gd name="T32" fmla="*/ 159 w 314"/>
                <a:gd name="T33" fmla="*/ 105 h 202"/>
                <a:gd name="T34" fmla="*/ 174 w 314"/>
                <a:gd name="T35" fmla="*/ 90 h 202"/>
                <a:gd name="T36" fmla="*/ 193 w 314"/>
                <a:gd name="T37" fmla="*/ 110 h 202"/>
                <a:gd name="T38" fmla="*/ 214 w 314"/>
                <a:gd name="T39" fmla="*/ 88 h 202"/>
                <a:gd name="T40" fmla="*/ 282 w 314"/>
                <a:gd name="T41" fmla="*/ 185 h 202"/>
                <a:gd name="T42" fmla="*/ 30 w 314"/>
                <a:gd name="T43" fmla="*/ 185 h 202"/>
                <a:gd name="T44" fmla="*/ 204 w 314"/>
                <a:gd name="T45" fmla="*/ 73 h 202"/>
                <a:gd name="T46" fmla="*/ 193 w 314"/>
                <a:gd name="T47" fmla="*/ 84 h 202"/>
                <a:gd name="T48" fmla="*/ 174 w 314"/>
                <a:gd name="T49" fmla="*/ 67 h 202"/>
                <a:gd name="T50" fmla="*/ 159 w 314"/>
                <a:gd name="T51" fmla="*/ 82 h 202"/>
                <a:gd name="T52" fmla="*/ 151 w 314"/>
                <a:gd name="T53" fmla="*/ 73 h 202"/>
                <a:gd name="T54" fmla="*/ 178 w 314"/>
                <a:gd name="T55" fmla="*/ 34 h 202"/>
                <a:gd name="T56" fmla="*/ 204 w 314"/>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202">
                  <a:moveTo>
                    <a:pt x="85" y="62"/>
                  </a:moveTo>
                  <a:lnTo>
                    <a:pt x="0" y="202"/>
                  </a:lnTo>
                  <a:lnTo>
                    <a:pt x="314" y="202"/>
                  </a:lnTo>
                  <a:lnTo>
                    <a:pt x="178" y="7"/>
                  </a:lnTo>
                  <a:lnTo>
                    <a:pt x="125" y="77"/>
                  </a:lnTo>
                  <a:lnTo>
                    <a:pt x="125" y="41"/>
                  </a:lnTo>
                  <a:lnTo>
                    <a:pt x="125" y="22"/>
                  </a:lnTo>
                  <a:lnTo>
                    <a:pt x="125" y="0"/>
                  </a:lnTo>
                  <a:lnTo>
                    <a:pt x="70" y="19"/>
                  </a:lnTo>
                  <a:lnTo>
                    <a:pt x="108" y="34"/>
                  </a:lnTo>
                  <a:lnTo>
                    <a:pt x="108" y="77"/>
                  </a:lnTo>
                  <a:lnTo>
                    <a:pt x="85" y="62"/>
                  </a:lnTo>
                  <a:close/>
                  <a:moveTo>
                    <a:pt x="30" y="185"/>
                  </a:moveTo>
                  <a:lnTo>
                    <a:pt x="89" y="86"/>
                  </a:lnTo>
                  <a:lnTo>
                    <a:pt x="123" y="107"/>
                  </a:lnTo>
                  <a:lnTo>
                    <a:pt x="140" y="86"/>
                  </a:lnTo>
                  <a:lnTo>
                    <a:pt x="159" y="105"/>
                  </a:lnTo>
                  <a:lnTo>
                    <a:pt x="174" y="90"/>
                  </a:lnTo>
                  <a:lnTo>
                    <a:pt x="193" y="110"/>
                  </a:lnTo>
                  <a:lnTo>
                    <a:pt x="214" y="88"/>
                  </a:lnTo>
                  <a:lnTo>
                    <a:pt x="282" y="185"/>
                  </a:lnTo>
                  <a:lnTo>
                    <a:pt x="30" y="185"/>
                  </a:lnTo>
                  <a:close/>
                  <a:moveTo>
                    <a:pt x="204" y="73"/>
                  </a:moveTo>
                  <a:lnTo>
                    <a:pt x="193" y="84"/>
                  </a:lnTo>
                  <a:lnTo>
                    <a:pt x="174" y="67"/>
                  </a:lnTo>
                  <a:lnTo>
                    <a:pt x="159" y="82"/>
                  </a:lnTo>
                  <a:lnTo>
                    <a:pt x="151" y="73"/>
                  </a:lnTo>
                  <a:lnTo>
                    <a:pt x="178" y="34"/>
                  </a:lnTo>
                  <a:lnTo>
                    <a:pt x="204" y="7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1" name="R Txt"/>
          <p:cNvSpPr/>
          <p:nvPr/>
        </p:nvSpPr>
        <p:spPr>
          <a:xfrm flipH="1">
            <a:off x="225295" y="2619374"/>
            <a:ext cx="4404360" cy="1619252"/>
          </a:xfrm>
          <a:prstGeom prst="rect">
            <a:avLst/>
          </a:prstGeom>
        </p:spPr>
        <p:txBody>
          <a:bodyPr wrap="square" lIns="179285" tIns="143428" rIns="179285" bIns="143428" anchor="ctr">
            <a:spAutoFit/>
          </a:bodyPr>
          <a:lstStyle/>
          <a:p>
            <a:pPr marL="0" marR="0" lvl="0" indent="0" algn="ctr" defTabSz="914102" rtl="0" eaLnBrk="1" fontAlgn="base" latinLnBrk="0" hangingPunct="1">
              <a:lnSpc>
                <a:spcPct val="90000"/>
              </a:lnSpc>
              <a:spcBef>
                <a:spcPts val="1176"/>
              </a:spcBef>
              <a:spcAft>
                <a:spcPts val="1176"/>
              </a:spcAft>
              <a:buClrTx/>
              <a:buSzTx/>
              <a:buFontTx/>
              <a:buNone/>
              <a:tabLst/>
              <a:defRPr/>
            </a:pPr>
            <a:r>
              <a:rPr kumimoji="0" lang="en-US" sz="4800" b="0" i="0" u="none" strike="noStrike" kern="0" cap="none" spc="0" normalizeH="0" baseline="0" noProof="0" dirty="0">
                <a:ln w="3175">
                  <a:noFill/>
                </a:ln>
                <a:gradFill>
                  <a:gsLst>
                    <a:gs pos="14286">
                      <a:prstClr val="white"/>
                    </a:gs>
                    <a:gs pos="53000">
                      <a:prstClr val="white"/>
                    </a:gs>
                  </a:gsLst>
                  <a:lin ang="5400000" scaled="1"/>
                </a:gradFill>
                <a:effectLst/>
                <a:uLnTx/>
                <a:uFillTx/>
                <a:latin typeface="Segoe Semibold"/>
                <a:cs typeface="Segoe UI Semibold" panose="020B0702040204020203" pitchFamily="34" charset="0"/>
              </a:rPr>
              <a:t>Four  Examples</a:t>
            </a:r>
          </a:p>
        </p:txBody>
      </p:sp>
    </p:spTree>
    <p:extLst>
      <p:ext uri="{BB962C8B-B14F-4D97-AF65-F5344CB8AC3E}">
        <p14:creationId xmlns:p14="http://schemas.microsoft.com/office/powerpoint/2010/main" val="1378295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8571" decel="71429"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00" fill="hold"/>
                                        <p:tgtEl>
                                          <p:spTgt spid="20"/>
                                        </p:tgtEl>
                                        <p:attrNameLst>
                                          <p:attrName>ppt_x</p:attrName>
                                        </p:attrNameLst>
                                      </p:cBhvr>
                                      <p:tavLst>
                                        <p:tav tm="0">
                                          <p:val>
                                            <p:strVal val="0-#ppt_w/2"/>
                                          </p:val>
                                        </p:tav>
                                        <p:tav tm="100000">
                                          <p:val>
                                            <p:strVal val="#ppt_x"/>
                                          </p:val>
                                        </p:tav>
                                      </p:tavLst>
                                    </p:anim>
                                    <p:anim calcmode="lin" valueType="num">
                                      <p:cBhvr additive="base">
                                        <p:cTn id="8" dur="7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par>
                                <p:cTn id="12" presetID="63" presetClass="path" presetSubtype="0" decel="100000" fill="hold" grpId="1" nodeType="withEffect">
                                  <p:stCondLst>
                                    <p:cond delay="250"/>
                                  </p:stCondLst>
                                  <p:childTnLst>
                                    <p:animMotion origin="layout" path="M 1.45833E-6 0 L 0.08437 0 " pathEditMode="relative" rAng="0" ptsTypes="AA">
                                      <p:cBhvr>
                                        <p:cTn id="13" dur="650" spd="-100000" fill="hold"/>
                                        <p:tgtEl>
                                          <p:spTgt spid="21"/>
                                        </p:tgtEl>
                                        <p:attrNameLst>
                                          <p:attrName>ppt_x</p:attrName>
                                          <p:attrName>ppt_y</p:attrName>
                                        </p:attrNameLst>
                                      </p:cBhvr>
                                      <p:rCtr x="4219" y="0"/>
                                    </p:animMotion>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p:bldP spid="21"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BB050D-C72A-466F-B1F0-0DBE679668E5}"/>
              </a:ext>
            </a:extLst>
          </p:cNvPr>
          <p:cNvSpPr>
            <a:spLocks noGrp="1"/>
          </p:cNvSpPr>
          <p:nvPr>
            <p:ph type="title"/>
          </p:nvPr>
        </p:nvSpPr>
        <p:spPr>
          <a:xfrm>
            <a:off x="109644" y="1"/>
            <a:ext cx="11629959" cy="773206"/>
          </a:xfrm>
        </p:spPr>
        <p:txBody>
          <a:bodyPr/>
          <a:lstStyle/>
          <a:p>
            <a:pPr algn="ctr"/>
            <a:r>
              <a:rPr lang="en-US" sz="4400" i="1" spc="-150" dirty="0">
                <a:solidFill>
                  <a:schemeClr val="tx1"/>
                </a:solidFill>
                <a:latin typeface="Segoe UI Semibold" panose="020B0702040204020203" pitchFamily="34" charset="0"/>
                <a:cs typeface="Segoe UI Semibold" panose="020B0702040204020203" pitchFamily="34" charset="0"/>
              </a:rPr>
              <a:t>1. Cognitive understanding of documents</a:t>
            </a:r>
          </a:p>
        </p:txBody>
      </p:sp>
      <p:pic>
        <p:nvPicPr>
          <p:cNvPr id="3" name="Picture 2">
            <a:extLst>
              <a:ext uri="{FF2B5EF4-FFF2-40B4-BE49-F238E27FC236}">
                <a16:creationId xmlns:a16="http://schemas.microsoft.com/office/drawing/2014/main" id="{7C1559A8-29D5-4268-A9F7-BB5384541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0612"/>
            <a:ext cx="12192000" cy="5997388"/>
          </a:xfrm>
          <a:prstGeom prst="rect">
            <a:avLst/>
          </a:prstGeom>
        </p:spPr>
      </p:pic>
    </p:spTree>
    <p:extLst>
      <p:ext uri="{BB962C8B-B14F-4D97-AF65-F5344CB8AC3E}">
        <p14:creationId xmlns:p14="http://schemas.microsoft.com/office/powerpoint/2010/main" val="3119999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600"/>
                                        <p:tgtEl>
                                          <p:spTgt spid="7"/>
                                        </p:tgtEl>
                                      </p:cBhvr>
                                    </p:animEffect>
                                  </p:childTnLst>
                                </p:cTn>
                              </p:par>
                              <p:par>
                                <p:cTn id="8" presetID="35" presetClass="path" presetSubtype="0" decel="100000" fill="hold" grpId="1" nodeType="withEffect">
                                  <p:stCondLst>
                                    <p:cond delay="50"/>
                                  </p:stCondLst>
                                  <p:childTnLst>
                                    <p:animMotion origin="layout" path="M -0.05547 0.00023 L 2.5E-6 0.00023 " pathEditMode="relative" rAng="0" ptsTypes="AA">
                                      <p:cBhvr>
                                        <p:cTn id="9" dur="800" fill="hold"/>
                                        <p:tgtEl>
                                          <p:spTgt spid="7"/>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52663" y="-4763"/>
            <a:ext cx="12192000" cy="6858000"/>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messy room picture here</a:t>
            </a:r>
          </a:p>
        </p:txBody>
      </p:sp>
      <p:pic>
        <p:nvPicPr>
          <p:cNvPr id="1026" name="Picture 3"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1" y="-134257"/>
            <a:ext cx="12287251" cy="742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9170912"/>
      </p:ext>
    </p:extLst>
  </p:cSld>
  <p:clrMapOvr>
    <a:masterClrMapping/>
  </p:clrMapOvr>
</p:sld>
</file>

<file path=ppt/theme/theme1.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10.xml><?xml version="1.0" encoding="utf-8"?>
<a:theme xmlns:a="http://schemas.openxmlformats.org/drawingml/2006/main" name="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11.xml><?xml version="1.0" encoding="utf-8"?>
<a:theme xmlns:a="http://schemas.openxmlformats.org/drawingml/2006/main" name="3-50107_Microsoft_Data_Amp_Dark_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5E3CC156-6DEC-4A55-A3D5-7B10432968A7}"/>
    </a:ext>
  </a:extLst>
</a:theme>
</file>

<file path=ppt/theme/theme12.xml><?xml version="1.0" encoding="utf-8"?>
<a:theme xmlns:a="http://schemas.openxmlformats.org/drawingml/2006/main" name="2_5-50091_TR24_GS_Template">
  <a:themeElements>
    <a:clrScheme name="TR24 - GS">
      <a:dk1>
        <a:srgbClr val="353535"/>
      </a:dk1>
      <a:lt1>
        <a:srgbClr val="FFFFFF"/>
      </a:lt1>
      <a:dk2>
        <a:srgbClr val="002050"/>
      </a:dk2>
      <a:lt2>
        <a:srgbClr val="E6E6E6"/>
      </a:lt2>
      <a:accent1>
        <a:srgbClr val="002050"/>
      </a:accent1>
      <a:accent2>
        <a:srgbClr val="0078D7"/>
      </a:accent2>
      <a:accent3>
        <a:srgbClr val="00188F"/>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GS_Template" id="{D3F285AE-1C30-4AAE-827A-61F8877BCA65}" vid="{6324356F-274F-4985-B555-99B226C492DF}"/>
    </a:ext>
  </a:extLst>
</a:theme>
</file>

<file path=ppt/theme/theme13.xml><?xml version="1.0" encoding="utf-8"?>
<a:theme xmlns:a="http://schemas.openxmlformats.org/drawingml/2006/main" name="3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14.xml><?xml version="1.0" encoding="utf-8"?>
<a:theme xmlns:a="http://schemas.openxmlformats.org/drawingml/2006/main" name="5-50090_S4_Q3_FY17_Light_Template">
  <a:themeElements>
    <a:clrScheme name="S4 Feb 2017 Light Back">
      <a:dk1>
        <a:srgbClr val="353535"/>
      </a:dk1>
      <a:lt1>
        <a:srgbClr val="FFFFFF"/>
      </a:lt1>
      <a:dk2>
        <a:srgbClr val="0078D7"/>
      </a:dk2>
      <a:lt2>
        <a:srgbClr val="E6E6E6"/>
      </a:lt2>
      <a:accent1>
        <a:srgbClr val="0078D7"/>
      </a:accent1>
      <a:accent2>
        <a:srgbClr val="00188F"/>
      </a:accent2>
      <a:accent3>
        <a:srgbClr val="002050"/>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779FA809-62FA-497C-AE6D-E377101EAAFD}" vid="{B7D0CD5F-52E0-43FE-902A-A772C91499D0}"/>
    </a:ext>
  </a:extLst>
</a:theme>
</file>

<file path=ppt/theme/theme15.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artner Day Presentation Template V2" id="{17BAD3B0-43E9-4C91-85DE-079428A2FDDA}" vid="{F41326E0-81AF-42D2-AE4B-30ED61F7973E}"/>
    </a:ext>
  </a:extLst>
</a:theme>
</file>

<file path=ppt/theme/theme16.xml><?xml version="1.0" encoding="utf-8"?>
<a:theme xmlns:a="http://schemas.openxmlformats.org/drawingml/2006/main" name="2_5-50091_TR24_GS_Template">
  <a:themeElements>
    <a:clrScheme name="TR24 - GS">
      <a:dk1>
        <a:srgbClr val="353535"/>
      </a:dk1>
      <a:lt1>
        <a:srgbClr val="FFFFFF"/>
      </a:lt1>
      <a:dk2>
        <a:srgbClr val="002050"/>
      </a:dk2>
      <a:lt2>
        <a:srgbClr val="E6E6E6"/>
      </a:lt2>
      <a:accent1>
        <a:srgbClr val="002050"/>
      </a:accent1>
      <a:accent2>
        <a:srgbClr val="0078D7"/>
      </a:accent2>
      <a:accent3>
        <a:srgbClr val="00188F"/>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GS_Template" id="{D3F285AE-1C30-4AAE-827A-61F8877BCA65}" vid="{6324356F-274F-4985-B555-99B226C492DF}"/>
    </a:ext>
  </a:extLst>
</a:theme>
</file>

<file path=ppt/theme/theme17.xml><?xml version="1.0" encoding="utf-8"?>
<a:theme xmlns:a="http://schemas.openxmlformats.org/drawingml/2006/main" name="2_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18.xml><?xml version="1.0" encoding="utf-8"?>
<a:theme xmlns:a="http://schemas.openxmlformats.org/drawingml/2006/main" name="3-50107_Microsoft_Data_Amp_Dark_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5E3CC156-6DEC-4A55-A3D5-7B10432968A7}"/>
    </a:ext>
  </a:extLst>
</a:theme>
</file>

<file path=ppt/theme/theme19.xml><?xml version="1.0" encoding="utf-8"?>
<a:theme xmlns:a="http://schemas.openxmlformats.org/drawingml/2006/main" name="Server and Cloud 2013">
  <a:themeElements>
    <a:clrScheme name="Custom 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4ABB"/>
      </a:hlink>
      <a:folHlink>
        <a:srgbClr val="277D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artner Day Presentation Template V2" id="{17BAD3B0-43E9-4C91-85DE-079428A2FDDA}" vid="{F41326E0-81AF-42D2-AE4B-30ED61F7973E}"/>
    </a:ext>
  </a:extLst>
</a:theme>
</file>

<file path=ppt/theme/theme20.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21.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2.xml><?xml version="1.0" encoding="utf-8"?>
<a:theme xmlns:a="http://schemas.openxmlformats.org/drawingml/2006/main" name="4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3.xml><?xml version="1.0" encoding="utf-8"?>
<a:theme xmlns:a="http://schemas.openxmlformats.org/drawingml/2006/main" name="1_3-50107_Microsoft_Data_Amp_Dark_Template">
  <a:themeElements>
    <a:clrScheme name="Custom 18">
      <a:dk1>
        <a:srgbClr val="18182A"/>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5E3CC156-6DEC-4A55-A3D5-7B10432968A7}"/>
    </a:ext>
  </a:extLst>
</a:theme>
</file>

<file path=ppt/theme/theme24.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5.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7.xml><?xml version="1.0" encoding="utf-8"?>
<a:theme xmlns:a="http://schemas.openxmlformats.org/drawingml/2006/main" name="2_3-50107_Microsoft_Data_Amp_Dark_Template">
  <a:themeElements>
    <a:clrScheme name="Custom 19">
      <a:dk1>
        <a:srgbClr val="18182A"/>
      </a:dk1>
      <a:lt1>
        <a:srgbClr val="FFFFFF"/>
      </a:lt1>
      <a:dk2>
        <a:srgbClr val="0078D7"/>
      </a:dk2>
      <a:lt2>
        <a:srgbClr val="CDF4FF"/>
      </a:lt2>
      <a:accent1>
        <a:srgbClr val="0078D7"/>
      </a:accent1>
      <a:accent2>
        <a:srgbClr val="D2D2D2"/>
      </a:accent2>
      <a:accent3>
        <a:srgbClr val="00BCF2"/>
      </a:accent3>
      <a:accent4>
        <a:srgbClr val="7CC000"/>
      </a:accent4>
      <a:accent5>
        <a:srgbClr val="3EAF61"/>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5E3CC156-6DEC-4A55-A3D5-7B10432968A7}"/>
    </a:ext>
  </a:extLst>
</a:theme>
</file>

<file path=ppt/theme/theme28.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29.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3.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30.xml><?xml version="1.0" encoding="utf-8"?>
<a:theme xmlns:a="http://schemas.openxmlformats.org/drawingml/2006/main" name="15_2-30808_Data_Driven_Template_Light">
  <a:themeElements>
    <a:clrScheme name="Data Driven 030516">
      <a:dk1>
        <a:srgbClr val="505050"/>
      </a:dk1>
      <a:lt1>
        <a:srgbClr val="FFFFFF"/>
      </a:lt1>
      <a:dk2>
        <a:srgbClr val="002050"/>
      </a:dk2>
      <a:lt2>
        <a:srgbClr val="F8F8F8"/>
      </a:lt2>
      <a:accent1>
        <a:srgbClr val="0078D7"/>
      </a:accent1>
      <a:accent2>
        <a:srgbClr val="00188F"/>
      </a:accent2>
      <a:accent3>
        <a:srgbClr val="5C2D91"/>
      </a:accent3>
      <a:accent4>
        <a:srgbClr val="FFB900"/>
      </a:accent4>
      <a:accent5>
        <a:srgbClr val="505050"/>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SQL_2016_Data_Driven_16x9_Template" id="{83D633D7-FE72-47F9-A595-1316B5BD767B}" vid="{CE2982C4-13A9-4D08-A1EE-035B59E1D482}"/>
    </a:ext>
  </a:extLst>
</a:theme>
</file>

<file path=ppt/theme/theme31.xml><?xml version="1.0" encoding="utf-8"?>
<a:theme xmlns:a="http://schemas.openxmlformats.org/drawingml/2006/main" name="3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32.xml><?xml version="1.0" encoding="utf-8"?>
<a:theme xmlns:a="http://schemas.openxmlformats.org/drawingml/2006/main" name="5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33.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ing Intelligence into Apps with Cognitive Services " id="{6F3D15B4-7787-42E3-A10F-D1684C592218}" vid="{267F424A-F35A-4B8D-9B44-25BF9D1E1335}"/>
    </a:ext>
  </a:extLst>
</a:theme>
</file>

<file path=ppt/theme/theme34.xml><?xml version="1.0" encoding="utf-8"?>
<a:theme xmlns:a="http://schemas.openxmlformats.org/drawingml/2006/main" name="TR18_BO_CT_Template_16x9">
  <a:themeElements>
    <a:clrScheme name="Custom 11">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181818"/>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35.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6.xml><?xml version="1.0" encoding="utf-8"?>
<a:theme xmlns:a="http://schemas.openxmlformats.org/drawingml/2006/main" name="3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7.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8.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9.xml><?xml version="1.0" encoding="utf-8"?>
<a:theme xmlns:a="http://schemas.openxmlformats.org/drawingml/2006/main" name="4_Office Theme">
  <a:themeElements>
    <a:clrScheme name="The Zero_Colorful Scheme">
      <a:dk1>
        <a:sysClr val="windowText" lastClr="000000"/>
      </a:dk1>
      <a:lt1>
        <a:sysClr val="window" lastClr="FFFFFF"/>
      </a:lt1>
      <a:dk2>
        <a:srgbClr val="2980B9"/>
      </a:dk2>
      <a:lt2>
        <a:srgbClr val="16A085"/>
      </a:lt2>
      <a:accent1>
        <a:srgbClr val="9BBB59"/>
      </a:accent1>
      <a:accent2>
        <a:srgbClr val="F39C12"/>
      </a:accent2>
      <a:accent3>
        <a:srgbClr val="C0392B"/>
      </a:accent3>
      <a:accent4>
        <a:srgbClr val="4B2C50"/>
      </a:accent4>
      <a:accent5>
        <a:srgbClr val="2C3E50"/>
      </a:accent5>
      <a:accent6>
        <a:srgbClr val="95A5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50090_S4_Q3_FY17_Light_Template">
  <a:themeElements>
    <a:clrScheme name="S4 Feb 2017 Light Back">
      <a:dk1>
        <a:srgbClr val="353535"/>
      </a:dk1>
      <a:lt1>
        <a:srgbClr val="FFFFFF"/>
      </a:lt1>
      <a:dk2>
        <a:srgbClr val="0078D7"/>
      </a:dk2>
      <a:lt2>
        <a:srgbClr val="E6E6E6"/>
      </a:lt2>
      <a:accent1>
        <a:srgbClr val="0078D7"/>
      </a:accent1>
      <a:accent2>
        <a:srgbClr val="00188F"/>
      </a:accent2>
      <a:accent3>
        <a:srgbClr val="002050"/>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779FA809-62FA-497C-AE6D-E377101EAAFD}" vid="{B7D0CD5F-52E0-43FE-902A-A772C91499D0}"/>
    </a:ext>
  </a:extLst>
</a:theme>
</file>

<file path=ppt/theme/theme40.xml><?xml version="1.0" encoding="utf-8"?>
<a:theme xmlns:a="http://schemas.openxmlformats.org/drawingml/2006/main" name="3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1.xml><?xml version="1.0" encoding="utf-8"?>
<a:theme xmlns:a="http://schemas.openxmlformats.org/drawingml/2006/main" name="1_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 9 GRÅ PPT MAL 2015 [Skrivebeskyttet]" id="{ECD4F771-3CE1-49D2-83D1-6FE1ADACE507}" vid="{3696389C-A978-49BD-89B0-5ECEFA2F66F9}"/>
    </a:ext>
  </a:extLst>
</a:theme>
</file>

<file path=ppt/theme/theme4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9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5.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7D0025B2-A0D6-4B44-84A9-4F5BBCF424FE}" vid="{1F3FBBC0-1A7B-4D90-A3A9-3E5E4F799BDE}"/>
    </a:ext>
  </a:extLst>
</a:theme>
</file>

<file path=ppt/theme/theme47.xml><?xml version="1.0" encoding="utf-8"?>
<a:theme xmlns:a="http://schemas.openxmlformats.org/drawingml/2006/main" name="1_TR18_BO_CT_Template_16x9">
  <a:themeElements>
    <a:clrScheme name="Custom 11">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181818"/>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48.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49.xml><?xml version="1.0" encoding="utf-8"?>
<a:theme xmlns:a="http://schemas.openxmlformats.org/drawingml/2006/main" name="1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5.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50.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1.xml><?xml version="1.0" encoding="utf-8"?>
<a:theme xmlns:a="http://schemas.openxmlformats.org/drawingml/2006/main" name="5_WHITE TEMPLATE">
  <a:themeElements>
    <a:clrScheme name="Business">
      <a:dk1>
        <a:srgbClr val="505050"/>
      </a:dk1>
      <a:lt1>
        <a:srgbClr val="FFFFFF"/>
      </a:lt1>
      <a:dk2>
        <a:srgbClr val="1B5C87"/>
      </a:dk2>
      <a:lt2>
        <a:srgbClr val="2971A5"/>
      </a:lt2>
      <a:accent1>
        <a:srgbClr val="1B5C87"/>
      </a:accent1>
      <a:accent2>
        <a:srgbClr val="2971A5"/>
      </a:accent2>
      <a:accent3>
        <a:srgbClr val="1B5C87"/>
      </a:accent3>
      <a:accent4>
        <a:srgbClr val="0078D7"/>
      </a:accent4>
      <a:accent5>
        <a:srgbClr val="107C10"/>
      </a:accent5>
      <a:accent6>
        <a:srgbClr val="E94334"/>
      </a:accent6>
      <a:hlink>
        <a:srgbClr val="00C0E3"/>
      </a:hlink>
      <a:folHlink>
        <a:srgbClr val="00C0E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que_experiences_technique" id="{6DA7A6E4-0179-4823-A3CA-86886FA4A9A0}" vid="{73FBDF76-685D-41F6-B4B9-20340004D91D}"/>
    </a:ext>
  </a:extLst>
</a:theme>
</file>

<file path=ppt/theme/theme5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Empty Template">
  <a:themeElements>
    <a:clrScheme name="Technique">
      <a:dk1>
        <a:srgbClr val="000000"/>
      </a:dk1>
      <a:lt1>
        <a:srgbClr val="FFFFFF"/>
      </a:lt1>
      <a:dk2>
        <a:srgbClr val="005A4D"/>
      </a:dk2>
      <a:lt2>
        <a:srgbClr val="00876B"/>
      </a:lt2>
      <a:accent1>
        <a:srgbClr val="1B775F"/>
      </a:accent1>
      <a:accent2>
        <a:srgbClr val="29A78D"/>
      </a:accent2>
      <a:accent3>
        <a:srgbClr val="1B775F"/>
      </a:accent3>
      <a:accent4>
        <a:srgbClr val="694284"/>
      </a:accent4>
      <a:accent5>
        <a:srgbClr val="B24084"/>
      </a:accent5>
      <a:accent6>
        <a:srgbClr val="E94334"/>
      </a:accent6>
      <a:hlink>
        <a:srgbClr val="00C0E3"/>
      </a:hlink>
      <a:folHlink>
        <a:srgbClr val="00C0E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que_experiences_technique" id="{6DA7A6E4-0179-4823-A3CA-86886FA4A9A0}" vid="{D3FDB56B-6D80-43AE-8A13-E39DD4C78ACE}"/>
    </a:ext>
  </a:extLst>
</a:theme>
</file>

<file path=ppt/theme/theme54.xml><?xml version="1.0" encoding="utf-8"?>
<a:theme xmlns:a="http://schemas.openxmlformats.org/drawingml/2006/main" name="MGXFY15">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7.xml><?xml version="1.0" encoding="utf-8"?>
<a:theme xmlns:a="http://schemas.openxmlformats.org/drawingml/2006/main" name="2_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8.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artner Day Presentation Template V2" id="{17BAD3B0-43E9-4C91-85DE-079428A2FDDA}" vid="{F41326E0-81AF-42D2-AE4B-30ED61F7973E}"/>
    </a:ext>
  </a:extLst>
</a:theme>
</file>

<file path=ppt/theme/theme9.xml><?xml version="1.0" encoding="utf-8"?>
<a:theme xmlns:a="http://schemas.openxmlformats.org/drawingml/2006/main" name="4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artner Day Presentation Template V2" id="{17BAD3B0-43E9-4C91-85DE-079428A2FDDA}" vid="{F41326E0-81AF-42D2-AE4B-30ED61F7973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F31EA76CA9674194C5C655EC4ECC91" ma:contentTypeVersion="10" ma:contentTypeDescription="Create a new document." ma:contentTypeScope="" ma:versionID="827cb20ee2673ec34568bc63cf860f49">
  <xsd:schema xmlns:xsd="http://www.w3.org/2001/XMLSchema" xmlns:xs="http://www.w3.org/2001/XMLSchema" xmlns:p="http://schemas.microsoft.com/office/2006/metadata/properties" xmlns:ns2="e4521393-d182-4645-b9a6-5c6c56beb746" xmlns:ns3="8f527114-4f28-4688-be2b-9ed566d8e622" targetNamespace="http://schemas.microsoft.com/office/2006/metadata/properties" ma:root="true" ma:fieldsID="051db4d510573fb1191b63595da3553f" ns2:_="" ns3:_="">
    <xsd:import namespace="e4521393-d182-4645-b9a6-5c6c56beb746"/>
    <xsd:import namespace="8f527114-4f28-4688-be2b-9ed566d8e62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521393-d182-4645-b9a6-5c6c56beb74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f527114-4f28-4688-be2b-9ed566d8e62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Location" ma:index="16" nillable="true" ma:displayName="MediaServiceLocation" ma:description="" ma:internalName="MediaServiceLocation"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F2FE34-3666-4E94-99B4-28E762678EF0}">
  <ds:schemaRefs>
    <ds:schemaRef ds:uri="http://purl.org/dc/terms/"/>
    <ds:schemaRef ds:uri="http://schemas.openxmlformats.org/package/2006/metadata/core-properties"/>
    <ds:schemaRef ds:uri="http://schemas.microsoft.com/office/2006/documentManagement/types"/>
    <ds:schemaRef ds:uri="8f527114-4f28-4688-be2b-9ed566d8e622"/>
    <ds:schemaRef ds:uri="http://purl.org/dc/elements/1.1/"/>
    <ds:schemaRef ds:uri="http://schemas.microsoft.com/office/2006/metadata/properties"/>
    <ds:schemaRef ds:uri="e4521393-d182-4645-b9a6-5c6c56beb746"/>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D0BF59E6-B4A8-43C6-9E4F-F8F5E1FD90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521393-d182-4645-b9a6-5c6c56beb746"/>
    <ds:schemaRef ds:uri="8f527114-4f28-4688-be2b-9ed566d8e6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4080C2-F1E8-4705-B346-AAB7D90E4D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4073</Words>
  <Application>Microsoft Office PowerPoint</Application>
  <PresentationFormat>Widescreen</PresentationFormat>
  <Paragraphs>534</Paragraphs>
  <Slides>43</Slides>
  <Notes>43</Notes>
  <HiddenSlides>0</HiddenSlides>
  <MMClips>1</MMClips>
  <ScaleCrop>false</ScaleCrop>
  <HeadingPairs>
    <vt:vector size="6" baseType="variant">
      <vt:variant>
        <vt:lpstr>Fonts Used</vt:lpstr>
      </vt:variant>
      <vt:variant>
        <vt:i4>21</vt:i4>
      </vt:variant>
      <vt:variant>
        <vt:lpstr>Theme</vt:lpstr>
      </vt:variant>
      <vt:variant>
        <vt:i4>54</vt:i4>
      </vt:variant>
      <vt:variant>
        <vt:lpstr>Slide Titles</vt:lpstr>
      </vt:variant>
      <vt:variant>
        <vt:i4>43</vt:i4>
      </vt:variant>
    </vt:vector>
  </HeadingPairs>
  <TitlesOfParts>
    <vt:vector size="118" baseType="lpstr">
      <vt:lpstr>等线 Light</vt:lpstr>
      <vt:lpstr>MS PGothic</vt:lpstr>
      <vt:lpstr>MS PGothic</vt:lpstr>
      <vt:lpstr>Yu Gothic UI</vt:lpstr>
      <vt:lpstr>3Dumb</vt:lpstr>
      <vt:lpstr>Arial</vt:lpstr>
      <vt:lpstr>Calibri</vt:lpstr>
      <vt:lpstr>Calibri Light</vt:lpstr>
      <vt:lpstr>Georgia</vt:lpstr>
      <vt:lpstr>Industria LT Std Solid</vt:lpstr>
      <vt:lpstr>Lucida Sans Typewriter</vt:lpstr>
      <vt:lpstr>Lucida Sans Unicode</vt:lpstr>
      <vt:lpstr>Segoe Semibold</vt:lpstr>
      <vt:lpstr>Segoe UI</vt:lpstr>
      <vt:lpstr>Segoe UI Black</vt:lpstr>
      <vt:lpstr>Segoe UI Light</vt:lpstr>
      <vt:lpstr>Segoe UI Semibold</vt:lpstr>
      <vt:lpstr>Segoe UI Semilight</vt:lpstr>
      <vt:lpstr>TrixiePlain</vt:lpstr>
      <vt:lpstr>Wingdings</vt:lpstr>
      <vt:lpstr>X-Files</vt:lpstr>
      <vt:lpstr>Exec Retreat Template - Dark Gray</vt:lpstr>
      <vt:lpstr>2_WHITE TEMPLATE</vt:lpstr>
      <vt:lpstr>3-50107_Microsoft_Data_Amp_Light_Template</vt:lpstr>
      <vt:lpstr>5-50090_S4_Q3_FY17_Light_Template</vt:lpstr>
      <vt:lpstr>USETHIS_1_6-50001_WPC 2016 Keynote Template</vt:lpstr>
      <vt:lpstr>1_3-50107_Microsoft_Data_Amp_Light_Template</vt:lpstr>
      <vt:lpstr>2_3-50107_Microsoft_Data_Amp_Light_Template</vt:lpstr>
      <vt:lpstr>3_WHITE TEMPLATE</vt:lpstr>
      <vt:lpstr>4_WHITE TEMPLATE</vt:lpstr>
      <vt:lpstr>Color Template</vt:lpstr>
      <vt:lpstr>3-50107_Microsoft_Data_Amp_Dark_Template</vt:lpstr>
      <vt:lpstr>2_5-50091_TR24_GS_Template</vt:lpstr>
      <vt:lpstr>3_Exec Retreat Template - Dark Gray</vt:lpstr>
      <vt:lpstr>5-50090_S4_Q3_FY17_Light_Template</vt:lpstr>
      <vt:lpstr>3_WHITE TEMPLATE</vt:lpstr>
      <vt:lpstr>2_5-50091_TR24_GS_Template</vt:lpstr>
      <vt:lpstr>2_3-50107_Microsoft_Data_Amp_Light_Template</vt:lpstr>
      <vt:lpstr>3-50107_Microsoft_Data_Amp_Dark_Template</vt:lpstr>
      <vt:lpstr>Server and Cloud 2013</vt:lpstr>
      <vt:lpstr>HEERON</vt:lpstr>
      <vt:lpstr>1_COLOR TEMPLATE</vt:lpstr>
      <vt:lpstr>4_COLOR TEMPLATE</vt:lpstr>
      <vt:lpstr>1_3-50107_Microsoft_Data_Amp_Dark_Template</vt:lpstr>
      <vt:lpstr>1_Exec Retreat Template - Dark Gray</vt:lpstr>
      <vt:lpstr>2_Exec Retreat Template - Dark Gray</vt:lpstr>
      <vt:lpstr>5-50111_Build 2017_LIGHT GRAY TEMPLATE</vt:lpstr>
      <vt:lpstr>2_3-50107_Microsoft_Data_Amp_Dark_Template</vt:lpstr>
      <vt:lpstr>SMSG Readiness Master Template 16x9_MODIFIED</vt:lpstr>
      <vt:lpstr>1_SMSG Readiness Master Template 16x9_MODIFIED</vt:lpstr>
      <vt:lpstr>15_2-30808_Data_Driven_Template_Light</vt:lpstr>
      <vt:lpstr>3_Color Template</vt:lpstr>
      <vt:lpstr>5_Color Template</vt:lpstr>
      <vt:lpstr>3_5-50002_Ignite_Breakout_Template</vt:lpstr>
      <vt:lpstr>TR18_BO_CT_Template_16x9</vt:lpstr>
      <vt:lpstr>Microsoft AzureCon 2015 Template - Color</vt:lpstr>
      <vt:lpstr>3_5-30721_Build_2016_Template_Dark</vt:lpstr>
      <vt:lpstr>5-50111_Build 2017_DARK GRAY TEMPLATE</vt:lpstr>
      <vt:lpstr>1_5-50111_Build 2017_LIGHT GRAY TEMPLATE</vt:lpstr>
      <vt:lpstr>4_Office Theme</vt:lpstr>
      <vt:lpstr>3_SMSG Readiness Master Template 16x9_MODIFIED</vt:lpstr>
      <vt:lpstr>1_Office-tema</vt:lpstr>
      <vt:lpstr>Office Theme</vt:lpstr>
      <vt:lpstr>9_WHITE TEMPLATE</vt:lpstr>
      <vt:lpstr>2_5-50109_Microsoft_Light_Template</vt:lpstr>
      <vt:lpstr>6_Office Theme</vt:lpstr>
      <vt:lpstr>4_5-50113_Microsoft_Ready_Light_Template</vt:lpstr>
      <vt:lpstr>1_TR18_BO_CT_Template_16x9</vt:lpstr>
      <vt:lpstr>WHITE TEMPLATE</vt:lpstr>
      <vt:lpstr>1_WHITE TEMPLATE</vt:lpstr>
      <vt:lpstr>2_STB Conversations 2013</vt:lpstr>
      <vt:lpstr>5_WHITE TEMPLATE</vt:lpstr>
      <vt:lpstr>1_Office Theme</vt:lpstr>
      <vt:lpstr>Empty Template</vt:lpstr>
      <vt:lpstr>MGXFY15</vt:lpstr>
      <vt:lpstr>PowerPoint Presentation</vt:lpstr>
      <vt:lpstr>Microsoft AI Platform</vt:lpstr>
      <vt:lpstr>The Microsoft AI platform Cloud-powered AI for every developer  </vt:lpstr>
      <vt:lpstr>PowerPoint Presentation</vt:lpstr>
      <vt:lpstr>PowerPoint Presentation</vt:lpstr>
      <vt:lpstr>PowerPoint Presentation</vt:lpstr>
      <vt:lpstr>PowerPoint Presentation</vt:lpstr>
      <vt:lpstr>1. Cognitive understanding of documents</vt:lpstr>
      <vt:lpstr>PowerPoint Presentation</vt:lpstr>
      <vt:lpstr>PowerPoint Presentation</vt:lpstr>
      <vt:lpstr>PowerPoint Presentation</vt:lpstr>
      <vt:lpstr>PowerPoint Presentation</vt:lpstr>
      <vt:lpstr>How do we do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Microsoft AI platform Cloud-powered AI for every developer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 Overflow Bot &amp; AI Architecture</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2017-05-10T08:00:43Z</dcterms:created>
  <dcterms:modified xsi:type="dcterms:W3CDTF">2017-11-22T00:47:53Z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jsirosh@microsoft.com</vt:lpwstr>
  </property>
  <property fmtid="{D5CDD505-2E9C-101B-9397-08002B2CF9AE}" pid="6" name="MSIP_Label_f42aa342-8706-4288-bd11-ebb85995028c_SetDate">
    <vt:lpwstr>2017-05-10T01:00:55.3591422-07:00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0x010100E7F31EA76CA9674194C5C655EC4ECC91</vt:lpwstr>
  </property>
</Properties>
</file>